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9" Type="http://schemas.openxmlformats.org/officeDocument/2006/relationships/viewProps" Target="viewProps.xml" /><Relationship Id="rId2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Review of Mini-Dissertation and CHIP Learning Log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05 December,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While we are on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ultimate individually written up Mini-Dissertation project MUST conform to the following definitive rules:</a:t>
            </a:r>
          </a:p>
          <a:p>
            <a:pPr lvl="0" indent="0" marL="0">
              <a:buNone/>
            </a:pPr>
            <a:r>
              <a:rPr/>
              <a:t>2x2 ANOVA design with 2 categorical IVs (each with 2 levels) and a single continuous DV</a:t>
            </a:r>
          </a:p>
          <a:p>
            <a:pPr lvl="0"/>
            <a:r>
              <a:rPr/>
              <a:t>You must obtain ethical approval and prove individual involvement in the process of application</a:t>
            </a:r>
          </a:p>
          <a:p>
            <a:pPr lvl="0"/>
            <a:r>
              <a:rPr/>
              <a:t>You must make a sample size estimation / Power calculation</a:t>
            </a:r>
          </a:p>
          <a:p>
            <a:pPr lvl="0"/>
            <a:r>
              <a:rPr/>
              <a:t>You must collect real and individually contribute to group and cohort data collection efforts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A1DA5E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F4C06B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54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3DF8E46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55800"/>
            <a:ext cx="105156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reregistration@2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32000"/>
            <a:ext cx="10515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CHIP Learning Log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Designed to introduce you to</a:t>
            </a:r>
          </a:p>
          <a:p>
            <a:pPr lvl="0" indent="0" marL="0">
              <a:buNone/>
            </a:pPr>
            <a:r>
              <a:rPr/>
              <a:t>Conceptual and Historical Issues in Psychology</a:t>
            </a:r>
          </a:p>
          <a:p>
            <a:pPr lvl="0" indent="0" marL="0">
              <a:buNone/>
            </a:pPr>
            <a:r>
              <a:rPr/>
              <a:t>Big picture stuff!</a:t>
            </a:r>
          </a:p>
          <a:p>
            <a:pPr lvl="0" indent="0" marL="0">
              <a:buNone/>
            </a:pPr>
            <a:r>
              <a:rPr/>
              <a:t>The topics of focus this year are:</a:t>
            </a:r>
          </a:p>
          <a:p>
            <a:pPr lvl="0" indent="0" marL="0">
              <a:buNone/>
            </a:pPr>
            <a:r>
              <a:rPr/>
              <a:t>Science – 2 lectures from Professor Joydeep Bhattacharya</a:t>
            </a:r>
          </a:p>
          <a:p>
            <a:pPr lvl="0" indent="0" marL="0">
              <a:buNone/>
            </a:pPr>
            <a:r>
              <a:rPr/>
              <a:t>Inclusivity – 2 lectures from Dr Tegan Penton</a:t>
            </a:r>
          </a:p>
          <a:p>
            <a:pPr lvl="0" indent="0" marL="0">
              <a:buNone/>
            </a:pPr>
            <a:r>
              <a:rPr/>
              <a:t>Evolution – 2 lectures from Professor Alice Gregory</a:t>
            </a:r>
          </a:p>
          <a:p>
            <a:pPr lvl="0" indent="0" marL="0">
              <a:buNone/>
            </a:pPr>
            <a:r>
              <a:rPr/>
              <a:t>Consciousness – 2 lectures from Professor Joydeep Bhattacharya</a:t>
            </a:r>
          </a:p>
          <a:p>
            <a:pPr lvl="0" indent="0" marL="0">
              <a:buNone/>
            </a:pPr>
            <a:r>
              <a:rPr/>
              <a:t>All topics that cut across any individual area of psychology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Coursework piece designed to allow you to engage reflexively with the ‘big picture’ of your degree</a:t>
            </a:r>
          </a:p>
          <a:p>
            <a:pPr lvl="0" indent="0" marL="0">
              <a:buNone/>
            </a:pPr>
            <a:r>
              <a:rPr/>
              <a:t>Think about how these issues link into psychology as a discipline, and how they relate to your own thoughts about what psychology is or should be</a:t>
            </a:r>
          </a:p>
          <a:p>
            <a:pPr lvl="0" indent="0" marL="0">
              <a:buNone/>
            </a:pPr>
            <a:r>
              <a:rPr/>
              <a:t>Two essays of max 700 words each</a:t>
            </a:r>
          </a:p>
          <a:p>
            <a:pPr lvl="0" indent="0" marL="0">
              <a:buNone/>
            </a:pPr>
            <a:r>
              <a:rPr/>
              <a:t>Marks are awarded for reflection, evidence of learning and bring topics together. Please see marking criteria for both essays.</a:t>
            </a:r>
          </a:p>
          <a:p>
            <a:pPr lvl="0" indent="0" marL="0">
              <a:buNone/>
            </a:pPr>
            <a:r>
              <a:rPr/>
              <a:t>Not looking for a restatement of the facts in the lectures etc.</a:t>
            </a:r>
          </a:p>
          <a:p>
            <a:pPr lvl="0" indent="0" marL="0">
              <a:buNone/>
            </a:pPr>
            <a:r>
              <a:rPr/>
              <a:t>They are designed to be personal and reflective – embrace this aspect!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Essay 1 is based on the content of ONE of the FOUR topics and should adopt at least two of the following 6 ‘perspectives’.</a:t>
            </a:r>
          </a:p>
          <a:p>
            <a:pPr lvl="0" indent="0" marL="0">
              <a:buNone/>
            </a:pPr>
            <a:r>
              <a:rPr/>
              <a:t>a.     STU - Your interests or experience as a student of psychology</a:t>
            </a:r>
          </a:p>
          <a:p>
            <a:pPr lvl="0" indent="0" marL="0">
              <a:buNone/>
            </a:pPr>
            <a:r>
              <a:rPr/>
              <a:t>b.     TRN - Your role as a trainee psychologist</a:t>
            </a:r>
          </a:p>
          <a:p>
            <a:pPr lvl="0" indent="0" marL="0">
              <a:buNone/>
            </a:pPr>
            <a:r>
              <a:rPr/>
              <a:t>c.     RES - A planned research project in or after your degree</a:t>
            </a:r>
          </a:p>
          <a:p>
            <a:pPr lvl="0" indent="0" marL="0">
              <a:buNone/>
            </a:pPr>
            <a:r>
              <a:rPr/>
              <a:t>d.     HIS - The history of Psychology and related disciplines;</a:t>
            </a:r>
          </a:p>
          <a:p>
            <a:pPr lvl="0" indent="0" marL="0">
              <a:buNone/>
            </a:pPr>
            <a:r>
              <a:rPr/>
              <a:t>e.     BAK - The cultural background to Psychology;</a:t>
            </a:r>
          </a:p>
          <a:p>
            <a:pPr lvl="0" indent="0" marL="0">
              <a:buNone/>
            </a:pPr>
            <a:r>
              <a:rPr/>
              <a:t>f.      SCI - Assumptions about science and how it relates to psychology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1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Ask a specific question – and answer it.</a:t>
            </a:r>
          </a:p>
          <a:p>
            <a:pPr lvl="0" indent="0" marL="0">
              <a:buNone/>
            </a:pPr>
            <a:r>
              <a:rPr/>
              <a:t>Intro, body, conclusion structure.</a:t>
            </a:r>
          </a:p>
          <a:p>
            <a:pPr lvl="0" indent="0" marL="0">
              <a:buNone/>
            </a:pPr>
            <a:r>
              <a:rPr/>
              <a:t>Reflect on the topic and give your own opinion as to the answer!</a:t>
            </a:r>
          </a:p>
          <a:p>
            <a:pPr lvl="0" indent="0" marL="0">
              <a:buNone/>
            </a:pPr>
            <a:r>
              <a:rPr/>
              <a:t>Present a journey in your learning or appreciation of the topic</a:t>
            </a:r>
          </a:p>
          <a:p>
            <a:pPr lvl="0" indent="0" marL="0">
              <a:buNone/>
            </a:pPr>
            <a:r>
              <a:rPr/>
              <a:t>Ensure your answer is argued using examples</a:t>
            </a:r>
          </a:p>
          <a:p>
            <a:pPr lvl="0" indent="0" marL="0">
              <a:buNone/>
            </a:pPr>
            <a:r>
              <a:rPr/>
              <a:t>Use evidence in your argument from a range of sources, ideally do some strategic wider reading</a:t>
            </a:r>
          </a:p>
          <a:p>
            <a:pPr lvl="0" indent="0" marL="0">
              <a:buNone/>
            </a:pPr>
            <a:r>
              <a:rPr/>
              <a:t>Present and reference it well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Essay 2 should focus on at least one of the OTHER topics covered in the course.</a:t>
            </a:r>
          </a:p>
          <a:p>
            <a:pPr lvl="0" indent="0" marL="0">
              <a:buNone/>
            </a:pPr>
            <a:r>
              <a:rPr/>
              <a:t>This answer should focus on a primary reading associated with the lectures and then any further reading you have done (strongly encouraged).</a:t>
            </a:r>
          </a:p>
          <a:p>
            <a:pPr lvl="0" indent="0" marL="0">
              <a:buNone/>
            </a:pPr>
            <a:r>
              <a:rPr/>
              <a:t>You must identify that primary reading explicitly in the essay itself.</a:t>
            </a:r>
          </a:p>
          <a:p>
            <a:pPr lvl="0" indent="0" marL="0">
              <a:buNone/>
            </a:pPr>
            <a:r>
              <a:rPr/>
              <a:t>You should not simply restate what the authors thought or found, but rather briefly summarise the point that stimulated your interest in the reading and use that as a springboard to discuss the topic or issue.</a:t>
            </a:r>
          </a:p>
          <a:p>
            <a:pPr lvl="0" indent="0" marL="0">
              <a:buNone/>
            </a:pPr>
            <a:r>
              <a:rPr/>
              <a:t>Think about your perspective on the issues.</a:t>
            </a:r>
          </a:p>
          <a:p>
            <a:pPr lvl="0" indent="0" marL="0">
              <a:buNone/>
            </a:pPr>
            <a:r>
              <a:rPr/>
              <a:t>What do you think about this debate or issue? We want to know!</a:t>
            </a:r>
          </a:p>
          <a:p>
            <a:pPr lvl="0" indent="0" marL="0">
              <a:buNone/>
            </a:pPr>
            <a:r>
              <a:rPr/>
              <a:t>And what do you think are interesting directions for psychologists to take this debate or issue in the future?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2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Explicitly identify a single initial reading and build upon that.</a:t>
            </a:r>
          </a:p>
          <a:p>
            <a:pPr lvl="0" indent="0" marL="0">
              <a:buNone/>
            </a:pPr>
            <a:r>
              <a:rPr/>
              <a:t>Discuss a debate or issue that you think is interesting or important</a:t>
            </a:r>
          </a:p>
          <a:p>
            <a:pPr lvl="0" indent="0" marL="0">
              <a:buNone/>
            </a:pPr>
            <a:r>
              <a:rPr/>
              <a:t>Give your own opinion and how this has developed or changed as a result of the lecture, the course more widely, and/or the reading.</a:t>
            </a:r>
          </a:p>
          <a:p>
            <a:pPr lvl="0" indent="0" marL="0">
              <a:buNone/>
            </a:pPr>
            <a:r>
              <a:rPr/>
              <a:t>Argue your opinion explicitly, own it and back it up with examples</a:t>
            </a:r>
          </a:p>
          <a:p>
            <a:pPr lvl="0" indent="0" marL="0">
              <a:buNone/>
            </a:pPr>
            <a:r>
              <a:rPr/>
              <a:t>Use evidence in your argument from a range of sources, ideally do some strategic wider reading</a:t>
            </a:r>
          </a:p>
          <a:p>
            <a:pPr lvl="0" indent="0" marL="0">
              <a:buNone/>
            </a:pPr>
            <a:r>
              <a:rPr/>
              <a:t>Present and reference it well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Overlapping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combine across different topics in Essay 2 (e.g., you could talk about Evolution and Consciousness, or Inclusivity and Science), and thinking about links between topics is strongly encouraged.</a:t>
            </a:r>
          </a:p>
          <a:p>
            <a:pPr lvl="0" indent="0" marL="0">
              <a:buNone/>
            </a:pPr>
            <a:r>
              <a:rPr/>
              <a:t>However, the material covered in Essay 2 must be different from Essay 1. Students will be penalised for covering identical topics.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Due about weeks after the end of term</a:t>
            </a:r>
          </a:p>
          <a:p>
            <a:pPr lvl="0" indent="0" marL="0">
              <a:buNone/>
            </a:pPr>
            <a:r>
              <a:rPr/>
              <a:t>Both answers should be written in essay-style prose (e.g., with APA references where you refer to sources) put in a single document and submitted to the coursework submission page.</a:t>
            </a:r>
          </a:p>
          <a:p>
            <a:pPr lvl="0" indent="0" marL="0">
              <a:buNone/>
            </a:pPr>
            <a:r>
              <a:rPr/>
              <a:t>Max 700 words per answer (references not included in word count)</a:t>
            </a:r>
          </a:p>
          <a:p>
            <a:pPr lvl="0" indent="0" marL="0">
              <a:buNone/>
            </a:pPr>
            <a:r>
              <a:rPr/>
              <a:t>Remember that this only accounts for a smaller portion of the module grade (15%). Should hopefully be an enjoyable way to reflect on issues on the course you found interesting.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1</a:t>
            </a:r>
          </a:p>
        </p:txBody>
      </p:sp>
      <p:pic>
        <p:nvPicPr>
          <p:cNvPr descr="images/paste-C91F8E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816100"/>
            <a:ext cx="8013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2</a:t>
            </a:r>
          </a:p>
        </p:txBody>
      </p:sp>
      <p:pic>
        <p:nvPicPr>
          <p:cNvPr descr="images/paste-2558946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816100"/>
            <a:ext cx="8978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a great week!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9)</a:t>
            </a:r>
          </a:p>
          <a:p>
            <a:pPr lvl="0"/>
            <a:r>
              <a:rPr/>
              <a:t>W9 Personal Tutor session ‘Checking in’</a:t>
            </a:r>
          </a:p>
          <a:p>
            <a:pPr lvl="0"/>
            <a:r>
              <a:rPr/>
              <a:t>Any general concerns or queries</a:t>
            </a:r>
          </a:p>
          <a:p>
            <a:pPr lvl="0"/>
            <a:r>
              <a:rPr/>
              <a:t>Mini-Dissertation Ethics status</a:t>
            </a:r>
          </a:p>
          <a:p>
            <a:pPr lvl="0"/>
            <a:r>
              <a:rPr/>
              <a:t>W10 Cognitive Essay Tutorial</a:t>
            </a:r>
          </a:p>
          <a:p>
            <a:pPr lvl="0"/>
            <a:r>
              <a:rPr/>
              <a:t>Psych Society Pub Quiz on Wednesday 7:30 (SU)</a:t>
            </a:r>
          </a:p>
          <a:p>
            <a:pPr lvl="0"/>
            <a:r>
              <a:rPr/>
              <a:t>Labs - Ethics, Ethics, Ethics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Reflective Practice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Metacognition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process of thinking about ones own thinking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Most usually with reference to ‘learning’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In the most part, the Critical Proposal showed a very high quality of work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Clear engagement with the process of research.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were required to present a ‘critical reflection’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aste-0E6AE5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3136900"/>
            <a:ext cx="6172200" cy="55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Briefing</a:t>
            </a:r>
          </a:p>
        </p:txBody>
      </p:sp>
      <p:pic>
        <p:nvPicPr>
          <p:cNvPr descr="images/paste-E8C1A4A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48000"/>
            <a:ext cx="10515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example given</a:t>
            </a:r>
          </a:p>
        </p:txBody>
      </p:sp>
      <p:pic>
        <p:nvPicPr>
          <p:cNvPr descr="images/paste-DD9FE39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816100"/>
            <a:ext cx="5956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also requires a ‘Reflective Account’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integral part of the assignment</a:t>
            </a:r>
          </a:p>
          <a:p>
            <a:pPr lvl="0" indent="0" marL="0">
              <a:buNone/>
            </a:pPr>
            <a:r>
              <a:rPr/>
              <a:t>Worth valuable marks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Lecture09</dc:title>
  <dc:creator>Dr Gordon Wright</dc:creator>
  <cp:keywords/>
  <dcterms:created xsi:type="dcterms:W3CDTF">2022-12-04T21:11:10Z</dcterms:created>
  <dcterms:modified xsi:type="dcterms:W3CDTF">2022-12-04T21:11:10Z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refs.bib</vt:lpwstr>
  </property>
  <property fmtid="{D5CDD505-2E9C-101B-9397-08002B2CF9AE}" pid="5" name="by-author">
    <vt:lpwstr/>
  </property>
  <property fmtid="{D5CDD505-2E9C-101B-9397-08002B2CF9AE}" pid="6" name="chalkboard">
    <vt:lpwstr/>
  </property>
  <property fmtid="{D5CDD505-2E9C-101B-9397-08002B2CF9AE}" pid="7" name="csl">
    <vt:lpwstr>../apa7.csl</vt:lpwstr>
  </property>
  <property fmtid="{D5CDD505-2E9C-101B-9397-08002B2CF9AE}" pid="8" name="date">
    <vt:lpwstr>05 December,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PS52007D Research Methods 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indenting">
    <vt:lpwstr>yes</vt:lpwstr>
  </property>
  <property fmtid="{D5CDD505-2E9C-101B-9397-08002B2CF9AE}" pid="16" name="labels">
    <vt:lpwstr/>
  </property>
  <property fmtid="{D5CDD505-2E9C-101B-9397-08002B2CF9AE}" pid="17" name="logo">
    <vt:lpwstr>images/RMIPHEX.png</vt:lpwstr>
  </property>
  <property fmtid="{D5CDD505-2E9C-101B-9397-08002B2CF9AE}" pid="18" name="menu">
    <vt:lpwstr>True</vt:lpwstr>
  </property>
  <property fmtid="{D5CDD505-2E9C-101B-9397-08002B2CF9AE}" pid="19" name="modulecode">
    <vt:lpwstr>PS52007D</vt:lpwstr>
  </property>
  <property fmtid="{D5CDD505-2E9C-101B-9397-08002B2CF9AE}" pid="20" name="navigation-mode">
    <vt:lpwstr>linear</vt:lpwstr>
  </property>
  <property fmtid="{D5CDD505-2E9C-101B-9397-08002B2CF9AE}" pid="21" name="subtitle">
    <vt:lpwstr>Review of Mini-Dissertation and CHIP Learning Log</vt:lpwstr>
  </property>
  <property fmtid="{D5CDD505-2E9C-101B-9397-08002B2CF9AE}" pid="22" name="toc-title">
    <vt:lpwstr>Table of contents</vt:lpwstr>
  </property>
  <property fmtid="{D5CDD505-2E9C-101B-9397-08002B2CF9AE}" pid="23" name="website">
    <vt:lpwstr/>
  </property>
</Properties>
</file>