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9" Type="http://schemas.openxmlformats.org/officeDocument/2006/relationships/tableStyles" Target="tableStyles.xml" /><Relationship Id="rId18" Type="http://schemas.openxmlformats.org/officeDocument/2006/relationships/theme" Target="theme/theme1.xml" /><Relationship Id="rId1" Type="http://schemas.openxmlformats.org/officeDocument/2006/relationships/slideMaster" Target="slideMasters/slideMaster1.xml" /><Relationship Id="rId17" Type="http://schemas.openxmlformats.org/officeDocument/2006/relationships/viewProps" Target="viewProps.xml" /><Relationship Id="rId16"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jp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Lab02</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br/>
            <a:br/>
            <a:r>
              <a:rPr/>
              <a:t>Dr. Gordon Wright</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Think about the rest of your coursework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Try to anticipate when you will have busy times in the year and plan ahead</a:t>
            </a:r>
          </a:p>
          <a:p>
            <a:pPr lvl="0" indent="0" marL="0">
              <a:buNone/>
            </a:pPr>
            <a:r>
              <a:rPr/>
              <a:t>Do you have any personal obligations that will affect your availability?</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Think about your average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When will you do your independent study?</a:t>
            </a:r>
          </a:p>
          <a:p>
            <a:pPr lvl="0" indent="0" marL="0">
              <a:buNone/>
            </a:pPr>
            <a:r>
              <a:rPr/>
              <a:t>When will you meet as a group?</a:t>
            </a:r>
          </a:p>
          <a:p>
            <a:pPr lvl="0" indent="0" marL="0">
              <a:buNone/>
            </a:pPr>
            <a:r>
              <a:rPr/>
              <a:t>What will you do if you miss class due to illness?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Your first MD Personal Tutor Session is next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will need to present your general topic area, and any thoughts around how you are going to do the research.</a:t>
            </a:r>
          </a:p>
          <a:p>
            <a:pPr lvl="0" indent="0" marL="0">
              <a:buNone/>
            </a:pPr>
            <a:r>
              <a:rPr/>
              <a:t>Your personal tutor will be able to help you think about the realities of doing the work, but signalling the general area and type of research you want to do is most useful.</a:t>
            </a:r>
          </a:p>
          <a:p>
            <a:pPr lvl="0"/>
            <a:r>
              <a:rPr/>
              <a:t>How will you do this most effectively?</a:t>
            </a:r>
          </a:p>
          <a:p>
            <a:pPr lvl="0"/>
            <a:r>
              <a:rPr/>
              <a:t>What visual aids will you use?</a:t>
            </a:r>
          </a:p>
          <a:p>
            <a:pPr lvl="0"/>
            <a:r>
              <a:rPr/>
              <a:t>Will you identify references?</a:t>
            </a:r>
          </a:p>
          <a:p>
            <a:pPr lvl="0"/>
            <a:r>
              <a:rPr/>
              <a:t>Will you plan or prepare? You’ve got 50 minutes for all your groups…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Personal Tutor management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Your Personal Tutor will be a HUGE help this year. Make sure they get the best information possible right at the start.</a:t>
            </a:r>
          </a:p>
          <a:p>
            <a:pPr lvl="0" indent="0" marL="0">
              <a:buNone/>
            </a:pPr>
            <a:r>
              <a:rPr/>
              <a:t>Do you think it might be a good idea to work as an entire Personal Tutor group and put something together to help your PT manage potential information overload?</a:t>
            </a:r>
          </a:p>
          <a:p>
            <a:pPr lvl="0"/>
            <a:r>
              <a:rPr/>
              <a:t>A document with group name, topic and team members?</a:t>
            </a:r>
          </a:p>
          <a:p>
            <a:pPr lvl="0"/>
            <a:r>
              <a:rPr/>
              <a:t>Maybe a shared folder with some illustrative papers?</a:t>
            </a:r>
          </a:p>
          <a:p>
            <a:pPr lvl="0"/>
            <a:r>
              <a:rPr/>
              <a:t>What about a brief powerpoint with 1 slide per group that your PT can use moving forwards?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Over to you!</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Today’s activities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257175" marL="257175">
              <a:buAutoNum type="arabicPeriod"/>
            </a:pPr>
            <a:r>
              <a:rPr/>
              <a:t>Complete the Pulse</a:t>
            </a:r>
          </a:p>
          <a:p>
            <a:pPr lvl="0" indent="-257175" marL="257175">
              <a:buAutoNum type="arabicPeriod"/>
            </a:pPr>
            <a:r>
              <a:rPr/>
              <a:t>Finalise your groups (3 or 4 people, all from same Personal Tutorial group)</a:t>
            </a:r>
          </a:p>
          <a:p>
            <a:pPr lvl="1"/>
            <a:r>
              <a:rPr/>
              <a:t>Submit a list of names to your Lab Tutor</a:t>
            </a:r>
          </a:p>
          <a:p>
            <a:pPr lvl="1"/>
            <a:r>
              <a:rPr/>
              <a:t>Discuss any problems you are facing</a:t>
            </a:r>
          </a:p>
          <a:p>
            <a:pPr lvl="0" indent="-257175" marL="257175">
              <a:buAutoNum type="arabicPeriod"/>
            </a:pPr>
            <a:r>
              <a:rPr/>
              <a:t>Agree a broad general focus for your group research and write it in your lab notebook</a:t>
            </a:r>
          </a:p>
          <a:p>
            <a:pPr lvl="0" indent="-257175" marL="257175">
              <a:buAutoNum type="arabicPeriod"/>
            </a:pPr>
            <a:r>
              <a:rPr/>
              <a:t>Start establishing how you are going to work as a team and identifying milestones</a:t>
            </a:r>
          </a:p>
          <a:p>
            <a:pPr lvl="0" indent="-257175" marL="257175">
              <a:buAutoNum type="arabicPeriod"/>
            </a:pPr>
            <a:r>
              <a:rPr/>
              <a:t>Prepare for your Week 3 Mini-Dissertation intro to your Personal Tutors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Key Project Milestones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Teamwork &amp; Project Management ideas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Apply “Scrum” process?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In short, it’s a transparent, accountable, transparent and pragmatic approach to project delivery.</a:t>
            </a:r>
          </a:p>
          <a:p>
            <a:pPr lvl="0" indent="0" marL="0">
              <a:buNone/>
            </a:pPr>
            <a:r>
              <a:rPr/>
              <a:t>*“Scrum” is a project management approach used extensively in the tech and media sectors</a:t>
            </a:r>
          </a:p>
        </p:txBody>
      </p:sp>
      <p:pic>
        <p:nvPicPr>
          <p:cNvPr descr="images/scrum.jpg" id="0" name="Picture 1"/>
          <p:cNvPicPr>
            <a:picLocks noGrp="1" noChangeAspect="1"/>
          </p:cNvPicPr>
          <p:nvPr/>
        </p:nvPicPr>
        <p:blipFill>
          <a:blip r:embed="rId2"/>
          <a:stretch>
            <a:fillRect/>
          </a:stretch>
        </p:blipFill>
        <p:spPr bwMode="auto">
          <a:xfrm>
            <a:off x="5181600" y="2413000"/>
            <a:ext cx="6172200" cy="1993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Scrum-style ‘stand-up’ meetings at the start of each lab?</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3 questions for a ‘stand-up meeting’ every week. No more than 10 minutes. Face to face or online.</a:t>
            </a:r>
          </a:p>
          <a:p>
            <a:pPr lvl="0" indent="-257175" marL="257175">
              <a:buAutoNum type="arabicPeriod"/>
            </a:pPr>
            <a:r>
              <a:rPr b="1"/>
              <a:t>What have you done since the last lab session? (Progress)</a:t>
            </a:r>
          </a:p>
          <a:p>
            <a:pPr lvl="0" indent="-257175" marL="257175">
              <a:buAutoNum type="arabicPeriod"/>
            </a:pPr>
            <a:r>
              <a:rPr b="1"/>
              <a:t>What will you be doing before the next lab session? (Plan)</a:t>
            </a:r>
          </a:p>
          <a:p>
            <a:pPr lvl="0" indent="-257175" marL="257175">
              <a:buAutoNum type="arabicPeriod"/>
            </a:pPr>
            <a:r>
              <a:rPr b="1"/>
              <a:t>Can you identify any obstacles to achieving the plan? (Problems)</a:t>
            </a:r>
          </a:p>
          <a:p>
            <a:pPr lvl="0" indent="0" marL="0">
              <a:buNone/>
            </a:pPr>
            <a:r>
              <a:rPr/>
              <a:t>If anything arises in point 3… Engage with your Lab Tutor during the session and resolve it!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Key Project Milestones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Milestones(4 key phases of activity)</a:t>
            </a:r>
          </a:p>
        </p:txBody>
      </p:sp>
      <p:pic>
        <p:nvPicPr>
          <p:cNvPr descr="images/phases.png" id="0" name="Picture 1"/>
          <p:cNvPicPr>
            <a:picLocks noGrp="1" noChangeAspect="1"/>
          </p:cNvPicPr>
          <p:nvPr/>
        </p:nvPicPr>
        <p:blipFill>
          <a:blip r:embed="rId2"/>
          <a:stretch>
            <a:fillRect/>
          </a:stretch>
        </p:blipFill>
        <p:spPr bwMode="auto">
          <a:xfrm>
            <a:off x="2946400" y="1816100"/>
            <a:ext cx="6299200" cy="4343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unmissables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Submission of Critical Proposal by 10am 4th November</a:t>
            </a:r>
          </a:p>
          <a:p>
            <a:pPr lvl="0"/>
            <a:r>
              <a:rPr/>
              <a:t>Ethics submission prior to end of Term 1</a:t>
            </a:r>
          </a:p>
          <a:p>
            <a:pPr lvl="1"/>
            <a:r>
              <a:rPr/>
              <a:t>Requires fully developed task and materials inc. Information Sheet, Informed Consent, Debriefing Materials</a:t>
            </a:r>
          </a:p>
          <a:p>
            <a:pPr lvl="1"/>
            <a:r>
              <a:rPr/>
              <a:t>Lab Tutors must sign off all ethics applications (1 week turnaround) and they could very likely return it to you for changes</a:t>
            </a:r>
          </a:p>
          <a:p>
            <a:pPr lvl="1"/>
            <a:r>
              <a:rPr/>
              <a:t>Ethical Approval will be ‘fast-tracked’ but can take 1-2 weeks</a:t>
            </a:r>
          </a:p>
          <a:p>
            <a:pPr lvl="0"/>
            <a:r>
              <a:rPr/>
              <a:t>Data collection can begin as soon as you have Ethical Approval</a:t>
            </a:r>
          </a:p>
          <a:p>
            <a:pPr lvl="0"/>
            <a:r>
              <a:rPr/>
              <a:t>Data collection will be halted at Reading Week in Term 2</a:t>
            </a:r>
          </a:p>
          <a:p>
            <a:pPr lvl="0"/>
            <a:r>
              <a:rPr/>
              <a:t>Mini-Dissertation deadline 10am 31st March 2023</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Lab02</dc:title>
  <dc:creator>Dr. Gordon Wright</dc:creator>
  <cp:keywords/>
  <dcterms:created xsi:type="dcterms:W3CDTF">2022-11-19T17:02:05Z</dcterms:created>
  <dcterms:modified xsi:type="dcterms:W3CDTF">2022-11-19T17:02:05Z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graphy">
    <vt:lpwstr/>
  </property>
  <property fmtid="{D5CDD505-2E9C-101B-9397-08002B2CF9AE}" pid="4" name="csl">
    <vt:lpwstr>../apa7.csl</vt:lpwstr>
  </property>
  <property fmtid="{D5CDD505-2E9C-101B-9397-08002B2CF9AE}" pid="5" name="date-format">
    <vt:lpwstr>DD MMMM, YYYY</vt:lpwstr>
  </property>
  <property fmtid="{D5CDD505-2E9C-101B-9397-08002B2CF9AE}" pid="6" name="editor">
    <vt:lpwstr>visual</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menu">
    <vt:lpwstr>True</vt:lpwstr>
  </property>
  <property fmtid="{D5CDD505-2E9C-101B-9397-08002B2CF9AE}" pid="11" name="modulecode">
    <vt:lpwstr>PS52007D</vt:lpwstr>
  </property>
  <property fmtid="{D5CDD505-2E9C-101B-9397-08002B2CF9AE}" pid="12" name="navigation-mode">
    <vt:lpwstr>linear</vt:lpwstr>
  </property>
  <property fmtid="{D5CDD505-2E9C-101B-9397-08002B2CF9AE}" pid="13" name="toc-title">
    <vt:lpwstr>Table of contents</vt:lpwstr>
  </property>
  <property fmtid="{D5CDD505-2E9C-101B-9397-08002B2CF9AE}" pid="14" name="website">
    <vt:lpwstr/>
  </property>
</Properties>
</file>