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2.xml" ContentType="application/vnd.openxmlformats-officedocument.theme+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p:sldMasterIdLst>
    <p:sldMasterId id="214748368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5A72"/>
    <a:srgbClr val="325B74"/>
    <a:srgbClr val="DC322F"/>
    <a:srgbClr val="1A1A1A"/>
    <a:srgbClr val="E03135"/>
    <a:srgbClr val="C16069"/>
    <a:srgbClr val="FF3418"/>
    <a:srgbClr val="3A4152"/>
    <a:srgbClr val="4B556B"/>
    <a:srgbClr val="989A9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21818"/>
    <p:restoredTop autoAdjust="0" sz="94694"/>
  </p:normalViewPr>
  <p:slideViewPr>
    <p:cSldViewPr snapToGrid="0" snapToObjects="1">
      <p:cViewPr varScale="1">
        <p:scale>
          <a:sx d="100" n="125"/>
          <a:sy d="100" n="125"/>
        </p:scale>
        <p:origin x="184" y="264"/>
      </p:cViewPr>
      <p:guideLst>
        <p:guide orient="horz" pos="2160"/>
        <p:guide pos="384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7" Type="http://schemas.openxmlformats.org/officeDocument/2006/relationships/tableStyles" Target="tableStyles.xml" /><Relationship Id="rId46" Type="http://schemas.openxmlformats.org/officeDocument/2006/relationships/theme" Target="theme/theme1.xml" /><Relationship Id="rId1" Type="http://schemas.openxmlformats.org/officeDocument/2006/relationships/slideMaster" Target="slideMasters/slideMaster1.xml" /><Relationship Id="rId45" Type="http://schemas.openxmlformats.org/officeDocument/2006/relationships/viewProps" Target="viewProps.xml" /><Relationship Id="rId44"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nchor="b">
            <a:normAutofit/>
          </a:bodyPr>
          <a:lstStyle>
            <a:lvl1pPr algn="l">
              <a:defRPr sz="3600">
                <a:solidFill>
                  <a:schemeClr val="tx1"/>
                </a:solidFill>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8C337200-5D83-FE46-9E69-B6B1D353C69A}"/>
              </a:ext>
            </a:extLst>
          </p:cNvPr>
          <p:cNvSpPr>
            <a:spLocks noGrp="1"/>
          </p:cNvSpPr>
          <p:nvPr>
            <p:ph type="subTitle" idx="1"/>
          </p:nvPr>
        </p:nvSpPr>
        <p:spPr>
          <a:xfrm>
            <a:off x="1524000" y="3611302"/>
            <a:ext cx="9144000" cy="1646498"/>
          </a:xfrm>
        </p:spPr>
        <p:txBody>
          <a:bodyPr>
            <a:normAutofit/>
          </a:bodyPr>
          <a:lstStyle>
            <a:lvl1pPr marL="0" indent="0" algn="l">
              <a:buNone/>
              <a:defRPr sz="1800" b="0">
                <a:solidFill>
                  <a:schemeClr val="tx1">
                    <a:lumMod val="75000"/>
                    <a:lumOff val="25000"/>
                  </a:schemeClr>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GB" dirty="0"/>
              <a:t>Click to edit Master subtitle style</a:t>
            </a:r>
            <a:endParaRPr lang="en-US" dirty="0"/>
          </a:p>
        </p:txBody>
      </p:sp>
      <p:sp>
        <p:nvSpPr>
          <p:cNvPr id="4" name="Date Placeholder 3">
            <a:extLst>
              <a:ext uri="{FF2B5EF4-FFF2-40B4-BE49-F238E27FC236}">
                <a16:creationId xmlns:a16="http://schemas.microsoft.com/office/drawing/2014/main" id="{1069A7C7-1ADA-474D-B8F0-3471D14F86DA}"/>
              </a:ext>
            </a:extLst>
          </p:cNvPr>
          <p:cNvSpPr>
            <a:spLocks noGrp="1"/>
          </p:cNvSpPr>
          <p:nvPr>
            <p:ph type="dt" sz="half" idx="10"/>
          </p:nvPr>
        </p:nvSpPr>
        <p:spPr/>
        <p:txBody>
          <a:bodyPr/>
          <a:lstStyle>
            <a:lvl1pPr>
              <a:defRPr sz="2000">
                <a:solidFill>
                  <a:schemeClr val="tx1"/>
                </a:solidFill>
              </a:defRPr>
            </a:lvl1pPr>
          </a:lstStyle>
          <a:p>
            <a:fld id="{241EB5C9-1307-BA42-ABA2-0BC069CD8E7F}" type="datetimeFigureOut">
              <a:rPr lang="en-US" smtClean="0"/>
              <a:pPr/>
              <a:t>9/30/22</a:t>
            </a:fld>
            <a:endParaRPr lang="en-US" dirty="0"/>
          </a:p>
        </p:txBody>
      </p:sp>
      <p:sp>
        <p:nvSpPr>
          <p:cNvPr id="5" name="Footer Placeholder 4">
            <a:extLst>
              <a:ext uri="{FF2B5EF4-FFF2-40B4-BE49-F238E27FC236}">
                <a16:creationId xmlns:a16="http://schemas.microsoft.com/office/drawing/2014/main" id="{D7AE5A21-E3F8-414E-8783-9B787CEE9E9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4BBA10B1-3C39-5B4F-85DD-4E44D8BDBC7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7" name="Picture 6" descr="A picture containing text, primate, monitor, indoor&#10;&#10;Description automatically generated">
            <a:extLst>
              <a:ext uri="{FF2B5EF4-FFF2-40B4-BE49-F238E27FC236}">
                <a16:creationId xmlns:a16="http://schemas.microsoft.com/office/drawing/2014/main" id="{B6FBD17D-F718-95C1-DDB9-BB5B65FE2BD9}"/>
              </a:ext>
            </a:extLst>
          </p:cNvPr>
          <p:cNvPicPr>
            <a:picLocks noChangeAspect="1"/>
          </p:cNvPicPr>
          <p:nvPr userDrawn="1"/>
        </p:nvPicPr>
        <p:blipFill>
          <a:blip r:embed="rId2"/>
          <a:stretch>
            <a:fillRect/>
          </a:stretch>
        </p:blipFill>
        <p:spPr>
          <a:xfrm>
            <a:off x="10913450" y="151609"/>
            <a:ext cx="1063580" cy="1220148"/>
          </a:xfrm>
          <a:prstGeom prst="rect">
            <a:avLst/>
          </a:prstGeom>
        </p:spPr>
      </p:pic>
    </p:spTree>
    <p:extLst>
      <p:ext uri="{BB962C8B-B14F-4D97-AF65-F5344CB8AC3E}">
        <p14:creationId xmlns:p14="http://schemas.microsoft.com/office/powerpoint/2010/main" val="472853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FF1A-8372-FB40-B0E0-0EE88C8B296D}"/>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809F1868-78C4-704F-87A4-9909281CB57C}"/>
              </a:ext>
            </a:extLst>
          </p:cNvPr>
          <p:cNvSpPr>
            <a:spLocks noGrp="1"/>
          </p:cNvSpPr>
          <p:nvPr>
            <p:ph type="body" orient="vert" idx="1"/>
          </p:nvPr>
        </p:nvSpPr>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86A64A86-EE40-7F47-8F4A-D5FD082D30CB}"/>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5" name="Footer Placeholder 4">
            <a:extLst>
              <a:ext uri="{FF2B5EF4-FFF2-40B4-BE49-F238E27FC236}">
                <a16:creationId xmlns:a16="http://schemas.microsoft.com/office/drawing/2014/main" id="{55936DD5-D90C-D148-9A75-6E5EF76E4F06}"/>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C28649B3-720E-654D-9610-263AC0D91137}"/>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164995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5E4B96-467B-A24D-9EC1-DD46EE699A09}"/>
              </a:ext>
            </a:extLst>
          </p:cNvPr>
          <p:cNvSpPr>
            <a:spLocks noGrp="1"/>
          </p:cNvSpPr>
          <p:nvPr>
            <p:ph type="title" orient="vert"/>
          </p:nvPr>
        </p:nvSpPr>
        <p:spPr>
          <a:xfrm>
            <a:off x="8724902" y="365125"/>
            <a:ext cx="2628900" cy="5811838"/>
          </a:xfrm>
          <a:prstGeom prst="rect">
            <a:avLst/>
          </a:prstGeom>
        </p:spPr>
        <p:txBody>
          <a:bodyPr vert="eaVert"/>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0E50EC97-EC51-3242-A427-B6C401F9BC04}"/>
              </a:ext>
            </a:extLst>
          </p:cNvPr>
          <p:cNvSpPr>
            <a:spLocks noGrp="1"/>
          </p:cNvSpPr>
          <p:nvPr>
            <p:ph type="body" orient="vert" idx="1"/>
          </p:nvPr>
        </p:nvSpPr>
        <p:spPr>
          <a:xfrm>
            <a:off x="838202" y="365125"/>
            <a:ext cx="7734300" cy="5811838"/>
          </a:xfrm>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D5954FCF-A603-6944-ACE1-F3530AABAAD9}"/>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5" name="Footer Placeholder 4">
            <a:extLst>
              <a:ext uri="{FF2B5EF4-FFF2-40B4-BE49-F238E27FC236}">
                <a16:creationId xmlns:a16="http://schemas.microsoft.com/office/drawing/2014/main" id="{C0DD700E-B16B-6340-9BEE-2E563F9274B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36CBADE9-5F17-2E4E-A23B-A3EF5CC96322}"/>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9348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3600">
                <a:solidFill>
                  <a:srgbClr val="3C5A72"/>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51A433C7-4F7C-4247-8FF5-1E63E18E14D1}"/>
              </a:ext>
            </a:extLst>
          </p:cNvPr>
          <p:cNvSpPr>
            <a:spLocks noGrp="1"/>
          </p:cNvSpPr>
          <p:nvPr>
            <p:ph type="body" idx="1"/>
          </p:nvPr>
        </p:nvSpPr>
        <p:spPr>
          <a:xfrm>
            <a:off x="831851" y="4589467"/>
            <a:ext cx="10515600" cy="1500187"/>
          </a:xfrm>
        </p:spPr>
        <p:txBody>
          <a:bodyPr>
            <a:normAutofit/>
          </a:bodyPr>
          <a:lstStyle>
            <a:lvl1pPr marL="0" indent="0" algn="l">
              <a:buNone/>
              <a:defRPr sz="2000" b="0">
                <a:solidFill>
                  <a:srgbClr val="3C5A72"/>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GB" dirty="0"/>
              <a:t>Click to edit Master text styles</a:t>
            </a:r>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9/30/22</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7" name="Picture 6" descr="A picture containing text, primate, monitor, indoor&#10;&#10;Description automatically generated">
            <a:extLst>
              <a:ext uri="{FF2B5EF4-FFF2-40B4-BE49-F238E27FC236}">
                <a16:creationId xmlns:a16="http://schemas.microsoft.com/office/drawing/2014/main" id="{F4EFD39C-D04F-D648-B6B2-07092A492153}"/>
              </a:ext>
            </a:extLst>
          </p:cNvPr>
          <p:cNvPicPr>
            <a:picLocks noChangeAspect="1"/>
          </p:cNvPicPr>
          <p:nvPr userDrawn="1"/>
        </p:nvPicPr>
        <p:blipFill>
          <a:blip r:embed="rId2"/>
          <a:stretch>
            <a:fillRect/>
          </a:stretch>
        </p:blipFill>
        <p:spPr>
          <a:xfrm>
            <a:off x="10964250" y="158272"/>
            <a:ext cx="1063580" cy="1220148"/>
          </a:xfrm>
          <a:prstGeom prst="rect">
            <a:avLst/>
          </a:prstGeom>
        </p:spPr>
      </p:pic>
    </p:spTree>
    <p:extLst>
      <p:ext uri="{BB962C8B-B14F-4D97-AF65-F5344CB8AC3E}">
        <p14:creationId xmlns:p14="http://schemas.microsoft.com/office/powerpoint/2010/main" val="742582636"/>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normAutofit/>
          </a:bodyPr>
          <a:lstStyle>
            <a:lvl1pPr>
              <a:defRPr sz="3200">
                <a:solidFill>
                  <a:schemeClr val="tx1"/>
                </a:solidFill>
                <a:latin typeface="Atkinson Hyperlegible" pitchFamily="2" charset="0"/>
                <a:cs typeface="Arial" panose="020B0604020202020204" pitchFamily="34" charset="0"/>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lvl1pPr>
              <a:lnSpc>
                <a:spcPct val="100000"/>
              </a:lnSpc>
              <a:spcBef>
                <a:spcPts val="1000"/>
              </a:spcBef>
              <a:defRPr>
                <a:solidFill>
                  <a:schemeClr val="tx1"/>
                </a:solidFill>
                <a:latin typeface="Atkinson Hyperlegible" pitchFamily="2" charset="0"/>
                <a:cs typeface="Arial" panose="020B0604020202020204" pitchFamily="34" charset="0"/>
              </a:defRPr>
            </a:lvl1pPr>
            <a:lvl2pPr>
              <a:lnSpc>
                <a:spcPct val="100000"/>
              </a:lnSpc>
              <a:spcBef>
                <a:spcPts val="1000"/>
              </a:spcBef>
              <a:defRPr>
                <a:solidFill>
                  <a:schemeClr val="tx1"/>
                </a:solidFill>
                <a:latin typeface="Atkinson Hyperlegible" pitchFamily="2" charset="0"/>
                <a:cs typeface="Arial" panose="020B0604020202020204" pitchFamily="34" charset="0"/>
              </a:defRPr>
            </a:lvl2pPr>
            <a:lvl3pPr>
              <a:lnSpc>
                <a:spcPct val="100000"/>
              </a:lnSpc>
              <a:spcBef>
                <a:spcPts val="1000"/>
              </a:spcBef>
              <a:defRPr>
                <a:solidFill>
                  <a:schemeClr val="tx1"/>
                </a:solidFill>
                <a:latin typeface="Atkinson Hyperlegible" pitchFamily="2" charset="0"/>
                <a:cs typeface="Arial" panose="020B0604020202020204" pitchFamily="34" charset="0"/>
              </a:defRPr>
            </a:lvl3pPr>
            <a:lvl4pPr>
              <a:lnSpc>
                <a:spcPct val="100000"/>
              </a:lnSpc>
              <a:spcBef>
                <a:spcPts val="1000"/>
              </a:spcBef>
              <a:defRPr>
                <a:solidFill>
                  <a:schemeClr val="tx1"/>
                </a:solidFill>
                <a:latin typeface="Atkinson Hyperlegible" pitchFamily="2" charset="0"/>
                <a:cs typeface="Arial" panose="020B0604020202020204" pitchFamily="34" charset="0"/>
              </a:defRPr>
            </a:lvl4pPr>
            <a:lvl5pPr>
              <a:lnSpc>
                <a:spcPct val="100000"/>
              </a:lnSpc>
              <a:spcBef>
                <a:spcPts val="1000"/>
              </a:spcBef>
              <a:defRPr>
                <a:solidFill>
                  <a:schemeClr val="tx1"/>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A53559EF-BAB7-0E42-9E60-A03A3B0DDE32}"/>
              </a:ext>
            </a:extLst>
          </p:cNvPr>
          <p:cNvSpPr>
            <a:spLocks noGrp="1"/>
          </p:cNvSpPr>
          <p:nvPr>
            <p:ph type="dt" sz="half" idx="10"/>
          </p:nvPr>
        </p:nvSpPr>
        <p:spPr/>
        <p:txBody>
          <a:bodyPr/>
          <a:lstStyle>
            <a:lvl1pPr>
              <a:defRPr>
                <a:solidFill>
                  <a:schemeClr val="tx1">
                    <a:lumMod val="75000"/>
                    <a:lumOff val="25000"/>
                  </a:schemeClr>
                </a:solidFill>
                <a:latin typeface="Atkinson Hyperlegible" pitchFamily="2" charset="0"/>
              </a:defRPr>
            </a:lvl1pPr>
          </a:lstStyle>
          <a:p>
            <a:fld id="{241EB5C9-1307-BA42-ABA2-0BC069CD8E7F}" type="datetimeFigureOut">
              <a:rPr lang="en-US" smtClean="0"/>
              <a:pPr/>
              <a:t>9/30/22</a:t>
            </a:fld>
            <a:endParaRPr lang="en-US"/>
          </a:p>
        </p:txBody>
      </p:sp>
      <p:sp>
        <p:nvSpPr>
          <p:cNvPr id="5" name="Footer Placeholder 4">
            <a:extLst>
              <a:ext uri="{FF2B5EF4-FFF2-40B4-BE49-F238E27FC236}">
                <a16:creationId xmlns:a16="http://schemas.microsoft.com/office/drawing/2014/main" id="{BEEBB6D2-A026-D74A-8C2A-7AD33F225C47}"/>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6" name="Slide Number Placeholder 5">
            <a:extLst>
              <a:ext uri="{FF2B5EF4-FFF2-40B4-BE49-F238E27FC236}">
                <a16:creationId xmlns:a16="http://schemas.microsoft.com/office/drawing/2014/main" id="{D2D1D05D-520A-D942-8D98-B02EF8CF6776}"/>
              </a:ext>
            </a:extLst>
          </p:cNvPr>
          <p:cNvSpPr>
            <a:spLocks noGrp="1"/>
          </p:cNvSpPr>
          <p:nvPr>
            <p:ph type="sldNum" sz="quarter" idx="12"/>
          </p:nvPr>
        </p:nvSpPr>
        <p:spPr/>
        <p:txBody>
          <a:bodyPr/>
          <a:lstStyle>
            <a:lvl1pPr>
              <a:defRPr>
                <a:solidFill>
                  <a:schemeClr val="tx1">
                    <a:lumMod val="75000"/>
                    <a:lumOff val="25000"/>
                  </a:schemeClr>
                </a:solidFill>
                <a:latin typeface="Atkinson Hyperlegible" pitchFamily="2"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16714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4400">
                <a:solidFill>
                  <a:schemeClr val="tx1"/>
                </a:solidFill>
              </a:defRPr>
            </a:lvl1pPr>
          </a:lstStyle>
          <a:p>
            <a:r>
              <a:rPr lang="en-GB" dirty="0"/>
              <a:t>Click to edit Master title style</a:t>
            </a:r>
            <a:endParaRPr lang="en-US" dirty="0"/>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9/30/22</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3" name="Picture 2" descr="A picture containing text, primate, monitor, indoor&#10;&#10;Description automatically generated">
            <a:extLst>
              <a:ext uri="{FF2B5EF4-FFF2-40B4-BE49-F238E27FC236}">
                <a16:creationId xmlns:a16="http://schemas.microsoft.com/office/drawing/2014/main" id="{A8EB6A88-2E41-552F-6E71-A9DFA92F0663}"/>
              </a:ext>
            </a:extLst>
          </p:cNvPr>
          <p:cNvPicPr>
            <a:picLocks noChangeAspect="1"/>
          </p:cNvPicPr>
          <p:nvPr userDrawn="1"/>
        </p:nvPicPr>
        <p:blipFill>
          <a:blip r:embed="rId2"/>
          <a:stretch>
            <a:fillRect/>
          </a:stretch>
        </p:blipFill>
        <p:spPr>
          <a:xfrm>
            <a:off x="10994730" y="131289"/>
            <a:ext cx="1063580" cy="1220148"/>
          </a:xfrm>
          <a:prstGeom prst="rect">
            <a:avLst/>
          </a:prstGeom>
        </p:spPr>
      </p:pic>
    </p:spTree>
    <p:extLst>
      <p:ext uri="{BB962C8B-B14F-4D97-AF65-F5344CB8AC3E}">
        <p14:creationId xmlns:p14="http://schemas.microsoft.com/office/powerpoint/2010/main" val="177192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FDBC1-527D-3041-984A-EF5E7E9B7495}"/>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63FA7BF1-44B1-744C-AB68-4BB0A6A5977E}"/>
              </a:ext>
            </a:extLst>
          </p:cNvPr>
          <p:cNvSpPr>
            <a:spLocks noGrp="1"/>
          </p:cNvSpPr>
          <p:nvPr>
            <p:ph sz="half" idx="1"/>
          </p:nvPr>
        </p:nvSpPr>
        <p:spPr>
          <a:xfrm>
            <a:off x="838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3B974A49-6A1E-2F48-B419-02B0A17B9692}"/>
              </a:ext>
            </a:extLst>
          </p:cNvPr>
          <p:cNvSpPr>
            <a:spLocks noGrp="1"/>
          </p:cNvSpPr>
          <p:nvPr>
            <p:ph sz="half" idx="2"/>
          </p:nvPr>
        </p:nvSpPr>
        <p:spPr>
          <a:xfrm>
            <a:off x="6172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Date Placeholder 4">
            <a:extLst>
              <a:ext uri="{FF2B5EF4-FFF2-40B4-BE49-F238E27FC236}">
                <a16:creationId xmlns:a16="http://schemas.microsoft.com/office/drawing/2014/main" id="{5EDA9989-2AC6-0F4E-ADFD-C6E06D00A01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6" name="Footer Placeholder 5">
            <a:extLst>
              <a:ext uri="{FF2B5EF4-FFF2-40B4-BE49-F238E27FC236}">
                <a16:creationId xmlns:a16="http://schemas.microsoft.com/office/drawing/2014/main" id="{0F7625DC-FC15-A34E-972A-D70B8A82798F}"/>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7" name="Slide Number Placeholder 6">
            <a:extLst>
              <a:ext uri="{FF2B5EF4-FFF2-40B4-BE49-F238E27FC236}">
                <a16:creationId xmlns:a16="http://schemas.microsoft.com/office/drawing/2014/main" id="{75BA2A21-61F6-4A4F-8B34-7B5540EF63C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695231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51DF4-AED1-614B-BE12-21438630C8F0}"/>
              </a:ext>
            </a:extLst>
          </p:cNvPr>
          <p:cNvSpPr>
            <a:spLocks noGrp="1"/>
          </p:cNvSpPr>
          <p:nvPr>
            <p:ph type="title"/>
          </p:nvPr>
        </p:nvSpPr>
        <p:spPr>
          <a:xfrm>
            <a:off x="839788"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3C3DBCAE-E5F3-8C40-9708-53662383E530}"/>
              </a:ext>
            </a:extLst>
          </p:cNvPr>
          <p:cNvSpPr>
            <a:spLocks noGrp="1"/>
          </p:cNvSpPr>
          <p:nvPr>
            <p:ph type="body" idx="1"/>
          </p:nvPr>
        </p:nvSpPr>
        <p:spPr>
          <a:xfrm>
            <a:off x="839789" y="1681163"/>
            <a:ext cx="5157787"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4" name="Content Placeholder 3">
            <a:extLst>
              <a:ext uri="{FF2B5EF4-FFF2-40B4-BE49-F238E27FC236}">
                <a16:creationId xmlns:a16="http://schemas.microsoft.com/office/drawing/2014/main" id="{37C57552-3DC5-3546-AB54-31C74D633808}"/>
              </a:ext>
            </a:extLst>
          </p:cNvPr>
          <p:cNvSpPr>
            <a:spLocks noGrp="1"/>
          </p:cNvSpPr>
          <p:nvPr>
            <p:ph sz="half" idx="2"/>
          </p:nvPr>
        </p:nvSpPr>
        <p:spPr>
          <a:xfrm>
            <a:off x="839789" y="2505075"/>
            <a:ext cx="5157787"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a:extLst>
              <a:ext uri="{FF2B5EF4-FFF2-40B4-BE49-F238E27FC236}">
                <a16:creationId xmlns:a16="http://schemas.microsoft.com/office/drawing/2014/main" id="{3143EE9D-F5D6-F54D-8468-AEFB4E7186A0}"/>
              </a:ext>
            </a:extLst>
          </p:cNvPr>
          <p:cNvSpPr>
            <a:spLocks noGrp="1"/>
          </p:cNvSpPr>
          <p:nvPr>
            <p:ph type="body" sz="quarter" idx="3"/>
          </p:nvPr>
        </p:nvSpPr>
        <p:spPr>
          <a:xfrm>
            <a:off x="6172202" y="1681163"/>
            <a:ext cx="5183188"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6" name="Content Placeholder 5">
            <a:extLst>
              <a:ext uri="{FF2B5EF4-FFF2-40B4-BE49-F238E27FC236}">
                <a16:creationId xmlns:a16="http://schemas.microsoft.com/office/drawing/2014/main" id="{DC7198EC-0E7C-514D-9D5C-E0079B57D9B8}"/>
              </a:ext>
            </a:extLst>
          </p:cNvPr>
          <p:cNvSpPr>
            <a:spLocks noGrp="1"/>
          </p:cNvSpPr>
          <p:nvPr>
            <p:ph sz="quarter" idx="4"/>
          </p:nvPr>
        </p:nvSpPr>
        <p:spPr>
          <a:xfrm>
            <a:off x="6172202" y="2505075"/>
            <a:ext cx="5183188"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7" name="Date Placeholder 6">
            <a:extLst>
              <a:ext uri="{FF2B5EF4-FFF2-40B4-BE49-F238E27FC236}">
                <a16:creationId xmlns:a16="http://schemas.microsoft.com/office/drawing/2014/main" id="{079E07E0-5A9C-4B41-95FF-3BAA5F6BC2D3}"/>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8" name="Footer Placeholder 7">
            <a:extLst>
              <a:ext uri="{FF2B5EF4-FFF2-40B4-BE49-F238E27FC236}">
                <a16:creationId xmlns:a16="http://schemas.microsoft.com/office/drawing/2014/main" id="{74BDB537-974F-D34D-9750-CC69627A221B}"/>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9" name="Slide Number Placeholder 8">
            <a:extLst>
              <a:ext uri="{FF2B5EF4-FFF2-40B4-BE49-F238E27FC236}">
                <a16:creationId xmlns:a16="http://schemas.microsoft.com/office/drawing/2014/main" id="{8F16F390-2D22-5048-A0FC-3FAD9329A0C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82259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BD455-6580-E548-84D2-30E8C319B2E6}"/>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Date Placeholder 2">
            <a:extLst>
              <a:ext uri="{FF2B5EF4-FFF2-40B4-BE49-F238E27FC236}">
                <a16:creationId xmlns:a16="http://schemas.microsoft.com/office/drawing/2014/main" id="{98437170-F497-734A-8863-A2B1D6D27F6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4" name="Footer Placeholder 3">
            <a:extLst>
              <a:ext uri="{FF2B5EF4-FFF2-40B4-BE49-F238E27FC236}">
                <a16:creationId xmlns:a16="http://schemas.microsoft.com/office/drawing/2014/main" id="{5183678E-8EC0-9D40-85FD-A78B73035745}"/>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5" name="Slide Number Placeholder 4">
            <a:extLst>
              <a:ext uri="{FF2B5EF4-FFF2-40B4-BE49-F238E27FC236}">
                <a16:creationId xmlns:a16="http://schemas.microsoft.com/office/drawing/2014/main" id="{A4410869-C0FC-2E44-824A-787E6D8BF311}"/>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6" name="Picture 5" descr="A picture containing text, primate, monitor, indoor&#10;&#10;Description automatically generated">
            <a:extLst>
              <a:ext uri="{FF2B5EF4-FFF2-40B4-BE49-F238E27FC236}">
                <a16:creationId xmlns:a16="http://schemas.microsoft.com/office/drawing/2014/main" id="{0D355E77-5B2E-A2EF-706B-9C4916EA9A9E}"/>
              </a:ext>
            </a:extLst>
          </p:cNvPr>
          <p:cNvPicPr>
            <a:picLocks noChangeAspect="1"/>
          </p:cNvPicPr>
          <p:nvPr userDrawn="1"/>
        </p:nvPicPr>
        <p:blipFill>
          <a:blip r:embed="rId2"/>
          <a:stretch>
            <a:fillRect/>
          </a:stretch>
        </p:blipFill>
        <p:spPr>
          <a:xfrm>
            <a:off x="10994730" y="161769"/>
            <a:ext cx="1063580" cy="1220148"/>
          </a:xfrm>
          <a:prstGeom prst="rect">
            <a:avLst/>
          </a:prstGeom>
        </p:spPr>
      </p:pic>
    </p:spTree>
    <p:extLst>
      <p:ext uri="{BB962C8B-B14F-4D97-AF65-F5344CB8AC3E}">
        <p14:creationId xmlns:p14="http://schemas.microsoft.com/office/powerpoint/2010/main" val="557684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CFB1ED-2AE6-5449-BE22-43836D3C45EE}"/>
              </a:ext>
            </a:extLst>
          </p:cNvPr>
          <p:cNvSpPr>
            <a:spLocks noGrp="1"/>
          </p:cNvSpPr>
          <p:nvPr>
            <p:ph type="dt" sz="half" idx="10"/>
          </p:nvPr>
        </p:nvSpPr>
        <p:spPr/>
        <p:txBody>
          <a:bodyPr/>
          <a:lstStyle/>
          <a:p>
            <a:fld id="{241EB5C9-1307-BA42-ABA2-0BC069CD8E7F}" type="datetimeFigureOut">
              <a:rPr lang="en-US" smtClean="0"/>
              <a:t>9/30/22</a:t>
            </a:fld>
            <a:endParaRPr lang="en-US"/>
          </a:p>
        </p:txBody>
      </p:sp>
      <p:sp>
        <p:nvSpPr>
          <p:cNvPr id="3" name="Footer Placeholder 2">
            <a:extLst>
              <a:ext uri="{FF2B5EF4-FFF2-40B4-BE49-F238E27FC236}">
                <a16:creationId xmlns:a16="http://schemas.microsoft.com/office/drawing/2014/main" id="{D92D820E-FB19-6E41-9F98-FE01AD87711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B109D32-6061-E14C-B370-0847ED7F251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69823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2288BCD6-9805-9E45-9B7C-5314F41E6C9F}"/>
              </a:ext>
            </a:extLst>
          </p:cNvPr>
          <p:cNvSpPr>
            <a:spLocks noGrp="1"/>
          </p:cNvSpPr>
          <p:nvPr>
            <p:ph idx="1"/>
          </p:nvPr>
        </p:nvSpPr>
        <p:spPr>
          <a:xfrm>
            <a:off x="5183188" y="987429"/>
            <a:ext cx="6172200" cy="4873625"/>
          </a:xfrm>
        </p:spPr>
        <p:txBody>
          <a:bodyPr/>
          <a:lstStyle>
            <a:lvl1pPr>
              <a:lnSpc>
                <a:spcPct val="100000"/>
              </a:lnSpc>
              <a:spcBef>
                <a:spcPts val="1000"/>
              </a:spcBef>
              <a:defRPr sz="1800">
                <a:solidFill>
                  <a:schemeClr val="tx1">
                    <a:lumMod val="75000"/>
                    <a:lumOff val="25000"/>
                  </a:schemeClr>
                </a:solidFill>
              </a:defRPr>
            </a:lvl1pPr>
            <a:lvl2pPr>
              <a:lnSpc>
                <a:spcPct val="100000"/>
              </a:lnSpc>
              <a:spcBef>
                <a:spcPts val="1000"/>
              </a:spcBef>
              <a:defRPr sz="1575">
                <a:solidFill>
                  <a:schemeClr val="tx1">
                    <a:lumMod val="75000"/>
                    <a:lumOff val="25000"/>
                  </a:schemeClr>
                </a:solidFill>
              </a:defRPr>
            </a:lvl2pPr>
            <a:lvl3pPr>
              <a:lnSpc>
                <a:spcPct val="100000"/>
              </a:lnSpc>
              <a:spcBef>
                <a:spcPts val="1000"/>
              </a:spcBef>
              <a:defRPr sz="1350">
                <a:solidFill>
                  <a:schemeClr val="tx1">
                    <a:lumMod val="75000"/>
                    <a:lumOff val="25000"/>
                  </a:schemeClr>
                </a:solidFill>
              </a:defRPr>
            </a:lvl3pPr>
            <a:lvl4pPr>
              <a:lnSpc>
                <a:spcPct val="100000"/>
              </a:lnSpc>
              <a:spcBef>
                <a:spcPts val="1000"/>
              </a:spcBef>
              <a:defRPr sz="1125">
                <a:solidFill>
                  <a:schemeClr val="tx1">
                    <a:lumMod val="75000"/>
                    <a:lumOff val="25000"/>
                  </a:schemeClr>
                </a:solidFill>
              </a:defRPr>
            </a:lvl4pPr>
            <a:lvl5pPr>
              <a:lnSpc>
                <a:spcPct val="100000"/>
              </a:lnSpc>
              <a:spcBef>
                <a:spcPts val="1000"/>
              </a:spcBef>
              <a:defRPr sz="1125">
                <a:solidFill>
                  <a:schemeClr val="tx1">
                    <a:lumMod val="75000"/>
                    <a:lumOff val="25000"/>
                  </a:schemeClr>
                </a:solidFill>
              </a:defRPr>
            </a:lvl5pPr>
            <a:lvl6pPr>
              <a:defRPr sz="1125"/>
            </a:lvl6pPr>
            <a:lvl7pPr>
              <a:defRPr sz="1125"/>
            </a:lvl7pPr>
            <a:lvl8pPr>
              <a:defRPr sz="1125"/>
            </a:lvl8pPr>
            <a:lvl9pPr>
              <a:defRPr sz="1125"/>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Placeholder 3">
            <a:extLst>
              <a:ext uri="{FF2B5EF4-FFF2-40B4-BE49-F238E27FC236}">
                <a16:creationId xmlns:a16="http://schemas.microsoft.com/office/drawing/2014/main" id="{898BA411-2A54-A94A-B3FC-826281DBEADF}"/>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B91F4F16-08DB-C247-8F9D-24EA7D84A9B2}"/>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6" name="Footer Placeholder 5">
            <a:extLst>
              <a:ext uri="{FF2B5EF4-FFF2-40B4-BE49-F238E27FC236}">
                <a16:creationId xmlns:a16="http://schemas.microsoft.com/office/drawing/2014/main" id="{E6FF2B46-16CB-7E41-AD5E-4493C9285A58}"/>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48BA2BC5-3886-C647-BB53-7B07EAE78D4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370537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682B8-C849-1F4E-8FED-86CF39DF59A8}"/>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Picture Placeholder 2">
            <a:extLst>
              <a:ext uri="{FF2B5EF4-FFF2-40B4-BE49-F238E27FC236}">
                <a16:creationId xmlns:a16="http://schemas.microsoft.com/office/drawing/2014/main" id="{26A410FE-1E10-8C4A-BD9D-9A0F6C9D1E52}"/>
              </a:ext>
            </a:extLst>
          </p:cNvPr>
          <p:cNvSpPr>
            <a:spLocks noGrp="1"/>
          </p:cNvSpPr>
          <p:nvPr>
            <p:ph type="pic" idx="1"/>
          </p:nvPr>
        </p:nvSpPr>
        <p:spPr>
          <a:xfrm>
            <a:off x="5183188" y="987429"/>
            <a:ext cx="6172200" cy="4873625"/>
          </a:xfrm>
        </p:spPr>
        <p:txBody>
          <a:bodyPr/>
          <a:lstStyle>
            <a:lvl1pPr marL="0" indent="0">
              <a:buNone/>
              <a:defRPr sz="1800">
                <a:solidFill>
                  <a:schemeClr val="tx1">
                    <a:lumMod val="75000"/>
                    <a:lumOff val="25000"/>
                  </a:schemeClr>
                </a:solidFill>
              </a:defRPr>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GB" dirty="0"/>
              <a:t>Click icon to add picture</a:t>
            </a:r>
            <a:endParaRPr lang="en-US" dirty="0"/>
          </a:p>
        </p:txBody>
      </p:sp>
      <p:sp>
        <p:nvSpPr>
          <p:cNvPr id="4" name="Text Placeholder 3">
            <a:extLst>
              <a:ext uri="{FF2B5EF4-FFF2-40B4-BE49-F238E27FC236}">
                <a16:creationId xmlns:a16="http://schemas.microsoft.com/office/drawing/2014/main" id="{CA622F09-1B36-2F4E-8EEA-BAEEB3FD2B96}"/>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96A97009-98F8-D441-A078-A31F891B49A4}"/>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6" name="Footer Placeholder 5">
            <a:extLst>
              <a:ext uri="{FF2B5EF4-FFF2-40B4-BE49-F238E27FC236}">
                <a16:creationId xmlns:a16="http://schemas.microsoft.com/office/drawing/2014/main" id="{38CACA9B-B433-8E45-A2A3-CD0940DBC86C}"/>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A3FA396B-3342-4645-AC86-58732AAEFE03}"/>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218776023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chemeClr val="bg1">
            <a:lumMod val="95000"/>
            <a:alpha val="0"/>
          </a:schemeClr>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27BF5EA-1FF6-EB48-B367-10F16FE226B4}"/>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GB"/>
              <a:t>Click to edit Master text styles</a:t>
            </a:r>
          </a:p>
          <a:p>
            <a:pPr lvl="1"/>
            <a:r>
              <a:rPr dirty="0" lang="en-GB"/>
              <a:t>Second level</a:t>
            </a:r>
          </a:p>
          <a:p>
            <a:pPr lvl="2"/>
            <a:r>
              <a:rPr dirty="0" lang="en-GB"/>
              <a:t>Third level</a:t>
            </a:r>
          </a:p>
          <a:p>
            <a:pPr lvl="3"/>
            <a:r>
              <a:rPr dirty="0" lang="en-GB"/>
              <a:t>Fourth level</a:t>
            </a:r>
          </a:p>
          <a:p>
            <a:pPr lvl="4"/>
            <a:r>
              <a:rPr dirty="0" lang="en-GB"/>
              <a:t>Fifth level</a:t>
            </a:r>
            <a:endParaRPr dirty="0" lang="en-US"/>
          </a:p>
        </p:txBody>
      </p:sp>
      <p:sp>
        <p:nvSpPr>
          <p:cNvPr id="4" name="Date Placeholder 3">
            <a:extLst>
              <a:ext uri="{FF2B5EF4-FFF2-40B4-BE49-F238E27FC236}">
                <a16:creationId xmlns:a16="http://schemas.microsoft.com/office/drawing/2014/main" id="{DDF491ED-FFB7-904F-8814-ED29EAA4264A}"/>
              </a:ext>
            </a:extLst>
          </p:cNvPr>
          <p:cNvSpPr>
            <a:spLocks noGrp="1"/>
          </p:cNvSpPr>
          <p:nvPr>
            <p:ph idx="2" sz="half" type="dt"/>
          </p:nvPr>
        </p:nvSpPr>
        <p:spPr>
          <a:xfrm>
            <a:off x="838200" y="6356354"/>
            <a:ext cx="2743200" cy="365125"/>
          </a:xfrm>
          <a:prstGeom prst="rect">
            <a:avLst/>
          </a:prstGeom>
        </p:spPr>
        <p:txBody>
          <a:bodyPr anchor="ctr" bIns="45720" lIns="91440" rIns="91440" rtlCol="0" tIns="45720" vert="horz"/>
          <a:lstStyle>
            <a:lvl1pPr algn="l">
              <a:defRPr sz="675">
                <a:solidFill>
                  <a:schemeClr val="tx1">
                    <a:lumMod val="75000"/>
                    <a:lumOff val="25000"/>
                  </a:schemeClr>
                </a:solidFill>
                <a:latin charset="0" pitchFamily="2" typeface="Atkinson Hyperlegible"/>
              </a:defRPr>
            </a:lvl1pPr>
          </a:lstStyle>
          <a:p>
            <a:fld id="{241EB5C9-1307-BA42-ABA2-0BC069CD8E7F}" type="datetimeFigureOut">
              <a:rPr lang="en-US" smtClean="0"/>
              <a:pPr/>
              <a:t>9/30/22</a:t>
            </a:fld>
            <a:endParaRPr lang="en-US"/>
          </a:p>
        </p:txBody>
      </p:sp>
      <p:sp>
        <p:nvSpPr>
          <p:cNvPr id="6" name="Slide Number Placeholder 5">
            <a:extLst>
              <a:ext uri="{FF2B5EF4-FFF2-40B4-BE49-F238E27FC236}">
                <a16:creationId xmlns:a16="http://schemas.microsoft.com/office/drawing/2014/main" id="{2DC6F4AD-BD6B-CE47-88CB-D7910584936B}"/>
              </a:ext>
            </a:extLst>
          </p:cNvPr>
          <p:cNvSpPr>
            <a:spLocks noGrp="1"/>
          </p:cNvSpPr>
          <p:nvPr>
            <p:ph idx="4" sz="quarter" type="sldNum"/>
          </p:nvPr>
        </p:nvSpPr>
        <p:spPr>
          <a:xfrm>
            <a:off x="8610600" y="6356354"/>
            <a:ext cx="1993710" cy="365125"/>
          </a:xfrm>
          <a:prstGeom prst="rect">
            <a:avLst/>
          </a:prstGeom>
        </p:spPr>
        <p:txBody>
          <a:bodyPr anchor="ctr" bIns="45720" lIns="91440" rIns="91440" rtlCol="0" tIns="45720" vert="horz"/>
          <a:lstStyle>
            <a:lvl1pPr algn="r">
              <a:defRPr sz="675">
                <a:solidFill>
                  <a:schemeClr val="tx1">
                    <a:lumMod val="75000"/>
                    <a:lumOff val="25000"/>
                  </a:schemeClr>
                </a:solidFill>
                <a:latin charset="0" pitchFamily="2" typeface="Atkinson Hyperlegible"/>
              </a:defRPr>
            </a:lvl1pPr>
          </a:lstStyle>
          <a:p>
            <a:fld id="{C5EF2332-01BF-834F-8236-50238282D533}" type="slidenum">
              <a:rPr lang="en-US" smtClean="0"/>
              <a:pPr/>
              <a:t>‹#›</a:t>
            </a:fld>
            <a:endParaRPr lang="en-US"/>
          </a:p>
        </p:txBody>
      </p:sp>
      <p:sp>
        <p:nvSpPr>
          <p:cNvPr id="7" name="Footer Placeholder 6">
            <a:extLst>
              <a:ext uri="{FF2B5EF4-FFF2-40B4-BE49-F238E27FC236}">
                <a16:creationId xmlns:a16="http://schemas.microsoft.com/office/drawing/2014/main" id="{FE305052-7E31-8548-802E-BBA9CB132D12}"/>
              </a:ext>
            </a:extLst>
          </p:cNvPr>
          <p:cNvSpPr>
            <a:spLocks noGrp="1"/>
          </p:cNvSpPr>
          <p:nvPr>
            <p:ph idx="3" sz="quarter" type="ftr"/>
          </p:nvPr>
        </p:nvSpPr>
        <p:spPr>
          <a:xfrm>
            <a:off x="4038600" y="6356351"/>
            <a:ext cx="4114800" cy="365125"/>
          </a:xfrm>
          <a:prstGeom prst="rect">
            <a:avLst/>
          </a:prstGeom>
        </p:spPr>
        <p:txBody>
          <a:bodyPr anchor="ctr" bIns="45720" lIns="91440" rIns="91440" rtlCol="0" tIns="45720" vert="horz"/>
          <a:lstStyle>
            <a:lvl1pPr algn="ctr">
              <a:defRPr sz="1200">
                <a:solidFill>
                  <a:schemeClr val="tx1">
                    <a:lumMod val="75000"/>
                    <a:lumOff val="25000"/>
                  </a:schemeClr>
                </a:solidFill>
                <a:latin charset="0" pitchFamily="2" typeface="Atkinson Hyperlegible"/>
              </a:defRPr>
            </a:lvl1pPr>
          </a:lstStyle>
          <a:p>
            <a:endParaRPr lang="en-US"/>
          </a:p>
        </p:txBody>
      </p:sp>
      <p:sp>
        <p:nvSpPr>
          <p:cNvPr id="8" name="Title Placeholder 7">
            <a:extLst>
              <a:ext uri="{FF2B5EF4-FFF2-40B4-BE49-F238E27FC236}">
                <a16:creationId xmlns:a16="http://schemas.microsoft.com/office/drawing/2014/main" id="{A9FF2A29-0C17-AD44-9B62-E2C61042DF29}"/>
              </a:ext>
            </a:extLst>
          </p:cNvPr>
          <p:cNvSpPr>
            <a:spLocks noGrp="1"/>
          </p:cNvSpPr>
          <p:nvPr>
            <p:ph type="title"/>
          </p:nvPr>
        </p:nvSpPr>
        <p:spPr>
          <a:xfrm>
            <a:off x="838200" y="365126"/>
            <a:ext cx="10515600" cy="1325563"/>
          </a:xfrm>
          <a:prstGeom prst="rect">
            <a:avLst/>
          </a:prstGeom>
        </p:spPr>
        <p:txBody>
          <a:bodyPr anchor="ctr" bIns="45720" lIns="91440" rIns="91440" rtlCol="0" tIns="45720" vert="horz">
            <a:normAutofit/>
          </a:bodyPr>
          <a:lstStyle/>
          <a:p>
            <a:r>
              <a:rPr dirty="0" lang="en-GB"/>
              <a:t>Click to edit Master title style</a:t>
            </a:r>
            <a:endParaRPr dirty="0" lang="en-US"/>
          </a:p>
        </p:txBody>
      </p:sp>
    </p:spTree>
    <p:extLst>
      <p:ext uri="{BB962C8B-B14F-4D97-AF65-F5344CB8AC3E}">
        <p14:creationId xmlns:p14="http://schemas.microsoft.com/office/powerpoint/2010/main" val="3225650749"/>
      </p:ext>
    </p:extLst>
  </p:cSld>
  <p:clrMap accent1="accent1" accent2="accent2" accent3="accent3" accent4="accent4" accent5="accent5" accent6="accent6" bg1="lt1" bg2="lt2" folHlink="folHlink" hlink="hlink" tx1="dk1" tx2="dk2"/>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514350" eaLnBrk="1" hangingPunct="1" latinLnBrk="0" rtl="0">
        <a:lnSpc>
          <a:spcPct val="90000"/>
        </a:lnSpc>
        <a:spcBef>
          <a:spcPct val="0"/>
        </a:spcBef>
        <a:buNone/>
        <a:defRPr b="1" baseline="0" i="0" kern="1200" sz="3200">
          <a:solidFill>
            <a:schemeClr val="tx1"/>
          </a:solidFill>
          <a:latin charset="0" pitchFamily="2" typeface="Atkinson Hyperlegible"/>
          <a:ea typeface="+mj-ea"/>
          <a:cs charset="-79" panose="020B0502020104020203" pitchFamily="34" typeface="Gill Sans"/>
        </a:defRPr>
      </a:lvl1pPr>
    </p:titleStyle>
    <p:bodyStyle>
      <a:lvl1pPr algn="l" defTabSz="514350" eaLnBrk="1" hangingPunct="1" indent="-128588" latinLnBrk="0" marL="1285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1pPr>
      <a:lvl2pPr algn="l" defTabSz="514350" eaLnBrk="1" hangingPunct="1" indent="-128588" latinLnBrk="0" marL="38576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2pPr>
      <a:lvl3pPr algn="l" defTabSz="514350" eaLnBrk="1" hangingPunct="1" indent="-128588" latinLnBrk="0" marL="64293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3pPr>
      <a:lvl4pPr algn="l" defTabSz="514350" eaLnBrk="1" hangingPunct="1" indent="-128588" latinLnBrk="0" marL="90011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4pPr>
      <a:lvl5pPr algn="l" defTabSz="514350" eaLnBrk="1" hangingPunct="1" indent="-128588" latinLnBrk="0" marL="11572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5pPr>
      <a:lvl6pPr algn="l" defTabSz="514350" eaLnBrk="1" hangingPunct="1" indent="-128588" latinLnBrk="0" marL="141446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6pPr>
      <a:lvl7pPr algn="l" defTabSz="514350" eaLnBrk="1" hangingPunct="1" indent="-128588" latinLnBrk="0" marL="167163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7pPr>
      <a:lvl8pPr algn="l" defTabSz="514350" eaLnBrk="1" hangingPunct="1" indent="-128588" latinLnBrk="0" marL="192881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8pPr>
      <a:lvl9pPr algn="l" defTabSz="514350" eaLnBrk="1" hangingPunct="1" indent="-128588" latinLnBrk="0" marL="218598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9pPr>
    </p:bodyStyle>
    <p:otherStyle>
      <a:defPPr>
        <a:defRPr lang="en-US"/>
      </a:defPPr>
      <a:lvl1pPr algn="l" defTabSz="514350" eaLnBrk="1" hangingPunct="1" latinLnBrk="0" marL="0" rtl="0">
        <a:defRPr kern="1200" sz="1013">
          <a:solidFill>
            <a:schemeClr val="tx1"/>
          </a:solidFill>
          <a:latin typeface="+mn-lt"/>
          <a:ea typeface="+mn-ea"/>
          <a:cs typeface="+mn-cs"/>
        </a:defRPr>
      </a:lvl1pPr>
      <a:lvl2pPr algn="l" defTabSz="514350" eaLnBrk="1" hangingPunct="1" latinLnBrk="0" marL="257175" rtl="0">
        <a:defRPr kern="1200" sz="1013">
          <a:solidFill>
            <a:schemeClr val="tx1"/>
          </a:solidFill>
          <a:latin typeface="+mn-lt"/>
          <a:ea typeface="+mn-ea"/>
          <a:cs typeface="+mn-cs"/>
        </a:defRPr>
      </a:lvl2pPr>
      <a:lvl3pPr algn="l" defTabSz="514350" eaLnBrk="1" hangingPunct="1" latinLnBrk="0" marL="514350" rtl="0">
        <a:defRPr kern="1200" sz="1013">
          <a:solidFill>
            <a:schemeClr val="tx1"/>
          </a:solidFill>
          <a:latin typeface="+mn-lt"/>
          <a:ea typeface="+mn-ea"/>
          <a:cs typeface="+mn-cs"/>
        </a:defRPr>
      </a:lvl3pPr>
      <a:lvl4pPr algn="l" defTabSz="514350" eaLnBrk="1" hangingPunct="1" latinLnBrk="0" marL="771525" rtl="0">
        <a:defRPr kern="1200" sz="1013">
          <a:solidFill>
            <a:schemeClr val="tx1"/>
          </a:solidFill>
          <a:latin typeface="+mn-lt"/>
          <a:ea typeface="+mn-ea"/>
          <a:cs typeface="+mn-cs"/>
        </a:defRPr>
      </a:lvl4pPr>
      <a:lvl5pPr algn="l" defTabSz="514350" eaLnBrk="1" hangingPunct="1" latinLnBrk="0" marL="1028700" rtl="0">
        <a:defRPr kern="1200" sz="1013">
          <a:solidFill>
            <a:schemeClr val="tx1"/>
          </a:solidFill>
          <a:latin typeface="+mn-lt"/>
          <a:ea typeface="+mn-ea"/>
          <a:cs typeface="+mn-cs"/>
        </a:defRPr>
      </a:lvl5pPr>
      <a:lvl6pPr algn="l" defTabSz="514350" eaLnBrk="1" hangingPunct="1" latinLnBrk="0" marL="1285875" rtl="0">
        <a:defRPr kern="1200" sz="1013">
          <a:solidFill>
            <a:schemeClr val="tx1"/>
          </a:solidFill>
          <a:latin typeface="+mn-lt"/>
          <a:ea typeface="+mn-ea"/>
          <a:cs typeface="+mn-cs"/>
        </a:defRPr>
      </a:lvl6pPr>
      <a:lvl7pPr algn="l" defTabSz="514350" eaLnBrk="1" hangingPunct="1" latinLnBrk="0" marL="1543050" rtl="0">
        <a:defRPr kern="1200" sz="1013">
          <a:solidFill>
            <a:schemeClr val="tx1"/>
          </a:solidFill>
          <a:latin typeface="+mn-lt"/>
          <a:ea typeface="+mn-ea"/>
          <a:cs typeface="+mn-cs"/>
        </a:defRPr>
      </a:lvl7pPr>
      <a:lvl8pPr algn="l" defTabSz="514350" eaLnBrk="1" hangingPunct="1" latinLnBrk="0" marL="1800225" rtl="0">
        <a:defRPr kern="1200" sz="1013">
          <a:solidFill>
            <a:schemeClr val="tx1"/>
          </a:solidFill>
          <a:latin typeface="+mn-lt"/>
          <a:ea typeface="+mn-ea"/>
          <a:cs typeface="+mn-cs"/>
        </a:defRPr>
      </a:lvl8pPr>
      <a:lvl9pPr algn="l" defTabSz="514350" eaLnBrk="1" hangingPunct="1" latinLnBrk="0" marL="2057400" rtl="0">
        <a:defRPr kern="1200" sz="1013">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7.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8.png"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doi.org/10.1098/rsos.160384" TargetMode="Externa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9.png"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ncbi.nlm.nih.gov/pmc/articles/PMC4640843/" TargetMode="External" /><Relationship Id="rId3" Type="http://schemas.openxmlformats.org/officeDocument/2006/relationships/hyperlink" Target="https://www.ncbi.nlm.nih.gov/pmc/articles/PMC4640843/" TargetMode="External" /><Relationship Id="rId4" Type="http://schemas.openxmlformats.org/officeDocument/2006/relationships/hyperlink" Target="https://www.ncbi.nlm.nih.gov/pmc/articles/PMC4640843/" TargetMode="External" /><Relationship Id="rId5" Type="http://schemas.openxmlformats.org/officeDocument/2006/relationships/hyperlink" Target="https://www.ncbi.nlm.nih.gov/pmc/articles/PMC4640843/" TargetMode="External" /><Relationship Id="rId6" Type="http://schemas.openxmlformats.org/officeDocument/2006/relationships/hyperlink" Target="https://www.ncbi.nlm.nih.gov/pmc/articles/PMC4640843/" TargetMode="Externa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0.png" /></Relationships>
</file>

<file path=ppt/slides/_rels/slide2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1.png" /></Relationships>
</file>

<file path=ppt/slides/_rels/slide2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2.png"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3.png"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4.png"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5.png" /></Relationships>
</file>

<file path=ppt/slides/_rels/slide3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6.png" /></Relationships>
</file>

<file path=ppt/slides/_rels/slide3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7.png" /></Relationships>
</file>

<file path=ppt/slides/_rels/slide3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8.png" /></Relationships>
</file>

<file path=ppt/slides/_rels/slide3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9.png" /></Relationships>
</file>

<file path=ppt/slides/_rels/slide3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0.png" /></Relationships>
</file>

<file path=ppt/slides/_rels/slide3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0.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4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jstor-org.gold.idm.oclc.org/stable/24749235?sid=primo#metadata_info_tab_contents" TargetMode="External" /><Relationship Id="rId3" Type="http://schemas.openxmlformats.org/officeDocument/2006/relationships/hyperlink" Target="https://www-jstor-org.gold.idm.oclc.org/stable/24749235?sid=primo#metadata_info_tab_contents" TargetMode="External" /><Relationship Id="rId4" Type="http://schemas.openxmlformats.org/officeDocument/2006/relationships/hyperlink" Target="https://www-jstor-org.gold.idm.oclc.org/stable/24749235?sid=primo#metadata_info_tab_contents" TargetMode="External" /><Relationship Id="rId5" Type="http://schemas.openxmlformats.org/officeDocument/2006/relationships/hyperlink" Target="https://www-jstor-org.gold.idm.oclc.org/stable/24749235?sid=primo#metadata_info_tab_contents" TargetMode="External" /><Relationship Id="rId6" Type="http://schemas.openxmlformats.org/officeDocument/2006/relationships/hyperlink" Target="https://www-jstor-org.gold.idm.oclc.org/stable/24749235?sid=primo#metadata_info_tab_contents"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lstStyle/>
          <a:p>
            <a:pPr lvl="0" indent="0" marL="0">
              <a:buNone/>
            </a:pPr>
            <a:r>
              <a:rPr/>
              <a:t>Lecture05</a:t>
            </a:r>
          </a:p>
        </p:txBody>
      </p:sp>
      <p:sp>
        <p:nvSpPr>
          <p:cNvPr id="3" name="Subtitle 2">
            <a:extLst>
              <a:ext uri="{FF2B5EF4-FFF2-40B4-BE49-F238E27FC236}">
                <a16:creationId xmlns:a16="http://schemas.microsoft.com/office/drawing/2014/main" id="{8C337200-5D83-FE46-9E69-B6B1D353C69A}"/>
              </a:ext>
            </a:extLst>
          </p:cNvPr>
          <p:cNvSpPr>
            <a:spLocks noGrp="1"/>
          </p:cNvSpPr>
          <p:nvPr>
            <p:ph idx="1" type="subTitle"/>
          </p:nvPr>
        </p:nvSpPr>
        <p:spPr>
          <a:xfrm>
            <a:off x="1524000" y="3611302"/>
            <a:ext cx="9144000" cy="1646498"/>
          </a:xfrm>
        </p:spPr>
        <p:txBody>
          <a:bodyPr/>
          <a:lstStyle/>
          <a:p>
            <a:pPr lvl="0" indent="0" marL="0">
              <a:buNone/>
            </a:pPr>
            <a:r>
              <a:rPr/>
              <a:t>The Open Science movement in Psychology</a:t>
            </a:r>
            <a:br/>
            <a:br/>
            <a:r>
              <a:rPr/>
              <a:t>Dr Gordon Wright</a:t>
            </a:r>
          </a:p>
        </p:txBody>
      </p:sp>
      <p:sp>
        <p:nvSpPr>
          <p:cNvPr id="4" name="Date Placeholder 3">
            <a:extLst>
              <a:ext uri="{FF2B5EF4-FFF2-40B4-BE49-F238E27FC236}">
                <a16:creationId xmlns:a16="http://schemas.microsoft.com/office/drawing/2014/main" id="{1069A7C7-1ADA-474D-B8F0-3471D14F86DA}"/>
              </a:ext>
            </a:extLst>
          </p:cNvPr>
          <p:cNvSpPr>
            <a:spLocks noGrp="1"/>
          </p:cNvSpPr>
          <p:nvPr>
            <p:ph idx="10" sz="half" type="dt"/>
          </p:nvPr>
        </p:nvSpPr>
        <p:spPr/>
        <p:txBody>
          <a:bodyPr/>
          <a:lstStyle/>
          <a:p>
            <a:pPr lvl="0" indent="0" marL="0">
              <a:buNone/>
            </a:pPr>
            <a:r>
              <a:rPr/>
              <a:t>31 October, 2022</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The replication crisis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Nosek et al (2015) conducted 100 replications of psychology studies published in three psychology journals</a:t>
            </a:r>
          </a:p>
          <a:p>
            <a:pPr lvl="0"/>
            <a:r>
              <a:rPr/>
              <a:t>While 97 of previous studies reported significant results, only 36 were significant in the replication attempt. And effects were smaller than originally reported…</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Violin plots</a:t>
            </a:r>
          </a:p>
        </p:txBody>
      </p:sp>
      <p:pic>
        <p:nvPicPr>
          <p:cNvPr descr="images/paste-3443FDA7.png" id="0" name="Picture 1"/>
          <p:cNvPicPr>
            <a:picLocks noGrp="1" noChangeAspect="1"/>
          </p:cNvPicPr>
          <p:nvPr/>
        </p:nvPicPr>
        <p:blipFill>
          <a:blip r:embed="rId2"/>
          <a:stretch>
            <a:fillRect/>
          </a:stretch>
        </p:blipFill>
        <p:spPr bwMode="auto">
          <a:xfrm>
            <a:off x="838200" y="1943100"/>
            <a:ext cx="10515600" cy="4089400"/>
          </a:xfrm>
          <a:prstGeom prst="rect">
            <a:avLst/>
          </a:prstGeom>
          <a:noFill/>
          <a:ln w="9525">
            <a:noFill/>
            <a:headEnd/>
            <a:tailEnd/>
          </a:ln>
        </p:spPr>
      </p:pic>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Raincloud plots</a:t>
            </a:r>
          </a:p>
        </p:txBody>
      </p:sp>
      <p:pic>
        <p:nvPicPr>
          <p:cNvPr descr="images/paste-BF2CE1A8.png" id="0" name="Picture 1"/>
          <p:cNvPicPr>
            <a:picLocks noGrp="1" noChangeAspect="1"/>
          </p:cNvPicPr>
          <p:nvPr/>
        </p:nvPicPr>
        <p:blipFill>
          <a:blip r:embed="rId2"/>
          <a:stretch>
            <a:fillRect/>
          </a:stretch>
        </p:blipFill>
        <p:spPr bwMode="auto">
          <a:xfrm>
            <a:off x="3352800" y="1816100"/>
            <a:ext cx="5486400" cy="4343400"/>
          </a:xfrm>
          <a:prstGeom prst="rect">
            <a:avLst/>
          </a:prstGeom>
          <a:noFill/>
          <a:ln w="9525">
            <a:noFill/>
            <a:headEnd/>
            <a:tailEnd/>
          </a:ln>
        </p:spPr>
      </p:pic>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Why aren’t we replicating?</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Some point the finger at scientific fraud (i.e. bad scientists making up their data)</a:t>
            </a:r>
          </a:p>
          <a:p>
            <a:pPr lvl="0"/>
            <a:r>
              <a:rPr/>
              <a:t>However, others point to more systematic problems</a:t>
            </a:r>
          </a:p>
          <a:p>
            <a:pPr lvl="0"/>
            <a:r>
              <a:rPr/>
              <a:t>Low statistical power</a:t>
            </a:r>
          </a:p>
          <a:p>
            <a:pPr lvl="0"/>
            <a:r>
              <a:rPr/>
              <a:t>Questionable research practices (QRPs)</a:t>
            </a:r>
          </a:p>
          <a:p>
            <a:pPr lvl="0"/>
            <a:r>
              <a:rPr/>
              <a:t>Publication bias</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Statistical power</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Since 1960s, sample sizes in standard psychology studies have remained too small – giving them low power</a:t>
            </a:r>
          </a:p>
          <a:p>
            <a:pPr lvl="0"/>
            <a:r>
              <a:rPr/>
              <a:t>Low power is normally a problem because it means that you don’t find significant effects</a:t>
            </a:r>
          </a:p>
          <a:p>
            <a:pPr lvl="0"/>
            <a:r>
              <a:rPr/>
              <a:t>An underappreciated downside of low power is that if you do find effect, it is probably spuriously exaggerated</a:t>
            </a:r>
          </a:p>
          <a:p>
            <a:pPr lvl="0"/>
            <a:r>
              <a:rPr/>
              <a:t>This will mean that when you try to replicate it, it will be smaller (not significant)</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Next week</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The Replication Crisis and our ongoing response - Open Science</a:t>
            </a:r>
          </a:p>
          <a:p>
            <a:pPr lvl="0" indent="0" marL="0">
              <a:buNone/>
            </a:pPr>
            <a:r>
              <a:rPr/>
              <a:t>The practice of Psychology we encourage in you!</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Power plot</a:t>
            </a:r>
          </a:p>
        </p:txBody>
      </p:sp>
      <p:pic>
        <p:nvPicPr>
          <p:cNvPr descr="images/paste-C20C3B09.png" id="0" name="Picture 1"/>
          <p:cNvPicPr>
            <a:picLocks noGrp="1" noChangeAspect="1"/>
          </p:cNvPicPr>
          <p:nvPr/>
        </p:nvPicPr>
        <p:blipFill>
          <a:blip r:embed="rId2"/>
          <a:stretch>
            <a:fillRect/>
          </a:stretch>
        </p:blipFill>
        <p:spPr bwMode="auto">
          <a:xfrm>
            <a:off x="2514600" y="1816100"/>
            <a:ext cx="7162800" cy="4343400"/>
          </a:xfrm>
          <a:prstGeom prst="rect">
            <a:avLst/>
          </a:prstGeom>
          <a:noFill/>
          <a:ln w="9525">
            <a:noFill/>
            <a:headEnd/>
            <a:tailEnd/>
          </a:ln>
        </p:spPr>
      </p:pic>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Smaldino, P. E., &amp; McElreath, R. (2016). The natural selection of bad science. </a:t>
            </a:r>
            <a:r>
              <a:rPr i="1"/>
              <a:t>Royal Society Open Science</a:t>
            </a:r>
            <a:r>
              <a:rPr/>
              <a:t>, </a:t>
            </a:r>
            <a:r>
              <a:rPr i="1"/>
              <a:t>3</a:t>
            </a:r>
            <a:r>
              <a:rPr/>
              <a:t>(9), 160384. </a:t>
            </a:r>
            <a:r>
              <a:rPr>
                <a:hlinkClick r:id="rId2"/>
              </a:rPr>
              <a:t>https://doi.org/10.1098/rsos.160384</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Questionable Research Practices (QRPs)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Selective reporting of participants</a:t>
            </a:r>
          </a:p>
          <a:p>
            <a:pPr lvl="0" indent="0" marL="0">
              <a:buNone/>
            </a:pPr>
            <a:r>
              <a:rPr/>
              <a:t>E.g., excluding data from some participants</a:t>
            </a:r>
          </a:p>
          <a:p>
            <a:pPr lvl="0" indent="0" marL="0">
              <a:buNone/>
            </a:pPr>
            <a:r>
              <a:rPr/>
              <a:t>Selective reporting of manipulations or variables</a:t>
            </a:r>
          </a:p>
          <a:p>
            <a:pPr lvl="0" indent="0" marL="0">
              <a:buNone/>
            </a:pPr>
            <a:r>
              <a:rPr/>
              <a:t>E.g., measuring many different variables in a study, but only writing up the variables that ‘worked’ (were significant)</a:t>
            </a:r>
          </a:p>
          <a:p>
            <a:pPr lvl="0" indent="0" marL="0">
              <a:buNone/>
            </a:pPr>
            <a:r>
              <a:rPr/>
              <a:t>Optional stopping rules</a:t>
            </a:r>
          </a:p>
          <a:p>
            <a:pPr lvl="0" indent="0" marL="0">
              <a:buNone/>
            </a:pPr>
            <a:r>
              <a:rPr/>
              <a:t>E.g., continuing to add participants to a sample until it is just significant (p&lt;.05)</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QRPs Continued</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Flexible data analysis</a:t>
            </a:r>
          </a:p>
          <a:p>
            <a:pPr lvl="0" indent="0" marL="0">
              <a:buNone/>
            </a:pPr>
            <a:r>
              <a:rPr/>
              <a:t>E.g., Adding covariates (without good reason) to ‘improve’ statistical results</a:t>
            </a:r>
          </a:p>
          <a:p>
            <a:pPr lvl="0" indent="0" marL="0">
              <a:buNone/>
            </a:pPr>
            <a:r>
              <a:rPr/>
              <a:t>HARKing (Hypothesising After Results are Known)</a:t>
            </a:r>
          </a:p>
          <a:p>
            <a:pPr lvl="0" indent="0" marL="0">
              <a:buNone/>
            </a:pPr>
            <a:r>
              <a:rPr/>
              <a:t>Running a study, and then generating a hypothesis that fits the results (even if they were not what you originally predicted)</a:t>
            </a:r>
          </a:p>
          <a:p>
            <a:pPr lvl="0" indent="0" marL="0">
              <a:buNone/>
            </a:pPr>
            <a:r>
              <a:rPr/>
              <a:t>What these practices all have in common is they involve capitalising on chance to create a significant result (which may not be reliable)</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Key topics today</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The week ahead (week 5)</a:t>
            </a:r>
          </a:p>
          <a:p>
            <a:pPr lvl="0"/>
            <a:r>
              <a:rPr/>
              <a:t>Personal Tutor Meeting about essay writing - bring your questions</a:t>
            </a:r>
          </a:p>
          <a:p>
            <a:pPr lvl="0"/>
            <a:r>
              <a:rPr/>
              <a:t>Departmental Seminar (week 5) - Body (mis)perception</a:t>
            </a:r>
          </a:p>
          <a:p>
            <a:pPr lvl="0"/>
            <a:r>
              <a:rPr/>
              <a:t>Design &amp; Analysis Quiz due this week (week 5)</a:t>
            </a:r>
          </a:p>
          <a:p>
            <a:pPr lvl="0"/>
            <a:r>
              <a:rPr/>
              <a:t>Open Science</a:t>
            </a:r>
          </a:p>
          <a:p>
            <a:pPr lvl="0"/>
            <a:r>
              <a:rPr/>
              <a:t>Labs - Critical Proposal and Power Calculations</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Novelty and glamour</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Scientists want to communicate their science, but they also want successful careers</a:t>
            </a:r>
          </a:p>
          <a:p>
            <a:pPr lvl="0"/>
            <a:r>
              <a:rPr/>
              <a:t>An important metric for success in science is publishing in ‘top journals’ (e.g., Nature, Science)</a:t>
            </a:r>
          </a:p>
          <a:p>
            <a:pPr lvl="0"/>
            <a:r>
              <a:rPr/>
              <a:t>Getting published in these journals gets your science out to a wide audience (because lots of people read them) but also carries prestige – you get jobs, grants, funding and prizes from publishing regularly in these journals</a:t>
            </a:r>
          </a:p>
          <a:p>
            <a:pPr lvl="0"/>
            <a:r>
              <a:rPr/>
              <a:t>But top journals want to publish novel or surprising results.</a:t>
            </a:r>
          </a:p>
          <a:p>
            <a:pPr lvl="0"/>
            <a:r>
              <a:rPr/>
              <a:t>Why do you think that could be a problem?</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Lust for Impact Factors!</a:t>
            </a:r>
          </a:p>
        </p:txBody>
      </p:sp>
      <p:pic>
        <p:nvPicPr>
          <p:cNvPr descr="images/paste-896344AF.png" id="0" name="Picture 1"/>
          <p:cNvPicPr>
            <a:picLocks noGrp="1" noChangeAspect="1"/>
          </p:cNvPicPr>
          <p:nvPr/>
        </p:nvPicPr>
        <p:blipFill>
          <a:blip r:embed="rId2"/>
          <a:stretch>
            <a:fillRect/>
          </a:stretch>
        </p:blipFill>
        <p:spPr bwMode="auto">
          <a:xfrm>
            <a:off x="3810000" y="1816100"/>
            <a:ext cx="4572000" cy="4343400"/>
          </a:xfrm>
          <a:prstGeom prst="rect">
            <a:avLst/>
          </a:prstGeom>
          <a:noFill/>
          <a:ln w="9525">
            <a:noFill/>
            <a:headEnd/>
            <a:tailEnd/>
          </a:ln>
        </p:spPr>
      </p:pic>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hlinkClick r:id="rId2"/>
              </a:rPr>
              <a:t>Paulus, F. M., Rademacher, L., Schäfer, T. A., Müller-Pinzler, L., &amp; Krach, S. (2015). Journal Impact Factor Shapes Scientists’ Reward Signal in the Prospect of Publication. </a:t>
            </a:r>
            <a:r>
              <a:rPr i="1">
                <a:hlinkClick r:id="rId3"/>
              </a:rPr>
              <a:t>PloS one</a:t>
            </a:r>
            <a:r>
              <a:rPr>
                <a:hlinkClick r:id="rId4"/>
              </a:rPr>
              <a:t>, </a:t>
            </a:r>
            <a:r>
              <a:rPr i="1">
                <a:hlinkClick r:id="rId5"/>
              </a:rPr>
              <a:t>10</a:t>
            </a:r>
            <a:r>
              <a:rPr>
                <a:hlinkClick r:id="rId6"/>
              </a:rPr>
              <a:t>(11), e0142537. https://doi.org/10.1371/journal.pone.0142537</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Biases in journals: File drawer problem</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Even beyond ‘prestige’ journals, journals are biased to publish positive (i.e. significant) findings</a:t>
            </a:r>
          </a:p>
          <a:p>
            <a:pPr lvl="0"/>
            <a:r>
              <a:rPr/>
              <a:t>Because it is much easier to publish positive results, rather than nonsignificant results or failed replications, science has a ‘file drawer problem’</a:t>
            </a:r>
          </a:p>
          <a:p>
            <a:pPr lvl="0"/>
            <a:r>
              <a:rPr/>
              <a:t>Scientists don’t try to publish their null results, and/or journals make it hard to publish them</a:t>
            </a:r>
          </a:p>
          <a:p>
            <a:pPr lvl="0"/>
            <a:r>
              <a:rPr/>
              <a:t>This means the published literature is biased to contain significant results (that come from a distribution where there is no true effect)</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lstStyle/>
          <a:p>
            <a:pPr lvl="0" indent="0" marL="0">
              <a:buNone/>
            </a:pPr>
            <a:r>
              <a:rPr/>
              <a:t>Let’s work the probabilities</a:t>
            </a:r>
          </a:p>
        </p:txBody>
      </p:sp>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With an alpha level of p=.05, if we have 40 scientists testing any hypothesis we would expect one to find a significant result in one direction, and another to find a significant result in another direction just by random chance</a:t>
            </a:r>
          </a:p>
        </p:txBody>
      </p:sp>
      <p:pic>
        <p:nvPicPr>
          <p:cNvPr descr="images/paste-43AFCEF9.png" id="0" name="Picture 1"/>
          <p:cNvPicPr>
            <a:picLocks noGrp="1" noChangeAspect="1"/>
          </p:cNvPicPr>
          <p:nvPr/>
        </p:nvPicPr>
        <p:blipFill>
          <a:blip r:embed="rId2"/>
          <a:stretch>
            <a:fillRect/>
          </a:stretch>
        </p:blipFill>
        <p:spPr bwMode="auto">
          <a:xfrm>
            <a:off x="5181600" y="1739900"/>
            <a:ext cx="6172200" cy="3340100"/>
          </a:xfrm>
          <a:prstGeom prst="rect">
            <a:avLst/>
          </a:prstGeom>
          <a:noFill/>
          <a:ln w="9525">
            <a:noFill/>
            <a:headEnd/>
            <a:tailEnd/>
          </a:ln>
        </p:spPr>
      </p:pic>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lstStyle/>
          <a:p>
            <a:pPr lvl="0" indent="0" marL="0">
              <a:buNone/>
            </a:pPr>
            <a:r>
              <a:rPr/>
              <a:t>The credibility revolution?</a:t>
            </a:r>
          </a:p>
        </p:txBody>
      </p:sp>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Recent years have seen several changes to how psychological science is conducted to overcome concerns about reliability – dubbed the ‘credibility revolution’</a:t>
            </a:r>
          </a:p>
        </p:txBody>
      </p:sp>
      <p:pic>
        <p:nvPicPr>
          <p:cNvPr descr="images/paste-22D4632E.png" id="0" name="Picture 1"/>
          <p:cNvPicPr>
            <a:picLocks noGrp="1" noChangeAspect="1"/>
          </p:cNvPicPr>
          <p:nvPr/>
        </p:nvPicPr>
        <p:blipFill>
          <a:blip r:embed="rId2"/>
          <a:stretch>
            <a:fillRect/>
          </a:stretch>
        </p:blipFill>
        <p:spPr bwMode="auto">
          <a:xfrm>
            <a:off x="5181600" y="1625600"/>
            <a:ext cx="6172200" cy="3568700"/>
          </a:xfrm>
          <a:prstGeom prst="rect">
            <a:avLst/>
          </a:prstGeom>
          <a:noFill/>
          <a:ln w="9525">
            <a:noFill/>
            <a:headEnd/>
            <a:tailEnd/>
          </a:ln>
        </p:spPr>
      </p:pic>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lstStyle/>
          <a:p>
            <a:pPr lvl="0" indent="0" marL="0">
              <a:buNone/>
            </a:pPr>
            <a:r>
              <a:rPr/>
              <a:t>Recommendations and changes</a:t>
            </a:r>
          </a:p>
        </p:txBody>
      </p:sp>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Low statistical power? Report power analyses and justify sample sizes</a:t>
            </a:r>
          </a:p>
        </p:txBody>
      </p:sp>
      <p:pic>
        <p:nvPicPr>
          <p:cNvPr descr="images/paste-FF37A851.png" id="0" name="Picture 1"/>
          <p:cNvPicPr>
            <a:picLocks noGrp="1" noChangeAspect="1"/>
          </p:cNvPicPr>
          <p:nvPr/>
        </p:nvPicPr>
        <p:blipFill>
          <a:blip r:embed="rId2"/>
          <a:stretch>
            <a:fillRect/>
          </a:stretch>
        </p:blipFill>
        <p:spPr bwMode="auto">
          <a:xfrm>
            <a:off x="5181600" y="2159000"/>
            <a:ext cx="6172200" cy="2501900"/>
          </a:xfrm>
          <a:prstGeom prst="rect">
            <a:avLst/>
          </a:prstGeom>
          <a:noFill/>
          <a:ln w="9525">
            <a:noFill/>
            <a:headEnd/>
            <a:tailEnd/>
          </a:ln>
        </p:spPr>
      </p:pic>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(Taken from guidance to authors at journal Psychological Science)</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Familiar?</a:t>
            </a:r>
          </a:p>
        </p:txBody>
      </p:sp>
      <p:pic>
        <p:nvPicPr>
          <p:cNvPr descr="images/paste-4E86DEB0.png" id="0" name="Picture 1"/>
          <p:cNvPicPr>
            <a:picLocks noGrp="1" noChangeAspect="1"/>
          </p:cNvPicPr>
          <p:nvPr/>
        </p:nvPicPr>
        <p:blipFill>
          <a:blip r:embed="rId2"/>
          <a:stretch>
            <a:fillRect/>
          </a:stretch>
        </p:blipFill>
        <p:spPr bwMode="auto">
          <a:xfrm>
            <a:off x="3251200" y="1816100"/>
            <a:ext cx="5689600" cy="4343400"/>
          </a:xfrm>
          <a:prstGeom prst="rect">
            <a:avLst/>
          </a:prstGeom>
          <a:noFill/>
          <a:ln w="9525">
            <a:noFill/>
            <a:headEnd/>
            <a:tailEnd/>
          </a:ln>
        </p:spPr>
      </p:pic>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The goal</a:t>
            </a:r>
          </a:p>
        </p:txBody>
      </p:sp>
      <p:pic>
        <p:nvPicPr>
          <p:cNvPr descr="images/paste-4567CC43.png" id="0" name="Picture 1"/>
          <p:cNvPicPr>
            <a:picLocks noGrp="1" noChangeAspect="1"/>
          </p:cNvPicPr>
          <p:nvPr/>
        </p:nvPicPr>
        <p:blipFill>
          <a:blip r:embed="rId2"/>
          <a:stretch>
            <a:fillRect/>
          </a:stretch>
        </p:blipFill>
        <p:spPr bwMode="auto">
          <a:xfrm>
            <a:off x="4089400" y="1816100"/>
            <a:ext cx="4013200" cy="4343400"/>
          </a:xfrm>
          <a:prstGeom prst="rect">
            <a:avLst/>
          </a:prstGeom>
          <a:noFill/>
          <a:ln w="9525">
            <a:noFill/>
            <a:headEnd/>
            <a:tailEnd/>
          </a:ln>
        </p:spPr>
      </p:pic>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Personal Tutor Meeting Week 4</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This week (week 5) your PT session is all about essay writing</a:t>
            </a:r>
          </a:p>
          <a:p>
            <a:pPr lvl="0" indent="0" marL="1270000">
              <a:buNone/>
            </a:pPr>
            <a:r>
              <a:rPr sz="2000" b="1"/>
              <a:t>Tip</a:t>
            </a:r>
          </a:p>
          <a:p>
            <a:pPr lvl="0" indent="0" marL="1270000">
              <a:buNone/>
            </a:pPr>
            <a:r>
              <a:rPr sz="2000"/>
              <a:t>Some of you have expressed doubts about this. Please see this as an opportunity to get answers to any questions.</a:t>
            </a:r>
          </a:p>
          <a:p>
            <a:pPr lvl="0" indent="0" marL="1270000">
              <a:buNone/>
            </a:pPr>
            <a:r>
              <a:rPr sz="2000"/>
              <a:t>Make sure to use your feedback!</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The ‘normal’ process</a:t>
            </a:r>
          </a:p>
        </p:txBody>
      </p:sp>
      <p:pic>
        <p:nvPicPr>
          <p:cNvPr descr="images/paste-5DD37D8B.png" id="0" name="Picture 1"/>
          <p:cNvPicPr>
            <a:picLocks noGrp="1" noChangeAspect="1"/>
          </p:cNvPicPr>
          <p:nvPr/>
        </p:nvPicPr>
        <p:blipFill>
          <a:blip r:embed="rId2"/>
          <a:stretch>
            <a:fillRect/>
          </a:stretch>
        </p:blipFill>
        <p:spPr bwMode="auto">
          <a:xfrm>
            <a:off x="838200" y="2565400"/>
            <a:ext cx="10515600" cy="2832100"/>
          </a:xfrm>
          <a:prstGeom prst="rect">
            <a:avLst/>
          </a:prstGeom>
          <a:noFill/>
          <a:ln w="9525">
            <a:noFill/>
            <a:headEnd/>
            <a:tailEnd/>
          </a:ln>
        </p:spPr>
      </p:pic>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A better solution?</a:t>
            </a:r>
          </a:p>
        </p:txBody>
      </p:sp>
      <p:pic>
        <p:nvPicPr>
          <p:cNvPr descr="images/paste-138DDF10.png" id="0" name="Picture 1"/>
          <p:cNvPicPr>
            <a:picLocks noGrp="1" noChangeAspect="1"/>
          </p:cNvPicPr>
          <p:nvPr/>
        </p:nvPicPr>
        <p:blipFill>
          <a:blip r:embed="rId2"/>
          <a:stretch>
            <a:fillRect/>
          </a:stretch>
        </p:blipFill>
        <p:spPr bwMode="auto">
          <a:xfrm>
            <a:off x="838200" y="2692400"/>
            <a:ext cx="10515600" cy="2590800"/>
          </a:xfrm>
          <a:prstGeom prst="rect">
            <a:avLst/>
          </a:prstGeom>
          <a:noFill/>
          <a:ln w="9525">
            <a:noFill/>
            <a:headEnd/>
            <a:tailEnd/>
          </a:ln>
        </p:spPr>
      </p:pic>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Do scientists already ‘know’ which results to trust?</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The unnerving thing about the ‘replication crisis’ seems to be that psychological theories are built on foundations of sand. But is this true?</a:t>
            </a:r>
          </a:p>
          <a:p>
            <a:pPr lvl="0"/>
            <a:r>
              <a:rPr/>
              <a:t>Camerer and colleagues attempted to replicate 21 social science studies (including psychology) and found around 13 replicated.</a:t>
            </a:r>
          </a:p>
          <a:p>
            <a:pPr lvl="0"/>
            <a:r>
              <a:rPr/>
              <a:t>However, the study also ran a prediction market where scientists (PhD or PhD student) had to bet on which studies would replicate and which wouldn’t</a:t>
            </a:r>
          </a:p>
          <a:p>
            <a:pPr lvl="0"/>
            <a:r>
              <a:rPr/>
              <a:t>We should want our journal to publish things that are robust – but if scientists have a good sense of what is reliable, is this really a ‘crisis’?</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Camerer et al. (2018)</a:t>
            </a:r>
          </a:p>
        </p:txBody>
      </p:sp>
      <p:pic>
        <p:nvPicPr>
          <p:cNvPr descr="images/paste-DD465B40.png" id="0" name="Picture 1"/>
          <p:cNvPicPr>
            <a:picLocks noGrp="1" noChangeAspect="1"/>
          </p:cNvPicPr>
          <p:nvPr/>
        </p:nvPicPr>
        <p:blipFill>
          <a:blip r:embed="rId2"/>
          <a:stretch>
            <a:fillRect/>
          </a:stretch>
        </p:blipFill>
        <p:spPr bwMode="auto">
          <a:xfrm>
            <a:off x="1104900" y="1816100"/>
            <a:ext cx="9982200" cy="4343400"/>
          </a:xfrm>
          <a:prstGeom prst="rect">
            <a:avLst/>
          </a:prstGeom>
          <a:noFill/>
          <a:ln w="9525">
            <a:noFill/>
            <a:headEnd/>
            <a:tailEnd/>
          </a:ln>
        </p:spPr>
      </p:pic>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Findings</a:t>
            </a:r>
          </a:p>
        </p:txBody>
      </p:sp>
      <p:pic>
        <p:nvPicPr>
          <p:cNvPr descr="images/paste-EE5BC296.png" id="0" name="Picture 1"/>
          <p:cNvPicPr>
            <a:picLocks noGrp="1" noChangeAspect="1"/>
          </p:cNvPicPr>
          <p:nvPr/>
        </p:nvPicPr>
        <p:blipFill>
          <a:blip r:embed="rId2"/>
          <a:stretch>
            <a:fillRect/>
          </a:stretch>
        </p:blipFill>
        <p:spPr bwMode="auto">
          <a:xfrm>
            <a:off x="2755900" y="1816100"/>
            <a:ext cx="6680200" cy="4343400"/>
          </a:xfrm>
          <a:prstGeom prst="rect">
            <a:avLst/>
          </a:prstGeom>
          <a:noFill/>
          <a:ln w="9525">
            <a:noFill/>
            <a:headEnd/>
            <a:tailEnd/>
          </a:ln>
        </p:spPr>
      </p:pic>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lstStyle/>
          <a:p>
            <a:pPr lvl="0" indent="0" marL="0">
              <a:buNone/>
            </a:pPr>
            <a:r>
              <a:rPr/>
              <a:t>Dubious efforts to replicate</a:t>
            </a:r>
          </a:p>
        </p:txBody>
      </p:sp>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Researchers who do replication studies also have flexibility in their design and analysis choices.</a:t>
            </a:r>
          </a:p>
          <a:p>
            <a:pPr lvl="0" indent="0" marL="0">
              <a:buNone/>
            </a:pPr>
            <a:r>
              <a:rPr/>
              <a:t>There may be a bias to not replicate certain findings (e.g., because you are sceptical of the result in the first place)</a:t>
            </a:r>
          </a:p>
        </p:txBody>
      </p:sp>
      <p:pic>
        <p:nvPicPr>
          <p:cNvPr descr="images/paste-D5100BB5.png" id="0" name="Picture 1"/>
          <p:cNvPicPr>
            <a:picLocks noGrp="1" noChangeAspect="1"/>
          </p:cNvPicPr>
          <p:nvPr/>
        </p:nvPicPr>
        <p:blipFill>
          <a:blip r:embed="rId2"/>
          <a:stretch>
            <a:fillRect/>
          </a:stretch>
        </p:blipFill>
        <p:spPr bwMode="auto">
          <a:xfrm>
            <a:off x="5181600" y="1752600"/>
            <a:ext cx="6172200" cy="3314700"/>
          </a:xfrm>
          <a:prstGeom prst="rect">
            <a:avLst/>
          </a:prstGeom>
          <a:noFill/>
          <a:ln w="9525">
            <a:noFill/>
            <a:headEnd/>
            <a:tailEnd/>
          </a:ln>
        </p:spPr>
      </p:pic>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No reason to worry</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Some have suggested that low replication rates are not necessarily a sign of bad research</a:t>
            </a:r>
          </a:p>
          <a:p>
            <a:pPr lvl="0" indent="0" marL="0">
              <a:buNone/>
            </a:pPr>
            <a:r>
              <a:rPr/>
              <a:t>Alexander Bird (philosopher of science) suggests worries about replication reflect base rate fallacy</a:t>
            </a:r>
          </a:p>
          <a:p>
            <a:pPr lvl="0" indent="0" marL="0">
              <a:buNone/>
            </a:pPr>
            <a:r>
              <a:rPr/>
              <a:t>Most hypotheses are wrong so we wouldn’t expect them to replicate in future studies</a:t>
            </a:r>
          </a:p>
          <a:p>
            <a:pPr lvl="0" indent="0" marL="0">
              <a:buNone/>
            </a:pPr>
            <a:r>
              <a:rPr/>
              <a:t>What do you think?</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Alexander Bird (2018)</a:t>
            </a:r>
          </a:p>
        </p:txBody>
      </p:sp>
      <p:pic>
        <p:nvPicPr>
          <p:cNvPr descr="images/paste-9C1EB228.png" id="0" name="Picture 1"/>
          <p:cNvPicPr>
            <a:picLocks noGrp="1" noChangeAspect="1"/>
          </p:cNvPicPr>
          <p:nvPr/>
        </p:nvPicPr>
        <p:blipFill>
          <a:blip r:embed="rId2"/>
          <a:stretch>
            <a:fillRect/>
          </a:stretch>
        </p:blipFill>
        <p:spPr bwMode="auto">
          <a:xfrm>
            <a:off x="3060700" y="1816100"/>
            <a:ext cx="6070600" cy="4343400"/>
          </a:xfrm>
          <a:prstGeom prst="rect">
            <a:avLst/>
          </a:prstGeom>
          <a:noFill/>
          <a:ln w="9525">
            <a:noFill/>
            <a:headEnd/>
            <a:tailEnd/>
          </a:ln>
        </p:spPr>
      </p:pic>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Are we worry about the wrong thing?</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Other psychologists have argued that focus on replicability, statistical robustness etc. is misguided</a:t>
            </a:r>
          </a:p>
          <a:p>
            <a:pPr lvl="0"/>
            <a:r>
              <a:rPr/>
              <a:t>The real problem psychology has is the absence of strong theories</a:t>
            </a:r>
          </a:p>
          <a:p>
            <a:pPr lvl="0"/>
            <a:r>
              <a:rPr/>
              <a:t>This “theory crisis” cannot be solved with more and more attention to statistics</a:t>
            </a:r>
          </a:p>
          <a:p>
            <a:pPr lvl="0"/>
            <a:r>
              <a:rPr/>
              <a:t>Theory is the thing we should be caring about? Not specific effects in specific studies</a:t>
            </a:r>
          </a:p>
          <a:p>
            <a:pPr lvl="0"/>
            <a:r>
              <a:rPr/>
              <a:t>No statistics can help us to test a theory that is poorly thought out</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Summary</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You should now know:</a:t>
            </a:r>
          </a:p>
          <a:p>
            <a:pPr lvl="0"/>
            <a:r>
              <a:rPr/>
              <a:t>Why scientists are concerned about the reliability of psychological studies</a:t>
            </a:r>
          </a:p>
          <a:p>
            <a:pPr lvl="0"/>
            <a:r>
              <a:rPr/>
              <a:t>Steps the scientific community are taking to overcome these worries</a:t>
            </a:r>
          </a:p>
          <a:p>
            <a:pPr lvl="0"/>
            <a:r>
              <a:rPr/>
              <a:t>Not everyone is convinced that the ‘crisis’ is as serious as it seems, or whether these changes will help solve psychology’s problems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Departmental Seminar (week 5)</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1270000">
              <a:buNone/>
            </a:pPr>
            <a:r>
              <a:rPr sz="2000" b="1"/>
              <a:t>Dr Valentina Cazzato Liverpool JMU</a:t>
            </a:r>
          </a:p>
          <a:p>
            <a:pPr lvl="0" indent="0" marL="1270000">
              <a:buNone/>
            </a:pPr>
            <a:r>
              <a:rPr sz="2000"/>
              <a:t>Behavioural and Neural Signatures of Visual Body (mis)perception</a:t>
            </a:r>
          </a:p>
          <a:p>
            <a:pPr lvl="0" indent="0" marL="1270000">
              <a:buNone/>
            </a:pPr>
            <a:r>
              <a:rPr sz="2000"/>
              <a:t>Thursday, 3 November 2022 at 16:00 – 17:00 - RHB 300a</a:t>
            </a:r>
          </a:p>
          <a:p>
            <a:pPr lvl="0" indent="0" marL="1270000">
              <a:buNone/>
            </a:pPr>
            <a:r>
              <a:rPr sz="2000"/>
              <a:t>Visual representation of the body is a key aspect of self-body image. Its importance in our social life is proved by the unreasonable time and effort we put on taking care of our physical appearance, including use of plastic surgery, as well as by the severe mental disorders linked to its disturbance, such as Eating Disorders.</a:t>
            </a:r>
          </a:p>
        </p:txBody>
      </p:sp>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Questions?</a:t>
            </a: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Lab activities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Power Calculations for your Ethics Applications</a:t>
            </a:r>
          </a:p>
          <a:p>
            <a:pPr lvl="0" indent="0" marL="0">
              <a:buNone/>
            </a:pPr>
            <a:r>
              <a:rPr/>
              <a:t>Pay close attention to the lab slides.</a:t>
            </a:r>
          </a:p>
          <a:p>
            <a:pPr lvl="0" indent="0" marL="0">
              <a:buNone/>
            </a:pPr>
            <a:r>
              <a:rPr/>
              <a:t>Priority is the Critical Proposal</a:t>
            </a: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References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Any Questions?</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So…</a:t>
            </a:r>
          </a:p>
        </p:txBody>
      </p:sp>
      <p:pic>
        <p:nvPicPr>
          <p:cNvPr descr="images/paste-E903404B.png" id="0" name="Picture 1"/>
          <p:cNvPicPr>
            <a:picLocks noGrp="1" noChangeAspect="1"/>
          </p:cNvPicPr>
          <p:nvPr/>
        </p:nvPicPr>
        <p:blipFill>
          <a:blip r:embed="rId2"/>
          <a:stretch>
            <a:fillRect/>
          </a:stretch>
        </p:blipFill>
        <p:spPr bwMode="auto">
          <a:xfrm>
            <a:off x="3340100" y="1816100"/>
            <a:ext cx="5511800" cy="4343400"/>
          </a:xfrm>
          <a:prstGeom prst="rect">
            <a:avLst/>
          </a:prstGeom>
          <a:noFill/>
          <a:ln w="9525">
            <a:noFill/>
            <a:headEnd/>
            <a:tailEnd/>
          </a:ln>
        </p:spPr>
      </p:pic>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But what does that mean?</a:t>
            </a:r>
          </a:p>
        </p:txBody>
      </p:sp>
      <p:pic>
        <p:nvPicPr>
          <p:cNvPr descr="images/paste-90D63E72.png" id="0" name="Picture 1"/>
          <p:cNvPicPr>
            <a:picLocks noGrp="1" noChangeAspect="1"/>
          </p:cNvPicPr>
          <p:nvPr/>
        </p:nvPicPr>
        <p:blipFill>
          <a:blip r:embed="rId2"/>
          <a:stretch>
            <a:fillRect/>
          </a:stretch>
        </p:blipFill>
        <p:spPr bwMode="auto">
          <a:xfrm>
            <a:off x="2222500" y="1816100"/>
            <a:ext cx="7759700" cy="4343400"/>
          </a:xfrm>
          <a:prstGeom prst="rect">
            <a:avLst/>
          </a:prstGeom>
          <a:noFill/>
          <a:ln w="9525">
            <a:noFill/>
            <a:headEnd/>
            <a:tailEnd/>
          </a:ln>
        </p:spPr>
      </p:pic>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Nosek et al. (2015)</a:t>
            </a:r>
          </a:p>
        </p:txBody>
      </p:sp>
      <p:pic>
        <p:nvPicPr>
          <p:cNvPr descr="images/paste-A60F7281.png" id="0" name="Picture 1"/>
          <p:cNvPicPr>
            <a:picLocks noGrp="1" noChangeAspect="1"/>
          </p:cNvPicPr>
          <p:nvPr/>
        </p:nvPicPr>
        <p:blipFill>
          <a:blip r:embed="rId2"/>
          <a:stretch>
            <a:fillRect/>
          </a:stretch>
        </p:blipFill>
        <p:spPr bwMode="auto">
          <a:xfrm>
            <a:off x="914400" y="1816100"/>
            <a:ext cx="10363200" cy="4343400"/>
          </a:xfrm>
          <a:prstGeom prst="rect">
            <a:avLst/>
          </a:prstGeom>
          <a:noFill/>
          <a:ln w="9525">
            <a:noFill/>
            <a:headEnd/>
            <a:tailEnd/>
          </a:ln>
        </p:spPr>
      </p:pic>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hlinkClick r:id="rId2"/>
              </a:rPr>
              <a:t>Open Science Collaboration. (2015). Estimating the reproducibility of psychological science. </a:t>
            </a:r>
            <a:r>
              <a:rPr i="1">
                <a:hlinkClick r:id="rId3"/>
              </a:rPr>
              <a:t>Science</a:t>
            </a:r>
            <a:r>
              <a:rPr>
                <a:hlinkClick r:id="rId4"/>
              </a:rPr>
              <a:t>, </a:t>
            </a:r>
            <a:r>
              <a:rPr i="1">
                <a:hlinkClick r:id="rId5"/>
              </a:rPr>
              <a:t>349</a:t>
            </a:r>
            <a:r>
              <a:rPr>
                <a:hlinkClick r:id="rId6"/>
              </a:rPr>
              <a:t>(6251), 943–943. http://www.jstor.org/stable/24749235</a:t>
            </a:r>
          </a:p>
        </p:txBody>
      </p:sp>
    </p:spTree>
  </p:cSld>
</p:sld>
</file>

<file path=ppt/theme/theme1.xml><?xml version="1.0" encoding="utf-8"?>
<a:theme xmlns:a="http://schemas.openxmlformats.org/drawingml/2006/main" name="gordonpp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Tw Cen MT-Rockwell">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mic Latte" id="{689C1CBC-A372-ED4C-A38C-441AC706A1A4}" vid="{44785AA0-04C0-4846-AC8A-8123607AC8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210</TotalTime>
  <Words>64</Words>
  <Application>Microsoft Macintosh PowerPoint</Application>
  <PresentationFormat>Widescreen</PresentationFormat>
  <Paragraphs>16</Paragraphs>
  <Slides>7</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Atkinson Hyperlegible</vt:lpstr>
      <vt:lpstr>Calibri</vt:lpstr>
      <vt:lpstr>gordonppt</vt:lpstr>
      <vt:lpstr>Slides 1</vt:lpstr>
      <vt:lpstr>Test 1</vt:lpstr>
      <vt:lpstr>Test 2 Sub heading</vt:lpstr>
      <vt:lpstr>New slide</vt:lpstr>
      <vt:lpstr>Incremental Lists</vt:lpstr>
      <vt:lpstr>Speaker Notes</vt:lpstr>
      <vt:lpstr>Columns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Lecture05</dc:title>
  <dc:creator>Dr Gordon Wright</dc:creator>
  <cp:keywords/>
  <dcterms:created xsi:type="dcterms:W3CDTF">2022-11-19T17:02:19Z</dcterms:created>
  <dcterms:modified xsi:type="dcterms:W3CDTF">2022-11-19T17:02:19Z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graphy">
    <vt:lpwstr>references.bib</vt:lpwstr>
  </property>
  <property fmtid="{D5CDD505-2E9C-101B-9397-08002B2CF9AE}" pid="4" name="chalkboard">
    <vt:lpwstr>True</vt:lpwstr>
  </property>
  <property fmtid="{D5CDD505-2E9C-101B-9397-08002B2CF9AE}" pid="5" name="csl">
    <vt:lpwstr>../apa7.csl</vt:lpwstr>
  </property>
  <property fmtid="{D5CDD505-2E9C-101B-9397-08002B2CF9AE}" pid="6" name="date">
    <vt:lpwstr>31 October, 2022</vt:lpwstr>
  </property>
  <property fmtid="{D5CDD505-2E9C-101B-9397-08002B2CF9AE}" pid="7" name="date-format">
    <vt:lpwstr>DD MMMM, YYYY</vt:lpwstr>
  </property>
  <property fmtid="{D5CDD505-2E9C-101B-9397-08002B2CF9AE}" pid="8" name="editor">
    <vt:lpwstr>visual</vt:lpwstr>
  </property>
  <property fmtid="{D5CDD505-2E9C-101B-9397-08002B2CF9AE}" pid="9" name="footer">
    <vt:lpwstr>VLE</vt:lpwstr>
  </property>
  <property fmtid="{D5CDD505-2E9C-101B-9397-08002B2CF9AE}" pid="10" name="header-includes">
    <vt:lpwstr/>
  </property>
  <property fmtid="{D5CDD505-2E9C-101B-9397-08002B2CF9AE}" pid="11" name="include-after">
    <vt:lpwstr/>
  </property>
  <property fmtid="{D5CDD505-2E9C-101B-9397-08002B2CF9AE}" pid="12" name="include-before">
    <vt:lpwstr/>
  </property>
  <property fmtid="{D5CDD505-2E9C-101B-9397-08002B2CF9AE}" pid="13" name="logo">
    <vt:lpwstr>images/RMIPHEX.png</vt:lpwstr>
  </property>
  <property fmtid="{D5CDD505-2E9C-101B-9397-08002B2CF9AE}" pid="14" name="menu">
    <vt:lpwstr>True</vt:lpwstr>
  </property>
  <property fmtid="{D5CDD505-2E9C-101B-9397-08002B2CF9AE}" pid="15" name="modulecode">
    <vt:lpwstr>PS52007D</vt:lpwstr>
  </property>
  <property fmtid="{D5CDD505-2E9C-101B-9397-08002B2CF9AE}" pid="16" name="navigation-mode">
    <vt:lpwstr>linear</vt:lpwstr>
  </property>
  <property fmtid="{D5CDD505-2E9C-101B-9397-08002B2CF9AE}" pid="17" name="preview-links">
    <vt:lpwstr>True</vt:lpwstr>
  </property>
  <property fmtid="{D5CDD505-2E9C-101B-9397-08002B2CF9AE}" pid="18" name="subtitle">
    <vt:lpwstr>The Open Science movement in Psychology</vt:lpwstr>
  </property>
  <property fmtid="{D5CDD505-2E9C-101B-9397-08002B2CF9AE}" pid="19" name="toc-title">
    <vt:lpwstr>Table of contents</vt:lpwstr>
  </property>
  <property fmtid="{D5CDD505-2E9C-101B-9397-08002B2CF9AE}" pid="20" name="website">
    <vt:lpwstr/>
  </property>
</Properties>
</file>