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30" Type="http://schemas.openxmlformats.org/officeDocument/2006/relationships/tableStyles" Target="tableStyles.xml" /><Relationship Id="rId29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28" Type="http://schemas.openxmlformats.org/officeDocument/2006/relationships/viewProps" Target="viewProps.xml" /><Relationship Id="rId27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Lecture03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Being critical and evaluating the work of others</a:t>
            </a:r>
            <a:br/>
            <a:br/>
            <a:r>
              <a:rPr/>
              <a:t>Dr 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17 October, 2022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year Critical Analysis has a ‘point’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objective of the Critical Proposal is that you start to deploy the tools you have practiced in the service of your Mini-Dissertations.</a:t>
            </a:r>
          </a:p>
          <a:p>
            <a:pPr lvl="0" indent="0" marL="0">
              <a:buNone/>
            </a:pPr>
            <a:r>
              <a:rPr/>
              <a:t>A ‘practical’ exercise, success if determined in light of practical value.</a:t>
            </a:r>
          </a:p>
          <a:p>
            <a:pPr lvl="0" indent="0" marL="0">
              <a:buNone/>
            </a:pPr>
            <a:r>
              <a:rPr/>
              <a:t>Helping to develop some aspect of your study design or methodology.</a:t>
            </a:r>
          </a:p>
          <a:p>
            <a:pPr lvl="0" indent="0" marL="0">
              <a:buNone/>
            </a:pPr>
            <a:r>
              <a:rPr/>
              <a:t>You will probably follow this process ‘a few times’ for your final year dissertation!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Reading list items (Barber 2002; 2004)</a:t>
            </a:r>
          </a:p>
        </p:txBody>
      </p:sp>
      <p:pic>
        <p:nvPicPr>
          <p:cNvPr descr="images/paste-414A92CC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16200" y="1816100"/>
            <a:ext cx="69723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Let’s look at the example from last week</a:t>
            </a:r>
          </a:p>
        </p:txBody>
      </p:sp>
      <p:pic>
        <p:nvPicPr>
          <p:cNvPr descr="images/paste-18F3024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743200" y="1816100"/>
            <a:ext cx="67056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How do I do it? [one approach]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Review literature on a key part of your ‘puzzle’ (an IV, a ‘tool’, the DV etc)</a:t>
            </a:r>
          </a:p>
          <a:p>
            <a:pPr lvl="0" indent="0" marL="0">
              <a:buNone/>
            </a:pPr>
            <a:r>
              <a:rPr/>
              <a:t>Apply critical evaluation to carefully chosen paper(s)</a:t>
            </a:r>
          </a:p>
          <a:p>
            <a:pPr lvl="0" indent="0" marL="0">
              <a:buNone/>
            </a:pPr>
            <a:r>
              <a:rPr/>
              <a:t>Consider how it might realistically guide or inform your own research</a:t>
            </a:r>
          </a:p>
          <a:p>
            <a:pPr lvl="0" indent="0" marL="0">
              <a:buNone/>
            </a:pPr>
            <a:r>
              <a:rPr/>
              <a:t>Identify a procedure to partially replicate, replicate, or replicate and extend/improve</a:t>
            </a:r>
          </a:p>
          <a:p>
            <a:pPr lvl="0" indent="0" marL="0">
              <a:buNone/>
            </a:pPr>
            <a:r>
              <a:rPr/>
              <a:t>Detail how that takes shape and reflect on your confidence, skill base, perception of value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could approach it </a:t>
            </a:r>
            <a:r>
              <a:rPr u="sng"/>
              <a:t>strategically as a group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Identify areas to take ownership of, then divide and conquer!</a:t>
            </a:r>
          </a:p>
          <a:p>
            <a:pPr lvl="0" indent="0" marL="0">
              <a:buNone/>
            </a:pPr>
            <a:r>
              <a:rPr/>
              <a:t>Or fly solo and agree to later apply the same process to a mutually beneficial part of your study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Critical Proposal Support</a:t>
            </a:r>
          </a:p>
        </p:txBody>
      </p:sp>
      <p:pic>
        <p:nvPicPr>
          <p:cNvPr descr="fig:  images/paste-24D6E4F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3111500"/>
            <a:ext cx="10515600" cy="1752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Briefing</a:t>
            </a:r>
          </a:p>
        </p:txBody>
      </p:sp>
      <p:pic>
        <p:nvPicPr>
          <p:cNvPr descr="images/paste-502C4F9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1866900"/>
            <a:ext cx="10515600" cy="4241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Please follow these</a:t>
            </a:r>
          </a:p>
        </p:txBody>
      </p:sp>
      <p:pic>
        <p:nvPicPr>
          <p:cNvPr descr="images/paste-7EC8946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54300" y="1816100"/>
            <a:ext cx="68961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More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Please review the “SUGGESTED ESSAY OUTLINE” in the coursework briefing</a:t>
            </a:r>
          </a:p>
          <a:p>
            <a:pPr lvl="0"/>
            <a:r>
              <a:rPr/>
              <a:t>No need to follow it roboticly, be strategic &amp; selective in terms of details</a:t>
            </a:r>
          </a:p>
          <a:p>
            <a:pPr lvl="0"/>
            <a:r>
              <a:rPr u="sng"/>
              <a:t>Selection of a ‘good’ paper to focus on is an integral part of the assessment</a:t>
            </a:r>
            <a:r>
              <a:rPr/>
              <a:t>!</a:t>
            </a:r>
          </a:p>
          <a:p>
            <a:pPr lvl="0"/>
            <a:r>
              <a:rPr/>
              <a:t>Do you think the first google result will be a fruitful paper? No, of course you don’t!</a:t>
            </a:r>
          </a:p>
          <a:p>
            <a:pPr lvl="0"/>
            <a:r>
              <a:rPr/>
              <a:t>Use your Lab Tutor and me to get a sense of confidence. Early.</a:t>
            </a:r>
          </a:p>
          <a:p>
            <a:pPr lvl="0"/>
            <a:r>
              <a:rPr/>
              <a:t>Tell us how you are searching and what you are looking for</a:t>
            </a:r>
          </a:p>
          <a:p>
            <a:pPr lvl="0"/>
            <a:r>
              <a:rPr/>
              <a:t>Confirm the paper with us in a lab session [Priority given for this]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Even more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Use some of the tools presented in the lab activity to help track down a suitable paper</a:t>
            </a:r>
          </a:p>
          <a:p>
            <a:pPr lvl="0"/>
            <a:r>
              <a:rPr/>
              <a:t>Give yourself time to read, review, re-read and select your juiciest points</a:t>
            </a:r>
          </a:p>
          <a:p>
            <a:pPr lvl="0"/>
            <a:r>
              <a:rPr/>
              <a:t>Avoid any discussion of methodologies that cannot inform your study directly</a:t>
            </a:r>
          </a:p>
          <a:p>
            <a:pPr lvl="1"/>
            <a:r>
              <a:rPr/>
              <a:t>e.g. Clinical diagnostic procedures, fMRI technicalities, Criminal Record or Case Study review procedures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Key topics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week ahead</a:t>
            </a:r>
          </a:p>
          <a:p>
            <a:pPr lvl="0"/>
            <a:r>
              <a:rPr/>
              <a:t>Personal Tutor Meeting about Mini-Dissertation this week</a:t>
            </a:r>
          </a:p>
          <a:p>
            <a:pPr lvl="0"/>
            <a:r>
              <a:rPr/>
              <a:t>also Weeks 8 (ethics), 13 (write-up prep), 17 (Stats)</a:t>
            </a:r>
          </a:p>
          <a:p>
            <a:pPr lvl="1"/>
            <a:r>
              <a:rPr/>
              <a:t>It is your time, PTs have been told to follow your lead</a:t>
            </a:r>
          </a:p>
          <a:p>
            <a:pPr lvl="0"/>
            <a:r>
              <a:rPr/>
              <a:t>Critical Proposal overview and tips</a:t>
            </a:r>
          </a:p>
          <a:p>
            <a:pPr lvl="0"/>
            <a:r>
              <a:rPr/>
              <a:t>Lab preview - Literature search and management</a:t>
            </a:r>
          </a:p>
          <a:p>
            <a:pPr lvl="1"/>
            <a:r>
              <a:rPr/>
              <a:t>Your Critical Proposal Target Paper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You can (will) use LOTS of this in your MD!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isn’t a sidetrack exercise. It’s a critical step in your project</a:t>
            </a:r>
          </a:p>
          <a:p>
            <a:pPr lvl="0" indent="0" marL="0">
              <a:buNone/>
            </a:pPr>
            <a:r>
              <a:rPr/>
              <a:t>Note your references, note your main points, be organised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Weeks 4 &amp;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Talking about Variables and the 3 ‘flavours’ of ANOVA in week 4</a:t>
            </a:r>
          </a:p>
          <a:p>
            <a:pPr lvl="0" indent="0" marL="0">
              <a:buNone/>
            </a:pPr>
            <a:r>
              <a:rPr/>
              <a:t>Week 5 is ‘power calculations’ and opportunity to discuss CP</a:t>
            </a:r>
          </a:p>
          <a:p>
            <a:pPr lvl="0" indent="0" marL="0">
              <a:buNone/>
            </a:pPr>
            <a:r>
              <a:rPr/>
              <a:t>But we will be moving on and the CP will be part of your independent study</a:t>
            </a:r>
          </a:p>
          <a:p>
            <a:pPr lvl="0" indent="0" marL="0">
              <a:buNone/>
            </a:pPr>
            <a:r>
              <a:rPr/>
              <a:t>Same opportunities for RASA submissions/summer deferrals &amp; resubmissions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New Teaching Fellow in Lab 03 WB300 9:30-11:30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Dr. Faize Eryaman</a:t>
            </a:r>
          </a:p>
          <a:p>
            <a:pPr lvl="0" indent="0" marL="0">
              <a:buNone/>
            </a:pPr>
            <a:r>
              <a:rPr/>
              <a:t>I’m going to meet her directly after this.</a:t>
            </a:r>
          </a:p>
          <a:p>
            <a:pPr lvl="0" indent="0" marL="0">
              <a:buNone/>
            </a:pPr>
            <a:r>
              <a:rPr/>
              <a:t>New to Goldsmiths, but a fantastic researcher and teacher.</a:t>
            </a:r>
          </a:p>
          <a:p>
            <a:pPr lvl="0" indent="0" marL="0">
              <a:buNone/>
            </a:pPr>
            <a:r>
              <a:rPr/>
              <a:t>Please help her settle in!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Roving Gordon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shall be more available across all the labs now, and looking to help out as much as I can!</a:t>
            </a:r>
          </a:p>
          <a:p>
            <a:pPr lvl="0" indent="0" marL="0">
              <a:buNone/>
            </a:pPr>
            <a:r>
              <a:rPr/>
              <a:t>I’m looking for opportunities:</a:t>
            </a:r>
          </a:p>
          <a:p>
            <a:pPr lvl="0"/>
            <a:r>
              <a:rPr/>
              <a:t>To share good ideas or practice</a:t>
            </a:r>
          </a:p>
          <a:p>
            <a:pPr lvl="0"/>
            <a:r>
              <a:rPr/>
              <a:t>To help confirm consistency and give you confidence</a:t>
            </a:r>
          </a:p>
          <a:p>
            <a:pPr lvl="0"/>
            <a:r>
              <a:rPr/>
              <a:t>To be another “guide at the side”</a:t>
            </a:r>
          </a:p>
          <a:p>
            <a:pPr lvl="0"/>
            <a:r>
              <a:rPr/>
              <a:t>To challenge you</a:t>
            </a:r>
          </a:p>
          <a:p>
            <a:pPr lvl="0"/>
            <a:r>
              <a:rPr/>
              <a:t>But not to confuse you or contradict your Lab or Personal Tutors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Personal Tutor Meeting Week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week (week 3) you have 50 minutes with your Personal Tutor to discuss the Mini-Dissertation</a:t>
            </a:r>
          </a:p>
          <a:p>
            <a:pPr lvl="0" indent="0" marL="1270000">
              <a:buNone/>
            </a:pPr>
            <a:r>
              <a:rPr sz="2000" b="1"/>
              <a:t>Tip</a:t>
            </a:r>
          </a:p>
          <a:p>
            <a:pPr lvl="0" indent="0" marL="1270000">
              <a:buNone/>
            </a:pPr>
            <a:r>
              <a:rPr sz="2000"/>
              <a:t>Your Personal Tutor is ANOTHER source of guidance and support.</a:t>
            </a:r>
          </a:p>
          <a:p>
            <a:pPr lvl="0" indent="0" marL="1270000">
              <a:buNone/>
            </a:pPr>
            <a:r>
              <a:rPr sz="2000"/>
              <a:t>Give them the information they need to best help you on this journey.</a:t>
            </a:r>
          </a:p>
          <a:p>
            <a:pPr lvl="0" indent="0" marL="1270000">
              <a:buNone/>
            </a:pPr>
            <a:r>
              <a:rPr sz="2000"/>
              <a:t>Dear PTs, “Next week, you are given </a:t>
            </a:r>
            <a:r>
              <a:rPr sz="2000" b="1"/>
              <a:t>no information whatsoever</a:t>
            </a:r>
            <a:r>
              <a:rPr sz="2000"/>
              <a:t>, and are asked to turn up to your session with nothing other than perhaps a pen and paper, a big smile, and anticipation of lots of exciting research in the making.”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Future PT Sessions devoted to the MD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Week 8 - Check on status of Ethics application, and troubleshooting</a:t>
            </a:r>
          </a:p>
          <a:p>
            <a:pPr lvl="0" indent="0" marL="0">
              <a:buNone/>
            </a:pPr>
            <a:r>
              <a:rPr/>
              <a:t>Week 13 - Session to support Analysis Planning and Writing up/Submission preparation</a:t>
            </a:r>
          </a:p>
          <a:p>
            <a:pPr lvl="0" indent="0" marL="0">
              <a:buNone/>
            </a:pPr>
            <a:r>
              <a:rPr/>
              <a:t>Week 17 - Result interpretation, and any concerns arising in the final phase of the MD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Any Questions?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Being critical and evaluating the work of others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is a topic and skill you’ve already been shown</a:t>
            </a:r>
          </a:p>
        </p:txBody>
      </p:sp>
      <p:pic>
        <p:nvPicPr>
          <p:cNvPr descr="images/paste-6F9D0DD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3568700"/>
            <a:ext cx="10515600" cy="838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s/paste-1DF339DB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3225800"/>
            <a:ext cx="10515600" cy="1536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Review these materials and consider your performance of the assessment, and any feedback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Lecture03</dc:title>
  <dc:creator>Dr Gordon Wright</dc:creator>
  <cp:keywords/>
  <dcterms:created xsi:type="dcterms:W3CDTF">2022-12-04T21:11:02Z</dcterms:created>
  <dcterms:modified xsi:type="dcterms:W3CDTF">2022-12-04T21:11:02Z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/>
  </property>
  <property fmtid="{D5CDD505-2E9C-101B-9397-08002B2CF9AE}" pid="5" name="by-author">
    <vt:lpwstr/>
  </property>
  <property fmtid="{D5CDD505-2E9C-101B-9397-08002B2CF9AE}" pid="6" name="chalkboard">
    <vt:lpwstr>True</vt:lpwstr>
  </property>
  <property fmtid="{D5CDD505-2E9C-101B-9397-08002B2CF9AE}" pid="7" name="csl">
    <vt:lpwstr>../apa7.csl</vt:lpwstr>
  </property>
  <property fmtid="{D5CDD505-2E9C-101B-9397-08002B2CF9AE}" pid="8" name="date">
    <vt:lpwstr>17 October, 2022</vt:lpwstr>
  </property>
  <property fmtid="{D5CDD505-2E9C-101B-9397-08002B2CF9AE}" pid="9" name="date-format">
    <vt:lpwstr>DD MMMM, YYYY</vt:lpwstr>
  </property>
  <property fmtid="{D5CDD505-2E9C-101B-9397-08002B2CF9AE}" pid="10" name="editor">
    <vt:lpwstr>visual</vt:lpwstr>
  </property>
  <property fmtid="{D5CDD505-2E9C-101B-9397-08002B2CF9AE}" pid="11" name="footer">
    <vt:lpwstr>VLE</vt:lpwstr>
  </property>
  <property fmtid="{D5CDD505-2E9C-101B-9397-08002B2CF9AE}" pid="12" name="header-includes">
    <vt:lpwstr/>
  </property>
  <property fmtid="{D5CDD505-2E9C-101B-9397-08002B2CF9AE}" pid="13" name="include-after">
    <vt:lpwstr/>
  </property>
  <property fmtid="{D5CDD505-2E9C-101B-9397-08002B2CF9AE}" pid="14" name="include-before">
    <vt:lpwstr/>
  </property>
  <property fmtid="{D5CDD505-2E9C-101B-9397-08002B2CF9AE}" pid="15" name="labels">
    <vt:lpwstr/>
  </property>
  <property fmtid="{D5CDD505-2E9C-101B-9397-08002B2CF9AE}" pid="16" name="logo">
    <vt:lpwstr>images/RMIPHEX.png</vt:lpwstr>
  </property>
  <property fmtid="{D5CDD505-2E9C-101B-9397-08002B2CF9AE}" pid="17" name="menu">
    <vt:lpwstr>True</vt:lpwstr>
  </property>
  <property fmtid="{D5CDD505-2E9C-101B-9397-08002B2CF9AE}" pid="18" name="modulecode">
    <vt:lpwstr>PS52007D</vt:lpwstr>
  </property>
  <property fmtid="{D5CDD505-2E9C-101B-9397-08002B2CF9AE}" pid="19" name="navigation-mode">
    <vt:lpwstr>linear</vt:lpwstr>
  </property>
  <property fmtid="{D5CDD505-2E9C-101B-9397-08002B2CF9AE}" pid="20" name="preview-links">
    <vt:lpwstr>True</vt:lpwstr>
  </property>
  <property fmtid="{D5CDD505-2E9C-101B-9397-08002B2CF9AE}" pid="21" name="subtitle">
    <vt:lpwstr>Being critical and evaluating the work of others</vt:lpwstr>
  </property>
  <property fmtid="{D5CDD505-2E9C-101B-9397-08002B2CF9AE}" pid="22" name="toc-title">
    <vt:lpwstr>Table of contents</vt:lpwstr>
  </property>
  <property fmtid="{D5CDD505-2E9C-101B-9397-08002B2CF9AE}" pid="23" name="website">
    <vt:lpwstr/>
  </property>
</Properties>
</file>