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5" Type="http://schemas.openxmlformats.org/officeDocument/2006/relationships/viewProps" Target="viewProps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com/statistics/10-MixedANOVA.html#fig-10bar22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com/statistics/10-MixedANOVA.html#fig-10lines22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Variables, Design &amp; Notation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25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graph key for following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 = there was a main effect for IV1.</a:t>
            </a:r>
          </a:p>
          <a:p>
            <a:pPr lvl="0"/>
            <a:r>
              <a:rPr/>
              <a:t>~1 = there was </a:t>
            </a:r>
            <a:r>
              <a:rPr b="1"/>
              <a:t>not</a:t>
            </a:r>
            <a:r>
              <a:rPr/>
              <a:t> a main effect for IV1</a:t>
            </a:r>
          </a:p>
          <a:p>
            <a:pPr lvl="0"/>
            <a:r>
              <a:rPr/>
              <a:t>2 = there was a main effect for IV2</a:t>
            </a:r>
          </a:p>
          <a:p>
            <a:pPr lvl="0"/>
            <a:r>
              <a:rPr/>
              <a:t>~2 = there was </a:t>
            </a:r>
            <a:r>
              <a:rPr b="1"/>
              <a:t>not</a:t>
            </a:r>
            <a:r>
              <a:rPr/>
              <a:t> a main effect of IV2</a:t>
            </a:r>
          </a:p>
          <a:p>
            <a:pPr lvl="0"/>
            <a:r>
              <a:rPr/>
              <a:t>1x2 = there was an interaction</a:t>
            </a:r>
          </a:p>
          <a:p>
            <a:pPr lvl="0"/>
            <a:r>
              <a:rPr/>
              <a:t>~1x2 = there was </a:t>
            </a:r>
            <a:r>
              <a:rPr b="1"/>
              <a:t>not</a:t>
            </a:r>
            <a:r>
              <a:rPr/>
              <a:t> an interaction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Bar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https://crumplab.com/statistics/10-MixedANOVA.html#fig-10bar22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Line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https://crumplab.com/statistics/10-MixedANOVA.html#fig-10lines22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Getting clarity on your variables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Individual mini-dissertations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Must conform to a 2x2 ANOVA with a single continuous DV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Formalise your individual design</a:t>
            </a:r>
          </a:p>
        </p:txBody>
      </p:sp>
      <p:pic>
        <p:nvPicPr>
          <p:cNvPr descr="images/paste-9470E2C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specific</a:t>
            </a:r>
          </a:p>
        </p:txBody>
      </p:sp>
      <p:pic>
        <p:nvPicPr>
          <p:cNvPr descr="images/paste-D6830C8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16100"/>
            <a:ext cx="628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use a notation system to refer to these designs:</a:t>
            </a:r>
          </a:p>
          <a:p>
            <a:pPr lvl="0" indent="0" marL="0">
              <a:buNone/>
            </a:pPr>
            <a:r>
              <a:rPr u="sng"/>
              <a:t>2x2 = Two-way ANOVA</a:t>
            </a:r>
            <a:r>
              <a:rPr/>
              <a:t>. There are two IVS, the first IV has two levels, the second IV has 2 levels. There are a total of 4 conditions, 2x2 = 4.</a:t>
            </a:r>
          </a:p>
          <a:p>
            <a:pPr lvl="0" indent="0" marL="0">
              <a:buNone/>
            </a:pPr>
            <a:r>
              <a:rPr u="sng"/>
              <a:t>2x3 = Two-way ANOVA.</a:t>
            </a:r>
            <a:r>
              <a:rPr/>
              <a:t> There are two IVs, the first IV has two levels, the second IV has three levels. There are a total of 6 conditions, 2x3 = 6</a:t>
            </a:r>
          </a:p>
          <a:p>
            <a:pPr lvl="0" indent="0" marL="0">
              <a:buNone/>
            </a:pPr>
            <a:r>
              <a:rPr u="sng"/>
              <a:t>4x4 = Two-way ANOVA.</a:t>
            </a:r>
            <a:r>
              <a:rPr/>
              <a:t> There are two IVs, the first IV has 4 levels, the second IV has 4 levels. There are a total of 16 condition, 4x4=16</a:t>
            </a:r>
          </a:p>
          <a:p>
            <a:pPr lvl="0" indent="0" marL="0">
              <a:buNone/>
            </a:pPr>
            <a:r>
              <a:rPr b="1" u="sng"/>
              <a:t>2x3x2 = Three-way ANOVA</a:t>
            </a:r>
            <a:r>
              <a:rPr/>
              <a:t>.There are a total of three IVs. The first IV has 2 levels. The second IV has 3 levels. The third IV has 2 levels. There are a total of 12 condition. 2x3x2 = 12.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3 ‘flavours’ of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2bx2b</a:t>
            </a:r>
            <a:r>
              <a:rPr/>
              <a:t> - Between-subjects/Factorial ANOVA</a:t>
            </a:r>
          </a:p>
          <a:p>
            <a:pPr lvl="0" indent="0" marL="0">
              <a:buNone/>
            </a:pPr>
            <a:r>
              <a:rPr b="1"/>
              <a:t>2wx2w</a:t>
            </a:r>
            <a:r>
              <a:rPr/>
              <a:t> - Within-subject/Repeated Measures ANOVA</a:t>
            </a:r>
          </a:p>
          <a:p>
            <a:pPr lvl="0" indent="0" marL="0">
              <a:buNone/>
            </a:pPr>
            <a:r>
              <a:rPr b="1"/>
              <a:t>2bx2w</a:t>
            </a:r>
            <a:r>
              <a:rPr/>
              <a:t> or </a:t>
            </a:r>
            <a:r>
              <a:rPr b="1"/>
              <a:t>2wx2b</a:t>
            </a:r>
            <a:r>
              <a:rPr/>
              <a:t> - Mixed ANOVA</a:t>
            </a:r>
          </a:p>
          <a:p>
            <a:pPr lvl="0" indent="0" marL="0">
              <a:buNone/>
            </a:pPr>
            <a:r>
              <a:rPr/>
              <a:t>You will be using one of these (all supported by SPSS Exercise 1 and 2)</a:t>
            </a:r>
          </a:p>
          <a:p>
            <a:pPr lvl="0" indent="0" marL="0">
              <a:buNone/>
            </a:pPr>
            <a:r>
              <a:rPr/>
              <a:t>JAMOVI is a reasonable alternative to SPSS (also supported in Exercise 1 and 2)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3 effects possible in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effect of IV1</a:t>
            </a:r>
          </a:p>
          <a:p>
            <a:pPr lvl="0" indent="0" marL="0">
              <a:buNone/>
            </a:pPr>
            <a:r>
              <a:rPr/>
              <a:t>Main effect of IV2</a:t>
            </a:r>
          </a:p>
          <a:p>
            <a:pPr lvl="0" indent="0" marL="0">
              <a:buNone/>
            </a:pPr>
            <a:r>
              <a:rPr/>
              <a:t>Interaction of IV1*IV2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therefore 8 possible ‘outcomes’ of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 IV1 main effect, no IV2 main effect, no interaction</a:t>
            </a:r>
          </a:p>
          <a:p>
            <a:pPr lvl="0"/>
            <a:r>
              <a:rPr/>
              <a:t>IV1 main effect, no IV2 main effect, no interaction</a:t>
            </a:r>
          </a:p>
          <a:p>
            <a:pPr lvl="0"/>
            <a:r>
              <a:rPr/>
              <a:t>IV1 main effect, no IV2 main effect, interaction</a:t>
            </a:r>
          </a:p>
          <a:p>
            <a:pPr lvl="0"/>
            <a:r>
              <a:rPr/>
              <a:t>IV1 main effect, IV2 main effect, no interaction</a:t>
            </a:r>
          </a:p>
          <a:p>
            <a:pPr lvl="0"/>
            <a:r>
              <a:rPr/>
              <a:t>IV1 main effect, IV2 main effect, interaction</a:t>
            </a:r>
          </a:p>
          <a:p>
            <a:pPr lvl="0"/>
            <a:r>
              <a:rPr/>
              <a:t>no IV1 main effect, IV2 main effect, no interaction</a:t>
            </a:r>
          </a:p>
          <a:p>
            <a:pPr lvl="0"/>
            <a:r>
              <a:rPr/>
              <a:t>no IV1 main effect, IV2 main effect, interaction</a:t>
            </a:r>
          </a:p>
          <a:p>
            <a:pPr lvl="0"/>
            <a:r>
              <a:rPr/>
              <a:t>no IV1 main effect, no IV2 main effect, interaction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Lab04</dc:title>
  <dc:creator>Dr. Gordon Wright</dc:creator>
  <cp:keywords/>
  <dcterms:created xsi:type="dcterms:W3CDTF">2022-11-29T02:49:49Z</dcterms:created>
  <dcterms:modified xsi:type="dcterms:W3CDTF">2022-11-29T02:49:49Z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halkboard">
    <vt:lpwstr>True</vt:lpwstr>
  </property>
  <property fmtid="{D5CDD505-2E9C-101B-9397-08002B2CF9AE}" pid="5" name="csl">
    <vt:lpwstr>../apa7.csl</vt:lpwstr>
  </property>
  <property fmtid="{D5CDD505-2E9C-101B-9397-08002B2CF9AE}" pid="6" name="date">
    <vt:lpwstr>25 October, 2022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menu">
    <vt:lpwstr>True</vt:lpwstr>
  </property>
  <property fmtid="{D5CDD505-2E9C-101B-9397-08002B2CF9AE}" pid="13" name="modulecode">
    <vt:lpwstr>PS52007D</vt:lpwstr>
  </property>
  <property fmtid="{D5CDD505-2E9C-101B-9397-08002B2CF9AE}" pid="14" name="navigation-mode">
    <vt:lpwstr>linear</vt:lpwstr>
  </property>
  <property fmtid="{D5CDD505-2E9C-101B-9397-08002B2CF9AE}" pid="15" name="subtitle">
    <vt:lpwstr>Variables, Design &amp; Notation</vt:lpwstr>
  </property>
  <property fmtid="{D5CDD505-2E9C-101B-9397-08002B2CF9AE}" pid="16" name="toc-title">
    <vt:lpwstr>Table of contents</vt:lpwstr>
  </property>
  <property fmtid="{D5CDD505-2E9C-101B-9397-08002B2CF9AE}" pid="17" name="website">
    <vt:lpwstr/>
  </property>
</Properties>
</file>