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8" Type="http://schemas.openxmlformats.org/officeDocument/2006/relationships/tableStyles" Target="tableStyles.xml" /><Relationship Id="rId37" Type="http://schemas.openxmlformats.org/officeDocument/2006/relationships/theme" Target="theme/theme1.xml" /><Relationship Id="rId1" Type="http://schemas.openxmlformats.org/officeDocument/2006/relationships/slideMaster" Target="slideMasters/slideMaster1.xml" /><Relationship Id="rId36" Type="http://schemas.openxmlformats.org/officeDocument/2006/relationships/viewProps" Target="viewProps.xml" /><Relationship Id="rId35"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rumplab.github.io/statistics/" TargetMode="External" /><Relationship Id="rId3" Type="http://schemas.openxmlformats.org/officeDocument/2006/relationships/hyperlink" Target="https://crumplab.com/statistics/07-ANOVA.html" TargetMode="External" /><Relationship Id="rId4" Type="http://schemas.openxmlformats.org/officeDocument/2006/relationships/hyperlink" Target="https://crumplab.com/statistics/10-MixedANOVA.html#x2-designs" TargetMode="Externa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gold.ac.uk/students/wellbeing/wellbeing-service/" TargetMode="Externa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371/journal.pone.0253911" TargetMode="External" /><Relationship Id="rId3" Type="http://schemas.openxmlformats.org/officeDocument/2006/relationships/hyperlink" Target="https://doi.org/10.31234/osf.io/cskg2" TargetMode="External" /><Relationship Id="rId4" Type="http://schemas.openxmlformats.org/officeDocument/2006/relationships/hyperlink" Target="https://doi.org/10.1177/17456916211036654" TargetMode="External" /><Relationship Id="rId5" Type="http://schemas.openxmlformats.org/officeDocument/2006/relationships/hyperlink" Target="https://doi.org/10.1177/0952695105058472"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Lecture04</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Research, me-search &amp; Inclusivity</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24 October, 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Psychology is grossly misunderstood</a:t>
            </a:r>
          </a:p>
        </p:txBody>
      </p:sp>
      <p:pic>
        <p:nvPicPr>
          <p:cNvPr descr="images/paste-20A00E59.png" id="0" name="Picture 1"/>
          <p:cNvPicPr>
            <a:picLocks noGrp="1" noChangeAspect="1"/>
          </p:cNvPicPr>
          <p:nvPr/>
        </p:nvPicPr>
        <p:blipFill>
          <a:blip r:embed="rId2"/>
          <a:stretch>
            <a:fillRect/>
          </a:stretch>
        </p:blipFill>
        <p:spPr bwMode="auto">
          <a:xfrm>
            <a:off x="838200" y="2578100"/>
            <a:ext cx="10515600" cy="28067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Next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Replication Crisis and our ongoing response - Open Science</a:t>
            </a:r>
          </a:p>
          <a:p>
            <a:pPr lvl="0" indent="0" marL="0">
              <a:buNone/>
            </a:pPr>
            <a:r>
              <a:rPr/>
              <a:t>The practice of Psychology we encourage in you!</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Research &amp; me-search</a:t>
            </a:r>
          </a:p>
        </p:txBody>
      </p:sp>
      <p:pic>
        <p:nvPicPr>
          <p:cNvPr descr="images/paste-099457BD.png" id="0" name="Picture 1"/>
          <p:cNvPicPr>
            <a:picLocks noGrp="1" noChangeAspect="1"/>
          </p:cNvPicPr>
          <p:nvPr/>
        </p:nvPicPr>
        <p:blipFill>
          <a:blip r:embed="rId2"/>
          <a:stretch>
            <a:fillRect/>
          </a:stretch>
        </p:blipFill>
        <p:spPr bwMode="auto">
          <a:xfrm>
            <a:off x="838200" y="1943100"/>
            <a:ext cx="10515600" cy="4089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(Altenmüller et al., 2021)</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Reflexivity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Reflexivity and the psychologist</a:t>
            </a:r>
          </a:p>
          <a:p>
            <a:pPr lvl="0" indent="0" marL="0">
              <a:buNone/>
            </a:pPr>
            <a:r>
              <a:rPr/>
              <a:t>Reflexivity generally refers to the examination of one’s own beliefs, judgments and practices during the research process and how these may have influenced the research.</a:t>
            </a:r>
          </a:p>
          <a:p>
            <a:pPr lvl="0" indent="0" marL="0">
              <a:buNone/>
            </a:pPr>
            <a:r>
              <a:rPr/>
              <a:t>An integral part of the Qualitative ‘tradition’</a:t>
            </a:r>
          </a:p>
          <a:p>
            <a:pPr lvl="0" indent="0" marL="0">
              <a:buNone/>
            </a:pPr>
            <a:r>
              <a:rPr/>
              <a:t>(Morawski, 2005)</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Inclusive Research</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Inclusive research is a term that was coined in the early twenty first century to embrace participatory and emancipatory approaches to research with people with learning/intellectual disabilities (Walmsley 2001)</a:t>
            </a:r>
          </a:p>
          <a:p>
            <a:pPr lvl="0" indent="0" marL="0">
              <a:buNone/>
            </a:pPr>
            <a:r>
              <a:rPr/>
              <a:t>Inclusive research embraces </a:t>
            </a:r>
            <a:r>
              <a:rPr u="sng"/>
              <a:t>participatory</a:t>
            </a:r>
            <a:r>
              <a:rPr/>
              <a:t> and </a:t>
            </a:r>
            <a:r>
              <a:rPr u="sng"/>
              <a:t>emancipatory</a:t>
            </a:r>
            <a:r>
              <a:rPr/>
              <a:t> approaches to research.</a:t>
            </a:r>
          </a:p>
          <a:p>
            <a:pPr lvl="0" indent="0" marL="0">
              <a:buNone/>
            </a:pPr>
            <a:r>
              <a:rPr/>
              <a:t>Its characteristics are that it:</a:t>
            </a:r>
            <a:br/>
            <a:r>
              <a:rPr/>
              <a:t>· Is owned (not necessarily initiated) by lay people</a:t>
            </a:r>
            <a:br/>
            <a:r>
              <a:rPr/>
              <a:t>· Furthers the interests of lay people, researchers are on their side</a:t>
            </a:r>
            <a:br/>
            <a:r>
              <a:rPr/>
              <a:t>· Is collaborative</a:t>
            </a:r>
            <a:br/>
            <a:r>
              <a:rPr/>
              <a:t>· Enables lay people to exercise control over process and outcomes</a:t>
            </a:r>
            <a:br/>
            <a:r>
              <a:rPr/>
              <a:t>· Produces outputs that are accessible.</a:t>
            </a:r>
            <a:b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context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Research situated within the wider rights movement.</a:t>
            </a:r>
          </a:p>
          <a:p>
            <a:pPr lvl="0" indent="0" marL="0">
              <a:spcBef>
                <a:spcPts val="3000"/>
              </a:spcBef>
              <a:buNone/>
            </a:pPr>
            <a:r>
              <a:rPr b="1"/>
              <a:t>“Nothing about us without us” (Aspis, 2000).</a:t>
            </a:r>
          </a:p>
          <a:p>
            <a:pPr lvl="0" indent="0" marL="0">
              <a:buNone/>
            </a:pPr>
            <a:r>
              <a:rPr/>
              <a:t>a slogan of the disabled people’s movement, has been applied to research as well as other areas.</a:t>
            </a:r>
          </a:p>
          <a:p>
            <a:pPr lvl="0" indent="0" marL="0">
              <a:buNone/>
            </a:pPr>
            <a:r>
              <a:rPr/>
              <a:t>“exclusivity not only touches but also contorts and diminishes all aspects of psychological science” (Ledgerwood et al., 2022, p.2).</a:t>
            </a:r>
          </a:p>
          <a:p>
            <a:pPr lvl="0" indent="0" marL="0">
              <a:buNone/>
            </a:pPr>
            <a:r>
              <a:rPr/>
              <a:t>Ledgerwood et al. (2022)</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OSF (Open Science Foundation)</a:t>
            </a:r>
          </a:p>
        </p:txBody>
      </p:sp>
      <p:pic>
        <p:nvPicPr>
          <p:cNvPr descr="images/paste-B91D98B6.png" id="0" name="Picture 1"/>
          <p:cNvPicPr>
            <a:picLocks noGrp="1" noChangeAspect="1"/>
          </p:cNvPicPr>
          <p:nvPr/>
        </p:nvPicPr>
        <p:blipFill>
          <a:blip r:embed="rId2"/>
          <a:stretch>
            <a:fillRect/>
          </a:stretch>
        </p:blipFill>
        <p:spPr bwMode="auto">
          <a:xfrm>
            <a:off x="2781300" y="1816100"/>
            <a:ext cx="6616700" cy="4343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Open Data and Open Materials</a:t>
            </a:r>
          </a:p>
        </p:txBody>
      </p:sp>
      <p:pic>
        <p:nvPicPr>
          <p:cNvPr descr="images/paste-CD2465BA.png" id="0" name="Picture 1"/>
          <p:cNvPicPr>
            <a:picLocks noGrp="1" noChangeAspect="1"/>
          </p:cNvPicPr>
          <p:nvPr/>
        </p:nvPicPr>
        <p:blipFill>
          <a:blip r:embed="rId2"/>
          <a:stretch>
            <a:fillRect/>
          </a:stretch>
        </p:blipFill>
        <p:spPr bwMode="auto">
          <a:xfrm>
            <a:off x="3136900" y="1816100"/>
            <a:ext cx="5918200" cy="43434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Open Data</a:t>
            </a:r>
          </a:p>
        </p:txBody>
      </p:sp>
      <p:pic>
        <p:nvPicPr>
          <p:cNvPr descr="images/paste-4D9E8FC8.png" id="0" name="Picture 1"/>
          <p:cNvPicPr>
            <a:picLocks noGrp="1" noChangeAspect="1"/>
          </p:cNvPicPr>
          <p:nvPr/>
        </p:nvPicPr>
        <p:blipFill>
          <a:blip r:embed="rId2"/>
          <a:stretch>
            <a:fillRect/>
          </a:stretch>
        </p:blipFill>
        <p:spPr bwMode="auto">
          <a:xfrm>
            <a:off x="2603500" y="1816100"/>
            <a:ext cx="69977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week ahead (week 4)</a:t>
            </a:r>
          </a:p>
          <a:p>
            <a:pPr lvl="0"/>
            <a:r>
              <a:rPr/>
              <a:t>Personal Tutor Meeting about well-being</a:t>
            </a:r>
          </a:p>
          <a:p>
            <a:pPr lvl="0"/>
            <a:r>
              <a:rPr/>
              <a:t>Departmental Seminar (week 5)</a:t>
            </a:r>
          </a:p>
          <a:p>
            <a:pPr lvl="0"/>
            <a:r>
              <a:rPr/>
              <a:t>Design &amp; Analysis Quiz due next week (week 5)</a:t>
            </a:r>
          </a:p>
          <a:p>
            <a:pPr lvl="0"/>
            <a:r>
              <a:rPr/>
              <a:t>Research as a human enterprise</a:t>
            </a:r>
          </a:p>
          <a:p>
            <a:pPr lvl="0"/>
            <a:r>
              <a:rPr/>
              <a:t>Lab preview - Keep pressing on with Critical Proposal (due week 5)</a:t>
            </a:r>
          </a:p>
          <a:p>
            <a:pPr lvl="1"/>
            <a:r>
              <a:rPr/>
              <a:t>Try to nail down your variables and your design ON THE PAGE!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Open Materials</a:t>
            </a:r>
          </a:p>
        </p:txBody>
      </p:sp>
      <p:pic>
        <p:nvPicPr>
          <p:cNvPr descr="images/paste-037992D4.png" id="0" name="Picture 1"/>
          <p:cNvPicPr>
            <a:picLocks noGrp="1" noChangeAspect="1"/>
          </p:cNvPicPr>
          <p:nvPr/>
        </p:nvPicPr>
        <p:blipFill>
          <a:blip r:embed="rId2"/>
          <a:stretch>
            <a:fillRect/>
          </a:stretch>
        </p:blipFill>
        <p:spPr bwMode="auto">
          <a:xfrm>
            <a:off x="3035300" y="1816100"/>
            <a:ext cx="6108700" cy="43434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Psyarxiv</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Conry-Murray &amp; Silverstein (n.d.)</a:t>
            </a:r>
          </a:p>
        </p:txBody>
      </p:sp>
      <p:pic>
        <p:nvPicPr>
          <p:cNvPr descr="images/paste-1C2D781F.png" id="0" name="Picture 1"/>
          <p:cNvPicPr>
            <a:picLocks noGrp="1" noChangeAspect="1"/>
          </p:cNvPicPr>
          <p:nvPr/>
        </p:nvPicPr>
        <p:blipFill>
          <a:blip r:embed="rId2"/>
          <a:stretch>
            <a:fillRect/>
          </a:stretch>
        </p:blipFill>
        <p:spPr bwMode="auto">
          <a:xfrm>
            <a:off x="5181600" y="2362200"/>
            <a:ext cx="6172200" cy="20955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Questions?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Lab activities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Keep working!</a:t>
            </a:r>
          </a:p>
          <a:p>
            <a:pPr lvl="0" indent="0" marL="0">
              <a:buNone/>
            </a:pPr>
            <a:r>
              <a:rPr/>
              <a:t>Formalise your individual design</a:t>
            </a:r>
          </a:p>
        </p:txBody>
      </p:sp>
      <p:pic>
        <p:nvPicPr>
          <p:cNvPr descr="images/paste-B1D55680.png" id="0" name="Picture 1"/>
          <p:cNvPicPr>
            <a:picLocks noGrp="1" noChangeAspect="1"/>
          </p:cNvPicPr>
          <p:nvPr/>
        </p:nvPicPr>
        <p:blipFill>
          <a:blip r:embed="rId2"/>
          <a:stretch>
            <a:fillRect/>
          </a:stretch>
        </p:blipFill>
        <p:spPr bwMode="auto">
          <a:xfrm>
            <a:off x="5181600" y="1282700"/>
            <a:ext cx="6172200" cy="42672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More specific</a:t>
            </a:r>
          </a:p>
        </p:txBody>
      </p:sp>
      <p:pic>
        <p:nvPicPr>
          <p:cNvPr descr="images/paste-96A3FF92.png" id="0" name="Picture 1"/>
          <p:cNvPicPr>
            <a:picLocks noGrp="1" noChangeAspect="1"/>
          </p:cNvPicPr>
          <p:nvPr/>
        </p:nvPicPr>
        <p:blipFill>
          <a:blip r:embed="rId2"/>
          <a:stretch>
            <a:fillRect/>
          </a:stretch>
        </p:blipFill>
        <p:spPr bwMode="auto">
          <a:xfrm>
            <a:off x="2946400" y="1816100"/>
            <a:ext cx="6286500" cy="43434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 use a notation system to refer to these designs:</a:t>
            </a:r>
          </a:p>
          <a:p>
            <a:pPr lvl="0" indent="0" marL="0">
              <a:buNone/>
            </a:pPr>
            <a:r>
              <a:rPr u="sng"/>
              <a:t>2x2 = Two-way ANOVA</a:t>
            </a:r>
            <a:r>
              <a:rPr/>
              <a:t>. There are two IVS, the first IV has two levels, the second IV has 2 levels. There are a total of 4 conditions, 2x2 = 4.</a:t>
            </a:r>
          </a:p>
          <a:p>
            <a:pPr lvl="0" indent="0" marL="0">
              <a:buNone/>
            </a:pPr>
            <a:r>
              <a:rPr u="sng"/>
              <a:t>2x3 = Two-way ANOVA.</a:t>
            </a:r>
            <a:r>
              <a:rPr/>
              <a:t> There are two IVs, the first IV has two levels, the second IV has three levels. There are a total of 6 conditions, 2x3 = 6</a:t>
            </a:r>
          </a:p>
          <a:p>
            <a:pPr lvl="0" indent="0" marL="0">
              <a:buNone/>
            </a:pPr>
            <a:r>
              <a:rPr u="sng"/>
              <a:t>4x4 = Two-way ANOVA.</a:t>
            </a:r>
            <a:r>
              <a:rPr/>
              <a:t> There are two IVs, the first IV has 4 levels, the second IV has 4 levels. There are a total of 16 condition, 4x4=16</a:t>
            </a:r>
          </a:p>
          <a:p>
            <a:pPr lvl="0" indent="0" marL="0">
              <a:buNone/>
            </a:pPr>
            <a:r>
              <a:rPr b="1" u="sng"/>
              <a:t>2x3x2 = Three-way ANOVA</a:t>
            </a:r>
            <a:r>
              <a:rPr/>
              <a:t>.There are a total of three IVs. The first IV has 2 levels. The second IV has 3 levels. The third IV has 2 levels. There are a total of 12 condition. 2x3x2 = 12.</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Review</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hlinkClick r:id="rId2"/>
              </a:rPr>
              <a:t>Crump, M. J. C., Navarro, D. J., &amp; Suzuki, J. (2019, June 5). Answering Questions with Data (Textbook): Introductory Statistics for Psychology Students. https://doi.org/10.17605/OSF.IO/JZE52</a:t>
            </a:r>
          </a:p>
          <a:p>
            <a:pPr lvl="0" indent="0" marL="0">
              <a:buNone/>
            </a:pPr>
            <a:r>
              <a:rPr/>
              <a:t>CC BY SA 4.0</a:t>
            </a:r>
          </a:p>
          <a:p>
            <a:pPr lvl="0" indent="0" marL="0">
              <a:buNone/>
            </a:pPr>
            <a:r>
              <a:rPr>
                <a:hlinkClick r:id="rId3"/>
              </a:rPr>
              <a:t>https://crumplab.com/statistics/07-ANOVA.html</a:t>
            </a:r>
          </a:p>
          <a:p>
            <a:pPr lvl="0" indent="0" marL="0">
              <a:buNone/>
            </a:pPr>
            <a:r>
              <a:rPr>
                <a:hlinkClick r:id="rId4"/>
              </a:rPr>
              <a:t>https://crumplab.com/statistics/10-MixedANOVA.html#x2-designs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3 ‘flavours’ of 2x2 ANOVA</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b="1"/>
              <a:t>2bx2b</a:t>
            </a:r>
            <a:r>
              <a:rPr/>
              <a:t> - Between-subjects/Factorial ANOVA</a:t>
            </a:r>
          </a:p>
          <a:p>
            <a:pPr lvl="0" indent="0" marL="0">
              <a:buNone/>
            </a:pPr>
            <a:r>
              <a:rPr b="1"/>
              <a:t>2wx2w</a:t>
            </a:r>
            <a:r>
              <a:rPr/>
              <a:t> - Within-subject/Repeated Measures ANOVA</a:t>
            </a:r>
          </a:p>
          <a:p>
            <a:pPr lvl="0" indent="0" marL="0">
              <a:buNone/>
            </a:pPr>
            <a:r>
              <a:rPr b="1"/>
              <a:t>2bx2w</a:t>
            </a:r>
            <a:r>
              <a:rPr/>
              <a:t> or </a:t>
            </a:r>
            <a:r>
              <a:rPr b="1"/>
              <a:t>2wx2b</a:t>
            </a:r>
            <a:r>
              <a:rPr/>
              <a:t> - Mixed ANOVA</a:t>
            </a:r>
          </a:p>
          <a:p>
            <a:pPr lvl="0" indent="0" marL="0">
              <a:buNone/>
            </a:pPr>
            <a:r>
              <a:rPr/>
              <a:t>You will be using one of these (all supported by SPSS Exercise 1 &amp; 2)</a:t>
            </a:r>
          </a:p>
          <a:p>
            <a:pPr lvl="0" indent="0" marL="0">
              <a:buNone/>
            </a:pPr>
            <a:r>
              <a:rPr/>
              <a:t>JAMOVI is a reasonable alternative to SPSS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3 effects possible in a 2x2 ANOVA</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Main effect of IV1</a:t>
            </a:r>
          </a:p>
          <a:p>
            <a:pPr lvl="0" indent="0" marL="0">
              <a:buNone/>
            </a:pPr>
            <a:r>
              <a:rPr/>
              <a:t>Main effect of IV2</a:t>
            </a:r>
          </a:p>
          <a:p>
            <a:pPr lvl="0" indent="0" marL="0">
              <a:buNone/>
            </a:pPr>
            <a:r>
              <a:rPr/>
              <a:t>Interaction of IV1*IV2</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therefore 8 possible ‘outcomes’ of a 2x2 ANOVA</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no IV1 main effect, no IV2 main effect, no interaction</a:t>
            </a:r>
          </a:p>
          <a:p>
            <a:pPr lvl="0"/>
            <a:r>
              <a:rPr/>
              <a:t>IV1 main effect, no IV2 main effect, no interaction</a:t>
            </a:r>
          </a:p>
          <a:p>
            <a:pPr lvl="0"/>
            <a:r>
              <a:rPr/>
              <a:t>IV1 main effect, no IV2 main effect, interaction</a:t>
            </a:r>
          </a:p>
          <a:p>
            <a:pPr lvl="0"/>
            <a:r>
              <a:rPr/>
              <a:t>IV1 main effect, IV2 main effect, no interaction</a:t>
            </a:r>
          </a:p>
          <a:p>
            <a:pPr lvl="0"/>
            <a:r>
              <a:rPr/>
              <a:t>IV1 main effect, IV2 main effect, interaction</a:t>
            </a:r>
          </a:p>
          <a:p>
            <a:pPr lvl="0"/>
            <a:r>
              <a:rPr/>
              <a:t>no IV1 main effect, IV2 main effect, no interaction</a:t>
            </a:r>
          </a:p>
          <a:p>
            <a:pPr lvl="0"/>
            <a:r>
              <a:rPr/>
              <a:t>no IV1 main effect, IV2 main effect, interaction</a:t>
            </a:r>
          </a:p>
          <a:p>
            <a:pPr lvl="0"/>
            <a:r>
              <a:rPr/>
              <a:t>no IV1 main effect, no IV2 main effect, interaction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Personal Tutor Meeting Week 4</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(week 4) your PT session is all about well-being</a:t>
            </a:r>
          </a:p>
          <a:p>
            <a:pPr lvl="0" indent="0" marL="1270000">
              <a:buNone/>
            </a:pPr>
            <a:r>
              <a:rPr sz="2000" b="1"/>
              <a:t>Tip</a:t>
            </a:r>
          </a:p>
          <a:p>
            <a:pPr lvl="0" indent="0" marL="1270000">
              <a:buNone/>
            </a:pPr>
            <a:r>
              <a:rPr sz="2000"/>
              <a:t>Please familiarise yourself with well-being services available in college</a:t>
            </a:r>
          </a:p>
          <a:p>
            <a:pPr lvl="0" indent="0" marL="1270000">
              <a:buNone/>
            </a:pPr>
            <a:r>
              <a:rPr sz="2000">
                <a:hlinkClick r:id="rId2"/>
              </a:rPr>
              <a:t>https://www.gold.ac.uk/students/wellbeing/wellbeing-service/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 key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1 = there was a main effect for IV1.</a:t>
            </a:r>
          </a:p>
          <a:p>
            <a:pPr lvl="0"/>
            <a:r>
              <a:rPr/>
              <a:t>~1 = there was </a:t>
            </a:r>
            <a:r>
              <a:rPr b="1"/>
              <a:t>not</a:t>
            </a:r>
            <a:r>
              <a:rPr/>
              <a:t> a main effect for IV1</a:t>
            </a:r>
          </a:p>
          <a:p>
            <a:pPr lvl="0"/>
            <a:r>
              <a:rPr/>
              <a:t>2 = there was a main effect for IV2</a:t>
            </a:r>
          </a:p>
          <a:p>
            <a:pPr lvl="0"/>
            <a:r>
              <a:rPr/>
              <a:t>~2 = there was </a:t>
            </a:r>
            <a:r>
              <a:rPr b="1"/>
              <a:t>not</a:t>
            </a:r>
            <a:r>
              <a:rPr/>
              <a:t> a main effect of IV2</a:t>
            </a:r>
          </a:p>
          <a:p>
            <a:pPr lvl="0"/>
            <a:r>
              <a:rPr/>
              <a:t>1x2 = there was an interaction</a:t>
            </a:r>
          </a:p>
          <a:p>
            <a:pPr lvl="0"/>
            <a:r>
              <a:rPr/>
              <a:t>~1x2 = there was </a:t>
            </a:r>
            <a:r>
              <a:rPr b="1"/>
              <a:t>not</a:t>
            </a:r>
            <a:r>
              <a:rPr/>
              <a:t> an interaction</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Bar charts</a:t>
            </a:r>
          </a:p>
        </p:txBody>
      </p:sp>
      <p:pic>
        <p:nvPicPr>
          <p:cNvPr descr="images/paste-F1923E23.png" id="0" name="Picture 1"/>
          <p:cNvPicPr>
            <a:picLocks noGrp="1" noChangeAspect="1"/>
          </p:cNvPicPr>
          <p:nvPr/>
        </p:nvPicPr>
        <p:blipFill>
          <a:blip r:embed="rId2"/>
          <a:stretch>
            <a:fillRect/>
          </a:stretch>
        </p:blipFill>
        <p:spPr bwMode="auto">
          <a:xfrm>
            <a:off x="2959100" y="1816100"/>
            <a:ext cx="6273800" cy="43434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Line plots</a:t>
            </a:r>
          </a:p>
        </p:txBody>
      </p:sp>
      <p:pic>
        <p:nvPicPr>
          <p:cNvPr descr="images/paste-CEDD217D.png" id="0" name="Picture 1"/>
          <p:cNvPicPr>
            <a:picLocks noGrp="1" noChangeAspect="1"/>
          </p:cNvPicPr>
          <p:nvPr/>
        </p:nvPicPr>
        <p:blipFill>
          <a:blip r:embed="rId2"/>
          <a:stretch>
            <a:fillRect/>
          </a:stretch>
        </p:blipFill>
        <p:spPr bwMode="auto">
          <a:xfrm>
            <a:off x="2946400" y="1816100"/>
            <a:ext cx="6286500" cy="4343400"/>
          </a:xfrm>
          <a:prstGeom prst="rect">
            <a:avLst/>
          </a:prstGeom>
          <a:noFill/>
          <a:ln w="9525">
            <a:noFill/>
            <a:headEnd/>
            <a:tailEnd/>
          </a:ln>
        </p:spPr>
      </p:pic>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Altenmüller, M. S., Lange, L. L., &amp; Gollwitzer, M. (2021). When research is me-search: How researchers’ motivation to pursue a topic affects laypeople’s trust in science. </a:t>
            </a:r>
            <a:r>
              <a:rPr i="1"/>
              <a:t>PLoS ONE</a:t>
            </a:r>
            <a:r>
              <a:rPr/>
              <a:t>, </a:t>
            </a:r>
            <a:r>
              <a:rPr i="1"/>
              <a:t>16</a:t>
            </a:r>
            <a:r>
              <a:rPr/>
              <a:t>(7), e0253911. </a:t>
            </a:r>
            <a:r>
              <a:rPr>
                <a:hlinkClick r:id="rId2"/>
              </a:rPr>
              <a:t>https://doi.org/10.1371/journal.pone.0253911</a:t>
            </a:r>
          </a:p>
          <a:p>
            <a:pPr lvl="0" indent="0" marL="0">
              <a:buNone/>
            </a:pPr>
            <a:r>
              <a:rPr/>
              <a:t>Conry-Murray, C., &amp; Silverstein, P. (n.d.). </a:t>
            </a:r>
            <a:r>
              <a:rPr i="1"/>
              <a:t>The role of values in psychological science: Examining identity-based inclusivity</a:t>
            </a:r>
            <a:r>
              <a:rPr/>
              <a:t>. </a:t>
            </a:r>
            <a:r>
              <a:rPr>
                <a:hlinkClick r:id="rId3"/>
              </a:rPr>
              <a:t>https://doi.org/10.31234/osf.io/cskg2</a:t>
            </a:r>
          </a:p>
          <a:p>
            <a:pPr lvl="0" indent="0" marL="0">
              <a:buNone/>
            </a:pPr>
            <a:r>
              <a:rPr/>
              <a:t>Ledgerwood, A., Hudson, S. T. J., Lewis, N. A., Maddox, K. B., Pickett, C. L., Remedios, J. D., Cheryan, S., Diekman, A. B., Dutra, N. B., Goh, J. X., &amp; al., et. (2022). The pandemic as a portal: Reimagining psychological science as truly open and inclusive. </a:t>
            </a:r>
            <a:r>
              <a:rPr i="1"/>
              <a:t>Perspectives on Psychological Science</a:t>
            </a:r>
            <a:r>
              <a:rPr/>
              <a:t>, </a:t>
            </a:r>
            <a:r>
              <a:rPr i="1"/>
              <a:t>17</a:t>
            </a:r>
            <a:r>
              <a:rPr/>
              <a:t>(4), 937–959. </a:t>
            </a:r>
            <a:r>
              <a:rPr>
                <a:hlinkClick r:id="rId4"/>
              </a:rPr>
              <a:t>https://doi.org/10.1177/17456916211036654</a:t>
            </a:r>
          </a:p>
          <a:p>
            <a:pPr lvl="0" indent="0" marL="0">
              <a:buNone/>
            </a:pPr>
            <a:r>
              <a:rPr/>
              <a:t>Morawski, J. G. (2005). Reflexivity and the psychologist. </a:t>
            </a:r>
            <a:r>
              <a:rPr i="1"/>
              <a:t>History of the Human Sciences</a:t>
            </a:r>
            <a:r>
              <a:rPr/>
              <a:t>, </a:t>
            </a:r>
            <a:r>
              <a:rPr i="1"/>
              <a:t>18</a:t>
            </a:r>
            <a:r>
              <a:rPr/>
              <a:t>(4), 77–105. </a:t>
            </a:r>
            <a:r>
              <a:rPr>
                <a:hlinkClick r:id="rId5"/>
              </a:rPr>
              <a:t>https://doi.org/10.1177/0952695105058472</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Departmental Seminar (week 5)</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Dr Valentina Cazzato Liverpool JMU</a:t>
            </a:r>
          </a:p>
          <a:p>
            <a:pPr lvl="0" indent="0" marL="1270000">
              <a:buNone/>
            </a:pPr>
            <a:r>
              <a:rPr sz="2000"/>
              <a:t>Behavioural and Neural Signatures of Visual Body (mis)perception</a:t>
            </a:r>
          </a:p>
          <a:p>
            <a:pPr lvl="0" indent="0" marL="1270000">
              <a:buNone/>
            </a:pPr>
            <a:r>
              <a:rPr sz="2000"/>
              <a:t>Thursday, 3 November 2022 at 16:00 – 17:00 - RHB 300a</a:t>
            </a:r>
          </a:p>
          <a:p>
            <a:pPr lvl="0" indent="0" marL="1270000">
              <a:buNone/>
            </a:pPr>
            <a:r>
              <a:rPr sz="2000"/>
              <a:t>Visual representation of the body is a key aspect of self-body image. Its importance in our social life is proved by the unreasonable time and effort we put on taking care of our physical appearance, including use of plastic surgery, as well as by the severe mental disorders linked to its disturbance, such as Eating Disorders.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Any Questions?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In the first lecture I mentioned…</a:t>
            </a:r>
          </a:p>
        </p:txBody>
      </p:sp>
      <p:pic>
        <p:nvPicPr>
          <p:cNvPr descr="images/cooltext421879728700980.png" id="0" name="Picture 1"/>
          <p:cNvPicPr>
            <a:picLocks noGrp="1" noChangeAspect="1"/>
          </p:cNvPicPr>
          <p:nvPr/>
        </p:nvPicPr>
        <p:blipFill>
          <a:blip r:embed="rId2"/>
          <a:stretch>
            <a:fillRect/>
          </a:stretch>
        </p:blipFill>
        <p:spPr bwMode="auto">
          <a:xfrm>
            <a:off x="838200" y="2832100"/>
            <a:ext cx="10515600" cy="23114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But what did I mean?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Your individual ‘take’ on Psychology?</a:t>
            </a:r>
          </a:p>
          <a:p>
            <a:pPr lvl="0" indent="0" marL="0">
              <a:buNone/>
            </a:pPr>
            <a:r>
              <a:rPr/>
              <a:t>The Psychology you need or want for the future?</a:t>
            </a:r>
          </a:p>
          <a:p>
            <a:pPr lvl="0" indent="0" marL="0">
              <a:buNone/>
            </a:pPr>
            <a:r>
              <a:rPr/>
              <a:t>A career path with hundreds of different routes?</a:t>
            </a:r>
          </a:p>
          <a:p>
            <a:pPr lvl="0" indent="0" marL="0">
              <a:buNone/>
            </a:pPr>
            <a:r>
              <a:rPr/>
              <a:t>or is it more personal than that?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Do you need a ‘passion’ in Psychology?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 (staff) talk about this sometimes.</a:t>
            </a:r>
          </a:p>
          <a:p>
            <a:pPr lvl="0" indent="0" marL="0">
              <a:buNone/>
            </a:pPr>
            <a:r>
              <a:rPr/>
              <a:t>Is it critical that you find a topic of interest to you?</a:t>
            </a:r>
          </a:p>
          <a:p>
            <a:pPr lvl="0" indent="0" marL="0">
              <a:buNone/>
            </a:pPr>
            <a:r>
              <a:rPr/>
              <a:t>Does it help? Does it hinder?</a:t>
            </a:r>
          </a:p>
          <a:p>
            <a:pPr lvl="0" indent="0" marL="0">
              <a:buNone/>
            </a:pPr>
            <a:r>
              <a:rPr/>
              <a:t>Is it possible to be a Psychologist without a personal stake?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Around us a crisis is unfolding</a:t>
            </a:r>
          </a:p>
        </p:txBody>
      </p:sp>
      <p:pic>
        <p:nvPicPr>
          <p:cNvPr descr="images/paste-91273085.png" id="0" name="Picture 1"/>
          <p:cNvPicPr>
            <a:picLocks noGrp="1" noChangeAspect="1"/>
          </p:cNvPicPr>
          <p:nvPr/>
        </p:nvPicPr>
        <p:blipFill>
          <a:blip r:embed="rId2"/>
          <a:stretch>
            <a:fillRect/>
          </a:stretch>
        </p:blipFill>
        <p:spPr bwMode="auto">
          <a:xfrm>
            <a:off x="838200" y="2755900"/>
            <a:ext cx="10515600" cy="2476500"/>
          </a:xfrm>
          <a:prstGeom prst="rect">
            <a:avLst/>
          </a:prstGeom>
          <a:noFill/>
          <a:ln w="9525">
            <a:noFill/>
            <a:headEnd/>
            <a:tailEnd/>
          </a:ln>
        </p:spPr>
      </p:pic>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Lecture04</dc:title>
  <dc:creator>Dr Gordon Wright</dc:creator>
  <cp:keywords/>
  <dcterms:created xsi:type="dcterms:W3CDTF">2022-11-29T02:49:59Z</dcterms:created>
  <dcterms:modified xsi:type="dcterms:W3CDTF">2022-11-29T02:49:59Z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graphy">
    <vt:lpwstr>references.bib</vt:lpwstr>
  </property>
  <property fmtid="{D5CDD505-2E9C-101B-9397-08002B2CF9AE}" pid="4" name="chalkboard">
    <vt:lpwstr>True</vt:lpwstr>
  </property>
  <property fmtid="{D5CDD505-2E9C-101B-9397-08002B2CF9AE}" pid="5" name="csl">
    <vt:lpwstr>../apa7.csl</vt:lpwstr>
  </property>
  <property fmtid="{D5CDD505-2E9C-101B-9397-08002B2CF9AE}" pid="6" name="date">
    <vt:lpwstr>24 October, 2022</vt:lpwstr>
  </property>
  <property fmtid="{D5CDD505-2E9C-101B-9397-08002B2CF9AE}" pid="7" name="date-format">
    <vt:lpwstr>DD MMMM, YYYY</vt:lpwstr>
  </property>
  <property fmtid="{D5CDD505-2E9C-101B-9397-08002B2CF9AE}" pid="8" name="editor">
    <vt:lpwstr>visual</vt:lpwstr>
  </property>
  <property fmtid="{D5CDD505-2E9C-101B-9397-08002B2CF9AE}" pid="9" name="footer">
    <vt:lpwstr>VLE</vt:lpwstr>
  </property>
  <property fmtid="{D5CDD505-2E9C-101B-9397-08002B2CF9AE}" pid="10" name="header-includes">
    <vt:lpwstr/>
  </property>
  <property fmtid="{D5CDD505-2E9C-101B-9397-08002B2CF9AE}" pid="11" name="include-after">
    <vt:lpwstr/>
  </property>
  <property fmtid="{D5CDD505-2E9C-101B-9397-08002B2CF9AE}" pid="12" name="include-before">
    <vt:lpwstr/>
  </property>
  <property fmtid="{D5CDD505-2E9C-101B-9397-08002B2CF9AE}" pid="13" name="logo">
    <vt:lpwstr>images/RMIPHEX.png</vt:lpwstr>
  </property>
  <property fmtid="{D5CDD505-2E9C-101B-9397-08002B2CF9AE}" pid="14" name="menu">
    <vt:lpwstr>True</vt:lpwstr>
  </property>
  <property fmtid="{D5CDD505-2E9C-101B-9397-08002B2CF9AE}" pid="15" name="modulecode">
    <vt:lpwstr>PS52007D</vt:lpwstr>
  </property>
  <property fmtid="{D5CDD505-2E9C-101B-9397-08002B2CF9AE}" pid="16" name="navigation-mode">
    <vt:lpwstr>linear</vt:lpwstr>
  </property>
  <property fmtid="{D5CDD505-2E9C-101B-9397-08002B2CF9AE}" pid="17" name="preview-links">
    <vt:lpwstr>True</vt:lpwstr>
  </property>
  <property fmtid="{D5CDD505-2E9C-101B-9397-08002B2CF9AE}" pid="18" name="subtitle">
    <vt:lpwstr>Research, me-search &amp; Inclusivity</vt:lpwstr>
  </property>
  <property fmtid="{D5CDD505-2E9C-101B-9397-08002B2CF9AE}" pid="19" name="toc-title">
    <vt:lpwstr>Table of contents</vt:lpwstr>
  </property>
  <property fmtid="{D5CDD505-2E9C-101B-9397-08002B2CF9AE}" pid="20" name="website">
    <vt:lpwstr/>
  </property>
</Properties>
</file>