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6" Type="http://schemas.openxmlformats.org/officeDocument/2006/relationships/tableStyles" Target="tableStyles.xml" /><Relationship Id="rId35" Type="http://schemas.openxmlformats.org/officeDocument/2006/relationships/theme" Target="theme/theme1.xml" /><Relationship Id="rId1" Type="http://schemas.openxmlformats.org/officeDocument/2006/relationships/slideMaster" Target="slideMasters/slideMaster1.xml" /><Relationship Id="rId34" Type="http://schemas.openxmlformats.org/officeDocument/2006/relationships/viewProps" Target="viewProps.xml" /><Relationship Id="rId33"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psychology/staff/french/"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ox.com/2014/7/15/5881947/myersbriggs-personality-test-meaningles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Lecture07</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How do we measure or assess psychological concepts and constructs?</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21 November,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Meaning from Greek origin: ‘measuring the soul’</a:t>
            </a:r>
          </a:p>
          <a:p>
            <a:pPr lvl="0" indent="0" marL="0">
              <a:buNone/>
            </a:pPr>
            <a:r>
              <a:rPr/>
              <a:t>– Psychometrics is the field of study concerned with the theory and technique of psychological measurement, which includes the measurement of knowledge, abilities, attitudes, and personality traits</a:t>
            </a:r>
          </a:p>
          <a:p>
            <a:pPr lvl="0" indent="0" marL="0">
              <a:buNone/>
            </a:pPr>
            <a:r>
              <a:rPr/>
              <a:t>– Refers to all areas of psychology concerned with psychological measurement (methods of testing and substantive findings)</a:t>
            </a:r>
          </a:p>
          <a:p>
            <a:pPr lvl="0" indent="0" marL="0">
              <a:buNone/>
            </a:pPr>
            <a:r>
              <a:rPr/>
              <a:t>– Two major research tasks:</a:t>
            </a:r>
          </a:p>
          <a:p>
            <a:pPr lvl="0" indent="0" marL="0">
              <a:buNone/>
            </a:pPr>
            <a:r>
              <a:rPr/>
              <a:t>– (i) the construction of instruments and procedures for measurement;</a:t>
            </a:r>
          </a:p>
          <a:p>
            <a:pPr lvl="0" indent="0" marL="0">
              <a:buNone/>
            </a:pPr>
            <a:r>
              <a:rPr/>
              <a:t>– (ii) the development and refinement of theoretical approaches to measurement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Charles Darwin’s (1809–1882) Origin of the Species impacts scientific thinking in 19 th century</a:t>
            </a:r>
          </a:p>
          <a:p>
            <a:pPr lvl="0" indent="0" marL="0">
              <a:buNone/>
            </a:pPr>
            <a:r>
              <a:rPr/>
              <a:t>– Evolution (anthropology) combined with quantification (allure of numbers)</a:t>
            </a:r>
          </a:p>
          <a:p>
            <a:pPr lvl="0" indent="0" marL="0">
              <a:buNone/>
            </a:pPr>
            <a:r>
              <a:rPr/>
              <a:t>– Francis Galton (1822–1911) builds on cousin Darwin’s ideas with measurement and statistics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 brief history of psychometrics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Galton developed the theory underpinning correlation and regression</a:t>
            </a:r>
          </a:p>
          <a:p>
            <a:pPr lvl="0" indent="0" marL="0">
              <a:buNone/>
            </a:pPr>
            <a:r>
              <a:rPr/>
              <a:t>– Used this theory to try to explain the heritability of human ability and achievement (amongst many other things)</a:t>
            </a:r>
          </a:p>
          <a:p>
            <a:pPr lvl="0" indent="0" marL="0">
              <a:buNone/>
            </a:pPr>
            <a:r>
              <a:rPr/>
              <a:t>– Developed a lab and tests for many concepts e.g. prayer, boredom, beauty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is a psychometric test?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Sample of affect, behaviour, cognition etc</a:t>
            </a:r>
          </a:p>
          <a:p>
            <a:pPr lvl="0"/>
            <a:r>
              <a:rPr/>
              <a:t>Obtained under standardized conditions</a:t>
            </a:r>
          </a:p>
          <a:p>
            <a:pPr lvl="0"/>
            <a:r>
              <a:rPr/>
              <a:t>Scored using rules that provide allow for comparison of individuals</a:t>
            </a:r>
          </a:p>
          <a:p>
            <a:pPr lvl="0"/>
            <a:r>
              <a:rPr/>
              <a:t>Ideally, we would like:</a:t>
            </a:r>
          </a:p>
          <a:p>
            <a:pPr lvl="1"/>
            <a:r>
              <a:rPr/>
              <a:t>Multiple samples</a:t>
            </a:r>
          </a:p>
          <a:p>
            <a:pPr lvl="1"/>
            <a:r>
              <a:rPr/>
              <a:t>Multiple situations (contexts, several occasions)</a:t>
            </a:r>
          </a:p>
          <a:p>
            <a:pPr lvl="1"/>
            <a:r>
              <a:rPr/>
              <a:t>Multiple methods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you can’t always get what you want…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Often, must measure individuals on</a:t>
            </a:r>
          </a:p>
          <a:p>
            <a:pPr lvl="0"/>
            <a:r>
              <a:rPr/>
              <a:t>One occasion</a:t>
            </a:r>
          </a:p>
          <a:p>
            <a:pPr lvl="0"/>
            <a:r>
              <a:rPr/>
              <a:t>Timed/ restricted conditions</a:t>
            </a:r>
          </a:p>
          <a:p>
            <a:pPr lvl="0" indent="0" marL="0">
              <a:buNone/>
            </a:pPr>
            <a:r>
              <a:rPr/>
              <a:t>So must use efficient methods</a:t>
            </a:r>
          </a:p>
          <a:p>
            <a:pPr lvl="0"/>
            <a:r>
              <a:rPr/>
              <a:t>Many opportunities (multiple choice tests)</a:t>
            </a:r>
          </a:p>
          <a:p>
            <a:pPr lvl="0"/>
            <a:r>
              <a:rPr/>
              <a:t>Objective scoring (no judgment involved)</a:t>
            </a:r>
          </a:p>
          <a:p>
            <a:pPr lvl="0"/>
            <a:r>
              <a:rPr/>
              <a:t>Adaptive item selection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Differences between a psychometric test and a general survey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Scientific rationale</a:t>
            </a:r>
          </a:p>
          <a:p>
            <a:pPr lvl="0"/>
            <a:r>
              <a:rPr/>
              <a:t>Careful item development and test construction</a:t>
            </a:r>
          </a:p>
          <a:p>
            <a:pPr lvl="0"/>
            <a:r>
              <a:rPr/>
              <a:t>Objective</a:t>
            </a:r>
          </a:p>
          <a:p>
            <a:pPr lvl="0"/>
            <a:r>
              <a:rPr/>
              <a:t>Standardised</a:t>
            </a:r>
          </a:p>
          <a:p>
            <a:pPr lvl="0"/>
            <a:r>
              <a:rPr/>
              <a:t>Instructions</a:t>
            </a:r>
          </a:p>
          <a:p>
            <a:pPr lvl="0"/>
            <a:r>
              <a:rPr/>
              <a:t>Scoring procedure</a:t>
            </a:r>
          </a:p>
          <a:p>
            <a:pPr lvl="0"/>
            <a:r>
              <a:rPr/>
              <a:t>Reliable</a:t>
            </a:r>
          </a:p>
          <a:p>
            <a:pPr lvl="0"/>
            <a:r>
              <a:rPr/>
              <a:t>Valid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Clinical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Describe current functioning</a:t>
            </a:r>
          </a:p>
          <a:p>
            <a:pPr lvl="0"/>
            <a:r>
              <a:rPr/>
              <a:t>Further investigate impressions from less formal evaluation approaches</a:t>
            </a:r>
          </a:p>
          <a:p>
            <a:pPr lvl="0"/>
            <a:r>
              <a:rPr/>
              <a:t>Identify therapeutic needs</a:t>
            </a:r>
          </a:p>
          <a:p>
            <a:pPr lvl="0"/>
            <a:r>
              <a:rPr/>
              <a:t>Aid in differential diagnosis of disorder</a:t>
            </a:r>
          </a:p>
          <a:p>
            <a:pPr lvl="0"/>
            <a:r>
              <a:rPr/>
              <a:t>Monitor treatment over time to monitor success and identify new treatment needs</a:t>
            </a:r>
          </a:p>
          <a:p>
            <a:pPr lvl="0"/>
            <a:r>
              <a:rPr/>
              <a:t>Provide empathetic feedback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Occupational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Initial hiring</a:t>
            </a:r>
          </a:p>
          <a:p>
            <a:pPr lvl="0"/>
            <a:r>
              <a:rPr/>
              <a:t>Job selection</a:t>
            </a:r>
          </a:p>
          <a:p>
            <a:pPr lvl="0"/>
            <a:r>
              <a:rPr/>
              <a:t>Team development</a:t>
            </a:r>
          </a:p>
          <a:p>
            <a:pPr lvl="0"/>
            <a:r>
              <a:rPr/>
              <a:t>Career counseling</a:t>
            </a:r>
          </a:p>
          <a:p>
            <a:pPr lvl="0"/>
            <a:r>
              <a:rPr/>
              <a:t>Training readiness</a:t>
            </a:r>
          </a:p>
          <a:p>
            <a:pPr lvl="0"/>
            <a:r>
              <a:rPr/>
              <a:t>Succession planning</a:t>
            </a:r>
          </a:p>
          <a:p>
            <a:pPr lvl="0"/>
            <a:r>
              <a:rPr/>
              <a:t>Performance assessment</a:t>
            </a:r>
          </a:p>
          <a:p>
            <a:pPr lvl="0"/>
            <a:r>
              <a:rPr/>
              <a:t>Promotion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Educational uses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Counseling</a:t>
            </a:r>
          </a:p>
          <a:p>
            <a:pPr lvl="0"/>
            <a:r>
              <a:rPr/>
              <a:t>School exams</a:t>
            </a:r>
          </a:p>
          <a:p>
            <a:pPr lvl="0"/>
            <a:r>
              <a:rPr/>
              <a:t>University entrance exams</a:t>
            </a:r>
          </a:p>
          <a:p>
            <a:pPr lvl="0"/>
            <a:r>
              <a:rPr/>
              <a:t>Course exams</a:t>
            </a:r>
          </a:p>
          <a:p>
            <a:pPr lvl="0"/>
            <a:r>
              <a:rPr/>
              <a:t>Learning disabilities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Types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Maximum performance test (can do)</a:t>
            </a:r>
          </a:p>
          <a:p>
            <a:pPr lvl="0"/>
            <a:r>
              <a:rPr/>
              <a:t>Intelligence tests (basic reasoning ability common to a variety of intellectual tasks)</a:t>
            </a:r>
          </a:p>
          <a:p>
            <a:pPr lvl="0"/>
            <a:r>
              <a:rPr/>
              <a:t>Attainment tests (mastery tests, e.g., your exams, certification testing)</a:t>
            </a:r>
          </a:p>
          <a:p>
            <a:pPr lvl="0" indent="0" marL="0">
              <a:buNone/>
            </a:pPr>
            <a:r>
              <a:rPr/>
              <a:t>Typical performance test (will do)</a:t>
            </a:r>
          </a:p>
          <a:p>
            <a:pPr lvl="0"/>
            <a:r>
              <a:rPr/>
              <a:t>Personality tests (ways of thinking, feeling and behaving)</a:t>
            </a:r>
          </a:p>
          <a:p>
            <a:pPr lvl="0"/>
            <a:r>
              <a:rPr/>
              <a:t>Careers and interests tests</a:t>
            </a:r>
          </a:p>
          <a:p>
            <a:pPr lvl="0" indent="0" marL="0">
              <a:buNone/>
            </a:pPr>
            <a:r>
              <a:rPr/>
              <a:t>– Different answer demands: effort versus candid truth</a:t>
            </a:r>
          </a:p>
          <a:p>
            <a:pPr lvl="0" indent="0" marL="0">
              <a:buNone/>
            </a:pPr>
            <a:r>
              <a:rPr/>
              <a:t>– Context dependent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7)</a:t>
            </a:r>
          </a:p>
          <a:p>
            <a:pPr lvl="0"/>
            <a:r>
              <a:rPr/>
              <a:t>Personality &amp; Individual Differences Essay due (Submission Fri, 25th Nov)</a:t>
            </a:r>
          </a:p>
          <a:p>
            <a:pPr lvl="1"/>
            <a:r>
              <a:rPr/>
              <a:t>RASA and EC deadline (Fri, 9th December)</a:t>
            </a:r>
          </a:p>
          <a:p>
            <a:pPr lvl="0"/>
            <a:r>
              <a:rPr/>
              <a:t>W7 Personal Tutor session on the use of feedback</a:t>
            </a:r>
          </a:p>
          <a:p>
            <a:pPr lvl="0"/>
            <a:r>
              <a:rPr/>
              <a:t>W8 Personal Tutor session on Ethics and general development questions for the MD</a:t>
            </a:r>
          </a:p>
          <a:p>
            <a:pPr lvl="0"/>
            <a:r>
              <a:rPr/>
              <a:t>Department Seminar Series.</a:t>
            </a:r>
          </a:p>
          <a:p>
            <a:pPr lvl="1"/>
            <a:r>
              <a:rPr/>
              <a:t>Tuesday (22/11/2022) and preview of 8th December</a:t>
            </a:r>
          </a:p>
          <a:p>
            <a:pPr lvl="0"/>
            <a:r>
              <a:rPr/>
              <a:t>Strike days - 24th (Thu), 25th (Fri), 30th (Wed)</a:t>
            </a:r>
          </a:p>
          <a:p>
            <a:pPr lvl="0"/>
            <a:r>
              <a:rPr/>
              <a:t>Labs - Task development and ethics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maximum performance items (ability)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Odd one out</a:t>
            </a:r>
          </a:p>
          <a:p>
            <a:pPr lvl="0" indent="0" marL="0">
              <a:buNone/>
            </a:pPr>
            <a:r>
              <a:rPr>
                <a:latin typeface="Courier"/>
              </a:rPr>
              <a:t>Tree, Man, Paper, Mouse</a:t>
            </a:r>
          </a:p>
          <a:p>
            <a:pPr lvl="0" indent="0" marL="0">
              <a:buNone/>
            </a:pPr>
            <a:r>
              <a:rPr/>
              <a:t>Next in sequence</a:t>
            </a:r>
          </a:p>
          <a:p>
            <a:pPr lvl="0" indent="0" marL="0">
              <a:buNone/>
            </a:pPr>
            <a:r>
              <a:rPr>
                <a:latin typeface="Courier"/>
              </a:rPr>
              <a:t>1, 1, 2, 3, 5, 8…</a:t>
            </a:r>
          </a:p>
          <a:p>
            <a:pPr lvl="0" indent="0" marL="0">
              <a:buNone/>
            </a:pPr>
            <a:r>
              <a:rPr/>
              <a:t>Spatial reasoning</a:t>
            </a:r>
          </a:p>
          <a:p>
            <a:pPr lvl="0" indent="0" marL="0">
              <a:buNone/>
            </a:pPr>
            <a:r>
              <a:rPr/>
              <a:t>First 3 form a series,</a:t>
            </a:r>
          </a:p>
          <a:p>
            <a:pPr lvl="0" indent="0" marL="0">
              <a:buNone/>
            </a:pPr>
            <a:r>
              <a:rPr/>
              <a:t>Which comes next A, B or C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Stimulus</a:t>
            </a:r>
          </a:p>
        </p:txBody>
      </p:sp>
      <p:pic>
        <p:nvPicPr>
          <p:cNvPr descr="fig:  images/paste-D338C822.png" id="0" name="Picture 1"/>
          <p:cNvPicPr>
            <a:picLocks noGrp="1" noChangeAspect="1"/>
          </p:cNvPicPr>
          <p:nvPr/>
        </p:nvPicPr>
        <p:blipFill>
          <a:blip r:embed="rId2"/>
          <a:stretch>
            <a:fillRect/>
          </a:stretch>
        </p:blipFill>
        <p:spPr bwMode="auto">
          <a:xfrm>
            <a:off x="838200" y="2908300"/>
            <a:ext cx="10515600" cy="21717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Image rotation task</a:t>
            </a:r>
          </a:p>
        </p:txBody>
      </p:sp>
      <p:pic>
        <p:nvPicPr>
          <p:cNvPr descr="images/paste-23930661.png" id="0" name="Picture 1"/>
          <p:cNvPicPr>
            <a:picLocks noGrp="1" noChangeAspect="1"/>
          </p:cNvPicPr>
          <p:nvPr/>
        </p:nvPicPr>
        <p:blipFill>
          <a:blip r:embed="rId2"/>
          <a:stretch>
            <a:fillRect/>
          </a:stretch>
        </p:blipFill>
        <p:spPr bwMode="auto">
          <a:xfrm>
            <a:off x="838200" y="2463800"/>
            <a:ext cx="10515600" cy="30480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Examples of typical performance items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Rate on a scale from 1 to 5 how true this is of you</a:t>
            </a:r>
          </a:p>
          <a:p>
            <a:pPr lvl="0" indent="0" marL="0">
              <a:buNone/>
            </a:pPr>
            <a:r>
              <a:rPr/>
              <a:t>(Costa &amp; McCrae, 1992, Big Five)</a:t>
            </a:r>
          </a:p>
          <a:p>
            <a:pPr lvl="0" indent="0" marL="0">
              <a:buNone/>
            </a:pPr>
            <a:r>
              <a:rPr>
                <a:latin typeface="Courier"/>
              </a:rPr>
              <a:t>Once I find the right way to do something, I stick to it</a:t>
            </a:r>
          </a:p>
          <a:p>
            <a:pPr lvl="0" indent="0" marL="0">
              <a:buNone/>
            </a:pPr>
            <a:r>
              <a:rPr/>
              <a:t>Dichotomous yes/ no answers</a:t>
            </a:r>
          </a:p>
          <a:p>
            <a:pPr lvl="0" indent="0" marL="0">
              <a:buNone/>
            </a:pPr>
            <a:r>
              <a:rPr/>
              <a:t>(Eysenck &amp; Eysenck, 1976, Giant 3):</a:t>
            </a:r>
          </a:p>
          <a:p>
            <a:pPr lvl="0" indent="0" marL="0">
              <a:buNone/>
            </a:pPr>
            <a:r>
              <a:rPr>
                <a:latin typeface="Courier"/>
              </a:rPr>
              <a:t>I am the life of a party</a:t>
            </a:r>
          </a:p>
          <a:p>
            <a:pPr lvl="0" indent="0" marL="0">
              <a:buNone/>
            </a:pPr>
            <a:r>
              <a:rPr/>
              <a:t>Forced choice</a:t>
            </a:r>
          </a:p>
          <a:p>
            <a:pPr lvl="0" indent="0" marL="0">
              <a:buNone/>
            </a:pPr>
            <a:r>
              <a:rPr/>
              <a:t>(Zuckerman, 1979, Sensation Seeking Scale)</a:t>
            </a:r>
          </a:p>
          <a:p>
            <a:pPr lvl="0" indent="0" marL="0">
              <a:buNone/>
            </a:pPr>
            <a:r>
              <a:rPr>
                <a:latin typeface="Courier"/>
              </a:rPr>
              <a:t>A: I like "wild" uninhibited parties</a:t>
            </a:r>
          </a:p>
          <a:p>
            <a:pPr lvl="0" indent="0" marL="0">
              <a:buNone/>
            </a:pPr>
            <a:r>
              <a:rPr>
                <a:latin typeface="Courier"/>
              </a:rPr>
              <a:t>B: I prefer quiet parties with good conversation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Properties of Psychometric tests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Properties of psychometric tests</a:t>
            </a:r>
          </a:p>
          <a:p>
            <a:pPr lvl="0" indent="0" marL="0">
              <a:buNone/>
            </a:pPr>
            <a:r>
              <a:rPr/>
              <a:t>Two important properties of psychometric tests</a:t>
            </a:r>
          </a:p>
          <a:p>
            <a:pPr lvl="0" indent="0" marL="0">
              <a:buNone/>
            </a:pPr>
            <a:r>
              <a:rPr u="sng"/>
              <a:t>Reliability</a:t>
            </a:r>
          </a:p>
          <a:p>
            <a:pPr lvl="0" indent="0" marL="0">
              <a:buNone/>
            </a:pPr>
            <a:r>
              <a:rPr/>
              <a:t>–The consistency with which a test measures the construct</a:t>
            </a:r>
          </a:p>
          <a:p>
            <a:pPr lvl="0" indent="0" marL="0">
              <a:buNone/>
            </a:pPr>
            <a:r>
              <a:rPr u="sng"/>
              <a:t>Validity</a:t>
            </a:r>
          </a:p>
          <a:p>
            <a:pPr lvl="0" indent="0" marL="0">
              <a:buNone/>
            </a:pPr>
            <a:r>
              <a:rPr/>
              <a:t>–The degree to which a test actually measures what it claims to measure “accuracy”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Validity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 test is valid if it assesses what it claims to measure</a:t>
            </a:r>
          </a:p>
          <a:p>
            <a:pPr lvl="0" indent="0" marL="0">
              <a:buNone/>
            </a:pPr>
            <a:r>
              <a:rPr/>
              <a:t>Many steps to achieve validity (including concurrent validity, predictive validity, construct validity and face validity)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Essential properties: Reliability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Test retest reliability</a:t>
            </a:r>
          </a:p>
          <a:p>
            <a:pPr lvl="0" indent="0" marL="0">
              <a:buNone/>
            </a:pPr>
            <a:r>
              <a:rPr/>
              <a:t>– Rule of thumb r between the two test times , 3 months apart &gt; 0.7 (just under 50% agreement)</a:t>
            </a:r>
          </a:p>
          <a:p>
            <a:pPr lvl="0" indent="0" marL="0">
              <a:buNone/>
            </a:pPr>
            <a:r>
              <a:rPr/>
              <a:t>– Test re-test reliability is not perfect – never reaches 1: beware real changes!</a:t>
            </a:r>
          </a:p>
          <a:p>
            <a:pPr lvl="0" indent="0" marL="0">
              <a:buNone/>
            </a:pPr>
            <a:r>
              <a:rPr/>
              <a:t>Internal consistency reliability</a:t>
            </a:r>
          </a:p>
          <a:p>
            <a:pPr lvl="0" indent="0" marL="0">
              <a:buNone/>
            </a:pPr>
            <a:r>
              <a:rPr/>
              <a:t>– Internal consistency is the degree to which all items are measuring the same construct</a:t>
            </a:r>
          </a:p>
          <a:p>
            <a:pPr lvl="0" indent="0" marL="0">
              <a:buNone/>
            </a:pPr>
            <a:r>
              <a:rPr/>
              <a:t>– Cronbach’s Alpha should be greater than .70 for scales with items &gt; 10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Reliability and Validity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I like to think of them as Consistency and Accuracy</a:t>
            </a:r>
          </a:p>
        </p:txBody>
      </p:sp>
      <p:pic>
        <p:nvPicPr>
          <p:cNvPr descr="images/paste-5BFB3ED5.png" id="0" name="Picture 1"/>
          <p:cNvPicPr>
            <a:picLocks noGrp="1" noChangeAspect="1"/>
          </p:cNvPicPr>
          <p:nvPr/>
        </p:nvPicPr>
        <p:blipFill>
          <a:blip r:embed="rId2"/>
          <a:stretch>
            <a:fillRect/>
          </a:stretch>
        </p:blipFill>
        <p:spPr bwMode="auto">
          <a:xfrm>
            <a:off x="5181600" y="2120900"/>
            <a:ext cx="6172200" cy="25781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Different types of tests - raters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Behavioral observation (observer-rated)</a:t>
            </a:r>
          </a:p>
          <a:p>
            <a:pPr lvl="0" indent="0" marL="0">
              <a:buNone/>
            </a:pPr>
            <a:r>
              <a:rPr/>
              <a:t>– People scored according to behaviors observed by a rater</a:t>
            </a:r>
          </a:p>
          <a:p>
            <a:pPr lvl="0" indent="0" marL="0">
              <a:buNone/>
            </a:pPr>
            <a:r>
              <a:rPr/>
              <a:t>– Used frequently in work and clinical settings (e.g. Performance appraisal)</a:t>
            </a:r>
          </a:p>
          <a:p>
            <a:pPr lvl="0" indent="0" marL="0">
              <a:buNone/>
            </a:pPr>
            <a:r>
              <a:rPr/>
              <a:t>Self-report</a:t>
            </a:r>
          </a:p>
          <a:p>
            <a:pPr lvl="0" indent="0" marL="0">
              <a:buNone/>
            </a:pPr>
            <a:r>
              <a:rPr/>
              <a:t>– Subjects indicate their level of agreement or preference concerning statements reflecting attitudes or behaviors</a:t>
            </a:r>
          </a:p>
          <a:p>
            <a:pPr lvl="0" indent="0" marL="0">
              <a:buNone/>
            </a:pPr>
            <a:r>
              <a:rPr/>
              <a:t>– Response distortion is a problem (e.g. faking a personality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Standardizing psychometric test scores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raw score on many psychometric tests is based on an arbitrary scale</a:t>
            </a:r>
          </a:p>
          <a:p>
            <a:pPr lvl="0" indent="0" marL="0">
              <a:buNone/>
            </a:pPr>
            <a:r>
              <a:rPr/>
              <a:t>To give the scores meaning, we compare a person’s scores to a meaningful comparison group</a:t>
            </a:r>
          </a:p>
          <a:p>
            <a:pPr lvl="0" indent="0" marL="0">
              <a:buNone/>
            </a:pPr>
            <a:r>
              <a:rPr/>
              <a:t>Statistical basis: Normal distribution</a:t>
            </a:r>
          </a:p>
          <a:p>
            <a:pPr lvl="0" indent="0" marL="0">
              <a:buNone/>
            </a:pPr>
            <a:r>
              <a:rPr/>
              <a:t>Most human traits approximate to normal curve</a:t>
            </a:r>
          </a:p>
          <a:p>
            <a:pPr lvl="0" indent="0" marL="0">
              <a:buNone/>
            </a:pPr>
            <a:r>
              <a:rPr/>
              <a:t>–Largest number of cases cluster in centre</a:t>
            </a:r>
          </a:p>
          <a:p>
            <a:pPr lvl="0" indent="0" marL="0">
              <a:buNone/>
            </a:pPr>
            <a:r>
              <a:rPr/>
              <a:t>–Area under curve can be closely specified from mean and standard</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Series this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Autism Through the Lifespan</a:t>
            </a:r>
          </a:p>
          <a:p>
            <a:pPr lvl="0" indent="0" marL="1270000">
              <a:buNone/>
            </a:pPr>
            <a:r>
              <a:rPr sz="2000" b="1"/>
              <a:t>Tuesday, 22 November 2022 at 16:00 – 17:00</a:t>
            </a:r>
          </a:p>
          <a:p>
            <a:pPr lvl="0" indent="0" marL="1270000">
              <a:buNone/>
            </a:pPr>
            <a:r>
              <a:rPr sz="2000"/>
              <a:t>Please join us for the third of our departmental seminars given by Carolien Torenvliet (University of Amsterdam) and Dr Rebecca Charlton (Goldsmiths, University of London).</a:t>
            </a:r>
          </a:p>
          <a:p>
            <a:pPr lvl="0" indent="0" marL="1270000">
              <a:buNone/>
            </a:pPr>
            <a:r>
              <a:rPr sz="2000" b="1"/>
              <a:t>Title: Subjective and Objective Cognitive Decline across Adulthood for Autistic People</a:t>
            </a:r>
            <a:r>
              <a:rPr sz="2000"/>
              <a:t> </a:t>
            </a:r>
          </a:p>
          <a:p>
            <a:pPr lvl="0" indent="0" marL="1270000">
              <a:buNone/>
            </a:pPr>
            <a:r>
              <a:rPr sz="2000"/>
              <a:t>Abstract: Research on the impact of ageing for autistic people is scarce. It is crucial to understand how ageing may impact autistic people due to both the increasing awareness of middle-age and later life for autistic people and the known changes that occur with ageing generally. Changes in cognitive abilities in particular are important as decline in cognition is associated with reduced independence and increased risk of dementia. In this seminar the speakers will present data on subjective and objective measures of cognitive abilities among autistic adults. They will discuss similarities and differences between findings, and comment on what these results mean for future research.  </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Intelligence</a:t>
            </a:r>
          </a:p>
        </p:txBody>
      </p:sp>
      <p:pic>
        <p:nvPicPr>
          <p:cNvPr descr="images/paste-71B4D7CF.png" id="0" name="Picture 1"/>
          <p:cNvPicPr>
            <a:picLocks noGrp="1" noChangeAspect="1"/>
          </p:cNvPicPr>
          <p:nvPr/>
        </p:nvPicPr>
        <p:blipFill>
          <a:blip r:embed="rId2"/>
          <a:stretch>
            <a:fillRect/>
          </a:stretch>
        </p:blipFill>
        <p:spPr bwMode="auto">
          <a:xfrm>
            <a:off x="3175000" y="1816100"/>
            <a:ext cx="58293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might go about developing our own Psychometric Test.. if you want.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 Seminar Next time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The psychology of ghosts and hauntings - Professor Chris French</a:t>
            </a:r>
          </a:p>
          <a:p>
            <a:pPr lvl="0" indent="0" marL="1270000">
              <a:buNone/>
            </a:pPr>
            <a:r>
              <a:rPr sz="2000" b="1"/>
              <a:t>Thursday, 8 December 2022 at 16:00 – 17:00</a:t>
            </a:r>
          </a:p>
          <a:p>
            <a:pPr lvl="0" indent="0" marL="1270000">
              <a:buNone/>
            </a:pPr>
            <a:r>
              <a:rPr sz="2000" b="1"/>
              <a:t>Do ghosts exist?</a:t>
            </a:r>
            <a:r>
              <a:rPr sz="2000"/>
              <a:t> If not, how are we explain why so many people believe in ghosts with many of them claiming to have personally had a ghostly encounter? This talk attempts to answer these questions by considering a number of psychological factors that may lead someone to reach for a supernatural explanation when in fact a natural explanation would suffice.</a:t>
            </a:r>
          </a:p>
          <a:p>
            <a:pPr lvl="0" indent="0" marL="1270000">
              <a:buNone/>
            </a:pPr>
            <a:r>
              <a:rPr sz="2000"/>
              <a:t>Professor Chris French is the Head of the Anomalistic Psychology Research Unit in the Psychology Department at Goldsmiths, University of London. He is a Fellow of the British Psychological Society and of the Committee for Skeptical Inquiry and a Patron of the British Humanist Association. He has published over 150 articles and chapters covering a wide range of topics. His main current area of research is the psychology of paranormal beliefs and anomalous experiences. He frequently appears on radio and television casting a sceptical eye over paranormal claims. His most recent book is </a:t>
            </a:r>
            <a:r>
              <a:rPr sz="2000" i="1"/>
              <a:t>Anomalistic Psychology: Exploring Paranormal Belief and Experience</a:t>
            </a:r>
            <a:r>
              <a:rPr sz="2000"/>
              <a:t>. </a:t>
            </a:r>
            <a:r>
              <a:rPr sz="2000">
                <a:hlinkClick r:id="rId2"/>
              </a:rPr>
              <a:t>Christopher French | Goldsmiths, University of London</a:t>
            </a:r>
            <a:r>
              <a:rPr sz="2000"/>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How do we measure or assess psychological concepts and constructs?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Psychometrics; the science of psychological assessment.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General reader: Breakwell, Smith &amp; Wright (2012) – Chapter 7 (available via reading list free online)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 Myers-Briggs type are you?</a:t>
            </a:r>
          </a:p>
        </p:txBody>
      </p:sp>
      <p:pic>
        <p:nvPicPr>
          <p:cNvPr descr="images/paste-A2717D53.png" id="0" name="Picture 1"/>
          <p:cNvPicPr>
            <a:picLocks noGrp="1" noChangeAspect="1"/>
          </p:cNvPicPr>
          <p:nvPr/>
        </p:nvPicPr>
        <p:blipFill>
          <a:blip r:embed="rId2"/>
          <a:stretch>
            <a:fillRect/>
          </a:stretch>
        </p:blipFill>
        <p:spPr bwMode="auto">
          <a:xfrm>
            <a:off x="3022600" y="1816100"/>
            <a:ext cx="6146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Myers-Briggs…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 Based on Jung’s non-scientific ideas about personality</a:t>
            </a:r>
          </a:p>
          <a:p>
            <a:pPr lvl="0" indent="0" marL="0">
              <a:buNone/>
            </a:pPr>
            <a:r>
              <a:rPr/>
              <a:t>– The four dimensions are binary. But most characteristics are normally distributed</a:t>
            </a:r>
          </a:p>
          <a:p>
            <a:pPr lvl="0" indent="0" marL="0">
              <a:buNone/>
            </a:pPr>
            <a:r>
              <a:rPr/>
              <a:t>– Very poor test-retest reliability.</a:t>
            </a:r>
          </a:p>
          <a:p>
            <a:pPr lvl="0" indent="0" marL="0">
              <a:buNone/>
            </a:pPr>
            <a:r>
              <a:rPr/>
              <a:t>– Almost no research support.</a:t>
            </a:r>
          </a:p>
          <a:p>
            <a:pPr lvl="0" indent="0" marL="0">
              <a:buNone/>
            </a:pPr>
            <a:r>
              <a:rPr/>
              <a:t>– Company behind the test CPP makes $20 million a year from it. Has little incentive to start from scratch!</a:t>
            </a:r>
          </a:p>
          <a:p>
            <a:pPr lvl="0" indent="0" marL="0">
              <a:buNone/>
            </a:pPr>
            <a:r>
              <a:rPr>
                <a:hlinkClick r:id="rId2"/>
              </a:rPr>
              <a:t>https://www.vox.com/2014/7/15/5881947/myersbriggs-personality-test-meaningless</a:t>
            </a:r>
          </a:p>
        </p:txBody>
      </p:sp>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Lecture07</dc:title>
  <dc:creator>Dr Gordon Wright</dc:creator>
  <cp:keywords/>
  <dcterms:created xsi:type="dcterms:W3CDTF">2023-02-26T13:13:45Z</dcterms:created>
  <dcterms:modified xsi:type="dcterms:W3CDTF">2023-02-26T13:13:45Z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
  </property>
  <property fmtid="{D5CDD505-2E9C-101B-9397-08002B2CF9AE}" pid="5" name="by-author">
    <vt:lpwstr/>
  </property>
  <property fmtid="{D5CDD505-2E9C-101B-9397-08002B2CF9AE}" pid="6" name="csl">
    <vt:lpwstr>../apa7.csl</vt:lpwstr>
  </property>
  <property fmtid="{D5CDD505-2E9C-101B-9397-08002B2CF9AE}" pid="7" name="date">
    <vt:lpwstr>21 November, 2022</vt:lpwstr>
  </property>
  <property fmtid="{D5CDD505-2E9C-101B-9397-08002B2CF9AE}" pid="8" name="date-format">
    <vt:lpwstr>DD MMMM, YYYY</vt:lpwstr>
  </property>
  <property fmtid="{D5CDD505-2E9C-101B-9397-08002B2CF9AE}" pid="9" name="editor">
    <vt:lpwstr>visual</vt:lpwstr>
  </property>
  <property fmtid="{D5CDD505-2E9C-101B-9397-08002B2CF9AE}" pid="10" name="footer">
    <vt:lpwstr>PS52007D Research Methods VLE</vt:lpwstr>
  </property>
  <property fmtid="{D5CDD505-2E9C-101B-9397-08002B2CF9AE}" pid="11" name="header-includes">
    <vt:lpwstr/>
  </property>
  <property fmtid="{D5CDD505-2E9C-101B-9397-08002B2CF9AE}" pid="12" name="include-after">
    <vt:lpwstr/>
  </property>
  <property fmtid="{D5CDD505-2E9C-101B-9397-08002B2CF9AE}" pid="13" name="include-before">
    <vt:lpwstr/>
  </property>
  <property fmtid="{D5CDD505-2E9C-101B-9397-08002B2CF9AE}" pid="14" name="labels">
    <vt:lpwstr/>
  </property>
  <property fmtid="{D5CDD505-2E9C-101B-9397-08002B2CF9AE}" pid="15" name="logo">
    <vt:lpwstr>images/RMIPHEX.png</vt:lpwstr>
  </property>
  <property fmtid="{D5CDD505-2E9C-101B-9397-08002B2CF9AE}" pid="16" name="menu">
    <vt:lpwstr>True</vt:lpwstr>
  </property>
  <property fmtid="{D5CDD505-2E9C-101B-9397-08002B2CF9AE}" pid="17" name="modulecode">
    <vt:lpwstr>PS52007D</vt:lpwstr>
  </property>
  <property fmtid="{D5CDD505-2E9C-101B-9397-08002B2CF9AE}" pid="18" name="navigation-mode">
    <vt:lpwstr>linear</vt:lpwstr>
  </property>
  <property fmtid="{D5CDD505-2E9C-101B-9397-08002B2CF9AE}" pid="19" name="subtitle">
    <vt:lpwstr>How do we measure or assess psychological concepts and constructs?</vt:lpwstr>
  </property>
  <property fmtid="{D5CDD505-2E9C-101B-9397-08002B2CF9AE}" pid="20" name="toc-title">
    <vt:lpwstr>Table of contents</vt:lpwstr>
  </property>
</Properties>
</file>