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Third Year Dissertation Preview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Cherry on the Sundae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Choose a Potential Topic</a:t>
            </a:r>
            <a:r>
              <a:rPr/>
              <a:t>:</a:t>
            </a:r>
          </a:p>
          <a:p>
            <a:pPr lvl="1"/>
            <a:r>
              <a:rPr/>
              <a:t>Start identifying areas of interest related to your studies.</a:t>
            </a:r>
          </a:p>
          <a:p>
            <a:pPr lvl="1"/>
            <a:r>
              <a:rPr/>
              <a:t>Discuss ideas with mentors, tutors, or third-year students.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2" type="arabicPeriod"/>
            </a:pPr>
            <a:r>
              <a:rPr b="1"/>
              <a:t>Engage with Literature</a:t>
            </a:r>
            <a:r>
              <a:rPr/>
              <a:t>:</a:t>
            </a:r>
          </a:p>
          <a:p>
            <a:pPr lvl="1"/>
            <a:r>
              <a:rPr/>
              <a:t>Read extensively to familiarize yourself with research trends.</a:t>
            </a:r>
          </a:p>
          <a:p>
            <a:pPr lvl="1"/>
            <a:r>
              <a:rPr/>
              <a:t>Identify key gaps or questions that inspire curiosity.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3" type="arabicPeriod"/>
            </a:pPr>
            <a:r>
              <a:rPr b="1"/>
              <a:t>Master APA Formatting</a:t>
            </a:r>
            <a:r>
              <a:rPr/>
              <a:t>:</a:t>
            </a:r>
          </a:p>
          <a:p>
            <a:pPr lvl="1"/>
            <a:r>
              <a:rPr/>
              <a:t>Practice structuring reports according to APA guidelines.</a:t>
            </a:r>
          </a:p>
          <a:p>
            <a:pPr lvl="1"/>
            <a:r>
              <a:rPr/>
              <a:t>Familiarize yourself with citation and formatting rules.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Supervisory Guidance</a:t>
            </a:r>
            <a:r>
              <a:rPr/>
              <a:t>:</a:t>
            </a:r>
          </a:p>
          <a:p>
            <a:pPr lvl="1"/>
            <a:r>
              <a:rPr/>
              <a:t>Build strong communication with your future supervisor.</a:t>
            </a:r>
          </a:p>
          <a:p>
            <a:pPr lvl="1"/>
            <a:r>
              <a:rPr/>
              <a:t>Use meetings to seek feedback and refine your project plan.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Time Management</a:t>
            </a:r>
            <a:r>
              <a:rPr/>
              <a:t>:</a:t>
            </a:r>
          </a:p>
          <a:p>
            <a:pPr lvl="1"/>
            <a:r>
              <a:rPr/>
              <a:t>Develop a timeline for data collection and analysis.</a:t>
            </a:r>
          </a:p>
          <a:p>
            <a:pPr lvl="1"/>
            <a:r>
              <a:rPr/>
              <a:t>Set interim deadlines to avoid last-minute rushes.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Feedback Loop</a:t>
            </a:r>
            <a:r>
              <a:rPr/>
              <a:t>:</a:t>
            </a:r>
          </a:p>
          <a:p>
            <a:pPr lvl="1"/>
            <a:r>
              <a:rPr/>
              <a:t>Treat November presentations (even if you don’t attend) as a model.</a:t>
            </a:r>
          </a:p>
          <a:p>
            <a:pPr lvl="1"/>
            <a:r>
              <a:rPr/>
              <a:t>Be open to constructive critique for improving your work.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Motivation: Why This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 Transformational Experience</a:t>
            </a:r>
            <a:r>
              <a:rPr/>
              <a:t>:</a:t>
            </a:r>
          </a:p>
          <a:p>
            <a:pPr lvl="1"/>
            <a:r>
              <a:rPr/>
              <a:t>Your dissertation is more than a grade; it is a demonstration of your growth as a researcher and thinker.</a:t>
            </a:r>
          </a:p>
          <a:p>
            <a:pPr lvl="0"/>
            <a:r>
              <a:rPr b="1"/>
              <a:t>The First Step to Expertise</a:t>
            </a:r>
            <a:r>
              <a:rPr/>
              <a:t>:</a:t>
            </a:r>
          </a:p>
          <a:p>
            <a:pPr lvl="1"/>
            <a:r>
              <a:rPr/>
              <a:t>Skills learned here will set the foundation for your academic and professional pursuits.</a:t>
            </a:r>
          </a:p>
          <a:p>
            <a:pPr lvl="0"/>
            <a:r>
              <a:rPr b="1"/>
              <a:t>Your Journey</a:t>
            </a:r>
            <a:r>
              <a:rPr/>
              <a:t>:</a:t>
            </a:r>
          </a:p>
          <a:p>
            <a:pPr lvl="1"/>
            <a:r>
              <a:rPr/>
              <a:t>Embrace the challenges and celebrate your progress!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it means in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This is yours and yours alone</a:t>
            </a:r>
            <a:r>
              <a:rPr/>
              <a:t>:</a:t>
            </a:r>
          </a:p>
          <a:p>
            <a:pPr lvl="1"/>
            <a:r>
              <a:rPr/>
              <a:t>You will be an expert in your field.</a:t>
            </a:r>
          </a:p>
          <a:p>
            <a:pPr lvl="1"/>
            <a:r>
              <a:rPr/>
              <a:t>This is likely the thing you will talk about in any interview or job application.</a:t>
            </a:r>
          </a:p>
          <a:p>
            <a:pPr lvl="1"/>
            <a:r>
              <a:rPr/>
              <a:t>This is the thing that will make you stand out from the crowd - so be strategic in your choices.</a:t>
            </a:r>
          </a:p>
          <a:p>
            <a:pPr lvl="1"/>
            <a:r>
              <a:rPr/>
              <a:t>This is a large-scale project that you will be able to talk about and </a:t>
            </a:r>
            <a:r>
              <a:rPr b="1"/>
              <a:t>demonstrate</a:t>
            </a:r>
            <a:r>
              <a:rPr/>
              <a:t> Project Management abilities.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enjoy it! And we hope you do!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Dissertation Journey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 of the Dissertation</a:t>
            </a:r>
            <a:r>
              <a:rPr/>
              <a:t>:</a:t>
            </a:r>
          </a:p>
          <a:p>
            <a:pPr lvl="1"/>
            <a:r>
              <a:rPr/>
              <a:t>Demonstrate the culmination of your research skills.</a:t>
            </a:r>
          </a:p>
          <a:p>
            <a:pPr lvl="1"/>
            <a:r>
              <a:rPr/>
              <a:t>Transition from guided learning to independent inquiry.</a:t>
            </a:r>
          </a:p>
          <a:p>
            <a:pPr lvl="1"/>
            <a:r>
              <a:rPr/>
              <a:t>Apply theoretical knowledge to a practical research question.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Timeline and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November</a:t>
            </a:r>
            <a:r>
              <a:rPr/>
              <a:t>:</a:t>
            </a:r>
          </a:p>
          <a:p>
            <a:pPr lvl="1"/>
            <a:r>
              <a:rPr/>
              <a:t>Third-year students deliver their project presentations.</a:t>
            </a:r>
          </a:p>
          <a:p>
            <a:pPr lvl="1"/>
            <a:r>
              <a:rPr/>
              <a:t>Presentations assess rationale, hypotheses, and methodology.</a:t>
            </a:r>
          </a:p>
          <a:p>
            <a:pPr lvl="1"/>
            <a:r>
              <a:rPr/>
              <a:t>(Note: You will not attend these presentations.)</a:t>
            </a:r>
          </a:p>
          <a:p>
            <a:pPr lvl="0" indent="-257175" marL="257175">
              <a:buAutoNum type="arabicPeriod"/>
            </a:pPr>
            <a:r>
              <a:rPr b="1"/>
              <a:t>Mid-April</a:t>
            </a:r>
            <a:r>
              <a:rPr/>
              <a:t>:</a:t>
            </a:r>
          </a:p>
          <a:p>
            <a:pPr lvl="1"/>
            <a:r>
              <a:rPr/>
              <a:t>Final dissertation submission deadline (6,000–8,000 words).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 is Expected?</a:t>
            </a:r>
          </a:p>
          <a:p>
            <a:pPr lvl="1"/>
            <a:r>
              <a:rPr/>
              <a:t>Conduct original empirical research, guided by a supervisor.</a:t>
            </a:r>
          </a:p>
          <a:p>
            <a:pPr lvl="1"/>
            <a:r>
              <a:rPr/>
              <a:t>Engage in all research phases: design, ethical approval, data collection, analysis, and reporting.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Key Deliverables</a:t>
            </a:r>
            <a:r>
              <a:rPr/>
              <a:t>:</a:t>
            </a:r>
          </a:p>
          <a:p>
            <a:pPr lvl="1" indent="-257175" marL="514350">
              <a:buAutoNum type="arabicPeriod"/>
            </a:pPr>
            <a:r>
              <a:rPr b="1"/>
              <a:t>Oral Presentation</a:t>
            </a:r>
            <a:r>
              <a:rPr/>
              <a:t> (10% of grade):</a:t>
            </a:r>
          </a:p>
          <a:p>
            <a:pPr lvl="2"/>
            <a:r>
              <a:rPr/>
              <a:t>Short presentation of project rationale and plan.</a:t>
            </a:r>
          </a:p>
          <a:p>
            <a:pPr lvl="2"/>
            <a:r>
              <a:rPr/>
              <a:t>Constructive feedback from supervisors and peers.</a:t>
            </a:r>
          </a:p>
          <a:p>
            <a:pPr lvl="1" indent="-257175" marL="514350">
              <a:buAutoNum type="arabicPeriod"/>
            </a:pPr>
            <a:r>
              <a:rPr b="1"/>
              <a:t>Written Dissertation</a:t>
            </a:r>
            <a:r>
              <a:rPr/>
              <a:t> (90% of grade):</a:t>
            </a:r>
          </a:p>
          <a:p>
            <a:pPr lvl="2"/>
            <a:r>
              <a:rPr/>
              <a:t>Formal submission in APA journal-style format.</a:t>
            </a:r>
          </a:p>
          <a:p>
            <a:pPr lvl="2"/>
            <a:r>
              <a:rPr/>
              <a:t>Includes literature review, methodology, results, and discussion.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Skills</a:t>
            </a:r>
            <a:r>
              <a:rPr/>
              <a:t>:</a:t>
            </a:r>
          </a:p>
          <a:p>
            <a:pPr lvl="1"/>
            <a:r>
              <a:rPr/>
              <a:t>Translate theoretical questions into testable hypotheses.</a:t>
            </a:r>
          </a:p>
          <a:p>
            <a:pPr lvl="1"/>
            <a:r>
              <a:rPr/>
              <a:t>Design robust and ethical research studies.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Critical Thinking</a:t>
            </a:r>
            <a:r>
              <a:rPr/>
              <a:t>:</a:t>
            </a:r>
          </a:p>
          <a:p>
            <a:pPr lvl="1"/>
            <a:r>
              <a:rPr/>
              <a:t>Identify gaps in existing literature.</a:t>
            </a:r>
          </a:p>
          <a:p>
            <a:pPr lvl="1"/>
            <a:r>
              <a:rPr/>
              <a:t>Interpret data meaningfully in the context of theoretical frameworks.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Communication</a:t>
            </a:r>
            <a:r>
              <a:rPr/>
              <a:t>:</a:t>
            </a:r>
          </a:p>
          <a:p>
            <a:pPr lvl="1"/>
            <a:r>
              <a:rPr/>
              <a:t>Articulate your findings effectively through writing and presentations.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Your Mini-Dissertation Prepares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Skills Building</a:t>
            </a:r>
            <a:r>
              <a:rPr/>
              <a:t>:</a:t>
            </a:r>
          </a:p>
          <a:p>
            <a:pPr lvl="1"/>
            <a:r>
              <a:rPr/>
              <a:t>Apply second-year research experience to larger, more complex projects.</a:t>
            </a:r>
          </a:p>
          <a:p>
            <a:pPr lvl="1"/>
            <a:r>
              <a:rPr/>
              <a:t>Practice ethical and methodological rigor.</a:t>
            </a:r>
          </a:p>
          <a:p>
            <a:pPr lvl="0"/>
            <a:r>
              <a:rPr b="1"/>
              <a:t>Lessons Learned</a:t>
            </a:r>
            <a:r>
              <a:rPr/>
              <a:t>:</a:t>
            </a:r>
          </a:p>
          <a:p>
            <a:pPr lvl="1"/>
            <a:r>
              <a:rPr/>
              <a:t>Reflect on challenges faced during your mini-project.</a:t>
            </a:r>
          </a:p>
          <a:p>
            <a:pPr lvl="1"/>
            <a:r>
              <a:rPr/>
              <a:t>Use feedback to refine your research and writing techniques.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Third Year Dissertation Preview</dc:title>
  <dc:creator>Dr. Gordon Wright</dc:creator>
  <cp:keywords/>
  <dcterms:created xsi:type="dcterms:W3CDTF">2025-03-16T22:59:59Z</dcterms:created>
  <dcterms:modified xsi:type="dcterms:W3CDTF">2025-03-16T22:59:59Z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The Cherry on the Sundae</vt:lpwstr>
  </property>
  <property fmtid="{D5CDD505-2E9C-101B-9397-08002B2CF9AE}" pid="20" name="toc-title">
    <vt:lpwstr>Table of contents</vt:lpwstr>
  </property>
</Properties>
</file>