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CF2"/>
    <a:srgbClr val="DC322F"/>
    <a:srgbClr val="1A1A1A"/>
    <a:srgbClr val="E03135"/>
    <a:srgbClr val="C16069"/>
    <a:srgbClr val="FF3418"/>
    <a:srgbClr val="3A4152"/>
    <a:srgbClr val="4B556B"/>
    <a:srgbClr val="989A9C"/>
    <a:srgbClr val="FFF8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70"/>
    <p:restoredTop autoAdjust="0" sz="94726"/>
  </p:normalViewPr>
  <p:slideViewPr>
    <p:cSldViewPr snapToGrid="0" snapToObjects="1">
      <p:cViewPr varScale="1">
        <p:scale>
          <a:sx d="100" n="101"/>
          <a:sy d="100" n="101"/>
        </p:scale>
        <p:origin x="200" y="600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10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9" Type="http://schemas.openxmlformats.org/officeDocument/2006/relationships/theme" Target="theme/theme1.xml" /><Relationship Id="rId8" Type="http://schemas.openxmlformats.org/officeDocument/2006/relationships/viewProps" Target="viewProps.xml" /><Relationship Id="rId7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rgbClr val="DC322F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Trebuchet MS" panose="020B070302020209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media/image1.png" Type="http://schemas.openxmlformats.org/officeDocument/2006/relationships/image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C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  <p:pic>
        <p:nvPicPr>
          <p:cNvPr descr="A cartoon monkey holding a magnifying glass  Description automatically generated" id="2" name="Picture 1">
            <a:extLst>
              <a:ext uri="{FF2B5EF4-FFF2-40B4-BE49-F238E27FC236}">
                <a16:creationId xmlns:a16="http://schemas.microsoft.com/office/drawing/2014/main" id="{72DC9D06-A870-D4AB-1948-5435052EE000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056677" y="5670030"/>
            <a:ext cx="1051446" cy="105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 10: Preview to next term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Lots of fun ahead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December 10, 2024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Welcome to Lab 10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Today’s Focus</a:t>
            </a:r>
            <a:r>
              <a:rPr/>
              <a:t>: Finalise your ethics applications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Looking ahead to term 2!</a:t>
            </a:r>
          </a:p>
          <a:p>
            <a:pPr lvl="0"/>
            <a:r>
              <a:rPr b="1"/>
              <a:t>Study Swap</a:t>
            </a:r>
            <a:r>
              <a:rPr/>
              <a:t>: Opens in week 11 and you learn by doing!</a:t>
            </a:r>
          </a:p>
          <a:p>
            <a:pPr lvl="0"/>
            <a:r>
              <a:rPr b="1"/>
              <a:t>Goal</a:t>
            </a:r>
            <a:r>
              <a:rPr/>
              <a:t>: Learn from peers by participating in each other’s studies.</a:t>
            </a:r>
          </a:p>
          <a:p>
            <a:pPr lvl="0"/>
            <a:r>
              <a:rPr b="1"/>
              <a:t>Why?</a:t>
            </a:r>
            <a:r>
              <a:rPr/>
              <a:t>: Experience the challenges and creativity under shared constraints.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Compulsory Participation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How It Works</a:t>
            </a:r>
          </a:p>
          <a:p>
            <a:pPr lvl="0"/>
            <a:r>
              <a:rPr b="1"/>
              <a:t>Everyone Participates</a:t>
            </a:r>
            <a:r>
              <a:rPr/>
              <a:t>: All second-year students will take part in each other’s studies.</a:t>
            </a:r>
          </a:p>
          <a:p>
            <a:pPr lvl="0"/>
            <a:r>
              <a:rPr b="1"/>
              <a:t>Participation Cap</a:t>
            </a:r>
            <a:r>
              <a:rPr/>
              <a:t>: There will be a maximum number of required participations.</a:t>
            </a:r>
          </a:p>
          <a:p>
            <a:pPr lvl="0"/>
            <a:r>
              <a:rPr b="1"/>
              <a:t>Flexibility</a:t>
            </a:r>
            <a:r>
              <a:rPr/>
              <a:t>: You are encouraged to join more studies if interested.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Why Participate?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Key Learning Outcomes</a:t>
            </a:r>
          </a:p>
          <a:p>
            <a:pPr lvl="0"/>
            <a:r>
              <a:rPr b="1"/>
              <a:t>Shared Constraints</a:t>
            </a:r>
            <a:r>
              <a:rPr/>
              <a:t>: See how peers solve similar research challenges.</a:t>
            </a:r>
          </a:p>
          <a:p>
            <a:pPr lvl="0"/>
            <a:r>
              <a:rPr b="1"/>
              <a:t>Research Insight</a:t>
            </a:r>
            <a:r>
              <a:rPr/>
              <a:t>: Learn what works and what doesn’t from others’ approaches.</a:t>
            </a:r>
          </a:p>
          <a:p>
            <a:pPr lvl="0"/>
            <a:r>
              <a:rPr b="1"/>
              <a:t>Improved Design Thinking</a:t>
            </a:r>
            <a:r>
              <a:rPr/>
              <a:t>: Refine your study delivery ideas for future projects.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Learning by Doing</a:t>
            </a:r>
          </a:p>
          <a:p>
            <a:pPr lvl="0"/>
            <a:r>
              <a:rPr b="1"/>
              <a:t>Understand All Moving Parts</a:t>
            </a:r>
            <a:r>
              <a:rPr/>
              <a:t>:</a:t>
            </a:r>
          </a:p>
          <a:p>
            <a:pPr lvl="1"/>
            <a:r>
              <a:rPr/>
              <a:t>Study design choices</a:t>
            </a:r>
          </a:p>
          <a:p>
            <a:pPr lvl="1"/>
            <a:r>
              <a:rPr/>
              <a:t>Data collection methods</a:t>
            </a:r>
          </a:p>
          <a:p>
            <a:pPr lvl="1"/>
            <a:r>
              <a:rPr/>
              <a:t>Participant management</a:t>
            </a:r>
          </a:p>
          <a:p>
            <a:pPr lvl="1"/>
            <a:r>
              <a:rPr/>
              <a:t>Ethical considerations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Learning by Doing</a:t>
            </a:r>
          </a:p>
          <a:p>
            <a:pPr lvl="0"/>
            <a:r>
              <a:rPr b="1"/>
              <a:t>Think Critically About Delivery</a:t>
            </a:r>
            <a:r>
              <a:rPr/>
              <a:t>:</a:t>
            </a:r>
          </a:p>
          <a:p>
            <a:pPr lvl="1"/>
            <a:r>
              <a:rPr/>
              <a:t>How will you run your study next year?</a:t>
            </a:r>
          </a:p>
          <a:p>
            <a:pPr lvl="1"/>
            <a:r>
              <a:rPr/>
              <a:t>What methods will you avoid or adopt?</a:t>
            </a:r>
          </a:p>
          <a:p>
            <a:pPr lvl="1"/>
            <a:r>
              <a:rPr/>
              <a:t>How do study conditions affect data quality?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Summary</a:t>
            </a:r>
          </a:p>
          <a:p>
            <a:pPr lvl="0"/>
            <a:r>
              <a:rPr b="1"/>
              <a:t>Participate</a:t>
            </a:r>
            <a:r>
              <a:rPr/>
              <a:t>: Engage with as many studies as possible.</a:t>
            </a:r>
          </a:p>
          <a:p>
            <a:pPr lvl="0"/>
            <a:r>
              <a:rPr b="1"/>
              <a:t>Observe</a:t>
            </a:r>
            <a:r>
              <a:rPr/>
              <a:t>: Learn from different designs and execution strategies.</a:t>
            </a:r>
          </a:p>
          <a:p>
            <a:pPr lvl="0"/>
            <a:r>
              <a:rPr b="1"/>
              <a:t>Reflect</a:t>
            </a:r>
            <a:r>
              <a:rPr/>
              <a:t>: Apply insights to future research projects.</a:t>
            </a:r>
          </a:p>
          <a:p>
            <a:pPr lvl="0"/>
            <a:r>
              <a:rPr b="1"/>
              <a:t>Ask Questions</a:t>
            </a:r>
            <a:r>
              <a:rPr/>
              <a:t>: Use labs and forums for feedback and clarification.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Participation will be monitored!</a:t>
            </a:r>
          </a:p>
        </p:txBody>
      </p:sp>
      <p:pic>
        <p:nvPicPr>
          <p:cNvPr descr="images/Screenshot%202024-12-08%20at%2017.14.0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2006600"/>
            <a:ext cx="6172200" cy="2794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Thank You!</a:t>
            </a:r>
          </a:p>
          <a:p>
            <a:pPr lvl="0"/>
            <a:r>
              <a:rPr/>
              <a:t>Be curious, be engaged, and learn by doing!</a:t>
            </a:r>
          </a:p>
          <a:p>
            <a:pPr lvl="0"/>
            <a:r>
              <a:rPr/>
              <a:t>Have a great break and see you next term!</a:t>
            </a:r>
          </a:p>
        </p:txBody>
      </p:sp>
    </p:spTree>
  </p:cSld>
</p:sld>
</file>

<file path=ppt/theme/theme1.xml><?xml version="1.0" encoding="utf-8"?>
<a:theme xmlns:a="http://schemas.openxmlformats.org/drawingml/2006/main" name="Cosmic Lat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47</Words>
  <Application>Microsoft Macintosh PowerPoint</Application>
  <PresentationFormat>Widescreen</PresentationFormat>
  <Paragraphs>12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Atkinson Hyperlegible</vt:lpstr>
      <vt:lpstr>Calibri</vt:lpstr>
      <vt:lpstr>Rockwell</vt:lpstr>
      <vt:lpstr>Trebuchet MS</vt:lpstr>
      <vt:lpstr>Cosmic Latte</vt:lpstr>
      <vt:lpstr>Slides 1</vt:lpstr>
      <vt:lpstr>Test 1</vt:lpstr>
      <vt:lpstr>Test 2 Sub heading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10: Preview to next term</dc:title>
  <dc:creator>Dr. Gordon Wright</dc:creator>
  <cp:keywords/>
  <dcterms:created xsi:type="dcterms:W3CDTF">2025-03-16T23:02:32Z</dcterms:created>
  <dcterms:modified xsi:type="dcterms:W3CDTF">2025-03-16T23:02:32Z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ategories">
    <vt:lpwstr/>
  </property>
  <property fmtid="{D5CDD505-2E9C-101B-9397-08002B2CF9AE}" pid="6" name="citations-hover">
    <vt:lpwstr>True</vt:lpwstr>
  </property>
  <property fmtid="{D5CDD505-2E9C-101B-9397-08002B2CF9AE}" pid="7" name="csl">
    <vt:lpwstr>../apa7.csl</vt:lpwstr>
  </property>
  <property fmtid="{D5CDD505-2E9C-101B-9397-08002B2CF9AE}" pid="8" name="date">
    <vt:lpwstr>December 10, 2024</vt:lpwstr>
  </property>
  <property fmtid="{D5CDD505-2E9C-101B-9397-08002B2CF9AE}" pid="9" name="date-format">
    <vt:lpwstr>long</vt:lpwstr>
  </property>
  <property fmtid="{D5CDD505-2E9C-101B-9397-08002B2CF9AE}" pid="10" name="editor">
    <vt:lpwstr>visual</vt:lpwstr>
  </property>
  <property fmtid="{D5CDD505-2E9C-101B-9397-08002B2CF9AE}" pid="11" name="execute">
    <vt:lpwstr/>
  </property>
  <property fmtid="{D5CDD505-2E9C-101B-9397-08002B2CF9AE}" pid="12" name="header-includes">
    <vt:lpwstr/>
  </property>
  <property fmtid="{D5CDD505-2E9C-101B-9397-08002B2CF9AE}" pid="13" name="image">
    <vt:lpwstr>lab.png</vt:lpwstr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labels">
    <vt:lpwstr/>
  </property>
  <property fmtid="{D5CDD505-2E9C-101B-9397-08002B2CF9AE}" pid="17" name="license">
    <vt:lpwstr/>
  </property>
  <property fmtid="{D5CDD505-2E9C-101B-9397-08002B2CF9AE}" pid="18" name="params">
    <vt:lpwstr/>
  </property>
  <property fmtid="{D5CDD505-2E9C-101B-9397-08002B2CF9AE}" pid="19" name="subtitle">
    <vt:lpwstr>Lots of fun ahead</vt:lpwstr>
  </property>
  <property fmtid="{D5CDD505-2E9C-101B-9397-08002B2CF9AE}" pid="20" name="toc-title">
    <vt:lpwstr>Table of contents</vt:lpwstr>
  </property>
</Properties>
</file>