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7" Type="http://schemas.openxmlformats.org/officeDocument/2006/relationships/tableStyles" Target="tableStyles.xml" /><Relationship Id="rId4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5" Type="http://schemas.openxmlformats.org/officeDocument/2006/relationships/viewProps" Target="viewProps.xml" /><Relationship Id="rId4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apa.org/ed/precollege/psn/2019/02/skillful-student" TargetMode="External" /><Relationship Id="rId3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apa.org/careers/resources/guides/transferable-skills.pdf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Module Overview &amp; What is Science?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03 October,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Communication Skills</a:t>
            </a:r>
          </a:p>
        </p:txBody>
      </p:sp>
      <p:pic>
        <p:nvPicPr>
          <p:cNvPr descr="images/paste-B710C4C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073400"/>
            <a:ext cx="10515600" cy="182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Skills</a:t>
            </a:r>
          </a:p>
        </p:txBody>
      </p:sp>
      <p:pic>
        <p:nvPicPr>
          <p:cNvPr descr="images/paste-839343D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946400"/>
            <a:ext cx="10515600" cy="209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Social Skills</a:t>
            </a:r>
          </a:p>
        </p:txBody>
      </p:sp>
      <p:pic>
        <p:nvPicPr>
          <p:cNvPr descr="images/paste-245BC02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362200"/>
            <a:ext cx="105156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Technological Skills</a:t>
            </a:r>
          </a:p>
        </p:txBody>
      </p:sp>
      <p:pic>
        <p:nvPicPr>
          <p:cNvPr descr="images/paste-2BE9795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086100"/>
            <a:ext cx="10515600" cy="179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These are valuable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I’m going to try to ‘connect the dots’ for you along the way</a:t>
            </a:r>
          </a:p>
          <a:p>
            <a:pPr lvl="0"/>
            <a:r>
              <a:rPr/>
              <a:t>Cognitive (e.g., creativity and information management).</a:t>
            </a:r>
          </a:p>
          <a:p>
            <a:pPr lvl="0"/>
            <a:r>
              <a:rPr/>
              <a:t>Communication (e.g., active listening and public speaking).</a:t>
            </a:r>
          </a:p>
          <a:p>
            <a:pPr lvl="0"/>
            <a:r>
              <a:rPr/>
              <a:t>Personal (e.g., conscientiousness and integrity).</a:t>
            </a:r>
          </a:p>
          <a:p>
            <a:pPr lvl="0"/>
            <a:r>
              <a:rPr/>
              <a:t>Social (e.g., collaboration and leadership abilities).</a:t>
            </a:r>
          </a:p>
          <a:p>
            <a:pPr lvl="0"/>
            <a:r>
              <a:rPr/>
              <a:t>Technological (e.g., flexibility and familiarity with hardware and software).</a:t>
            </a:r>
          </a:p>
          <a:p>
            <a:pPr lvl="0"/>
            <a:r>
              <a:rPr/>
              <a:t>No actual mention of the ‘content’ - </a:t>
            </a:r>
            <a:r>
              <a:rPr b="1"/>
              <a:t>Psychology</a:t>
            </a:r>
            <a:r>
              <a:rPr/>
              <a:t> or </a:t>
            </a:r>
            <a:r>
              <a:rPr b="1"/>
              <a:t>Research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aren’t spectators any more, you’re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small groups of 3 or 4 people,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 (Critical Proposal)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 with Open Data and Materials (Mini-Diss)</a:t>
            </a:r>
          </a:p>
          <a:p>
            <a:pPr lvl="0"/>
            <a:r>
              <a:rPr/>
              <a:t>Reflect on your learning and development journey (CHIP Learning Log)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Consider it 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 - but all the same moving parts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Opportunities to think carefully about your final year Dissertation, and how to crush it!!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(Module Coordinator and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Mini-Dissertation group (3 or 4)</a:t>
            </a:r>
          </a:p>
          <a:p>
            <a:pPr lvl="0"/>
            <a:r>
              <a:rPr/>
              <a:t>Your Personal Tutor</a:t>
            </a:r>
          </a:p>
          <a:p>
            <a:pPr lvl="0"/>
            <a:r>
              <a:rPr/>
              <a:t>Your PT group</a:t>
            </a:r>
          </a:p>
          <a:p>
            <a:pPr lvl="0"/>
            <a:r>
              <a:rPr/>
              <a:t>The entire Goldsmiths Research Community!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Access to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 b="1"/>
              <a:t>Available at g.wright@gold.ac.uk and my office is WB200/1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So please talk to me!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rules.</a:t>
            </a:r>
          </a:p>
          <a:p>
            <a:pPr lvl="0" indent="0" marL="1270000">
              <a:buNone/>
            </a:pPr>
            <a:r>
              <a:rPr sz="2000"/>
              <a:t>Just don’t risk it. Be mindful of how you read, take notes and share coursework.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Module structure and coursework</a:t>
            </a:r>
          </a:p>
          <a:p>
            <a:pPr lvl="1" indent="-257175" marL="514350">
              <a:buAutoNum type="romanLcPeriod"/>
            </a:pPr>
            <a:r>
              <a:rPr/>
              <a:t>Critical Proposal (15%)</a:t>
            </a:r>
          </a:p>
          <a:p>
            <a:pPr lvl="1" indent="-257175" marL="514350">
              <a:buAutoNum type="romanLcPeriod"/>
            </a:pPr>
            <a:r>
              <a:rPr/>
              <a:t>Mini-Dissertation (70%)</a:t>
            </a:r>
          </a:p>
          <a:p>
            <a:pPr lvl="1" indent="-257175" marL="514350">
              <a:buAutoNum type="romanLcPeriod"/>
            </a:pPr>
            <a:r>
              <a:rPr/>
              <a:t>Conceptual, Historical &amp; Integrative Perspectives Log (CHIP Log) (15%)</a:t>
            </a:r>
          </a:p>
          <a:p>
            <a:pPr lvl="0"/>
            <a:r>
              <a:rPr/>
              <a:t>Labs in general and the lab tomorrow</a:t>
            </a:r>
          </a:p>
          <a:p>
            <a:pPr lvl="0"/>
            <a:r>
              <a:rPr/>
              <a:t>Materials, independent study, SUCCESS!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 11-12 PSH LG02)</a:t>
            </a:r>
          </a:p>
          <a:p>
            <a:pPr lvl="0" indent="0" marL="0">
              <a:buNone/>
            </a:pPr>
            <a:r>
              <a:rPr/>
              <a:t>1 x 2 hr Lab per week (Tuesday in Whitehead)</a:t>
            </a:r>
          </a:p>
          <a:p>
            <a:pPr lvl="0" indent="0" marL="0">
              <a:buNone/>
            </a:pPr>
            <a:r>
              <a:rPr/>
              <a:t>4 x Personal Tutor meetings focussed on the Mini-Diss across the year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 (Lectures)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brief weekly ‘</a:t>
            </a:r>
            <a:r>
              <a:rPr b="1"/>
              <a:t>Prelude</a:t>
            </a:r>
            <a:r>
              <a:rPr/>
              <a:t>’ designed to introduce one of the main topics of the week (Not compulsory)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covering Methods relevant to your research, concepts and debates around CHIP, and previewing the lab session that week</a:t>
            </a:r>
          </a:p>
          <a:p>
            <a:pPr lvl="0"/>
            <a:r>
              <a:rPr/>
              <a:t>(recording posted automatically to Panopto)</a:t>
            </a:r>
          </a:p>
          <a:p>
            <a:pPr lvl="0"/>
            <a:r>
              <a:rPr/>
              <a:t>*Materials for following week posted on Wednesday evening</a:t>
            </a:r>
          </a:p>
          <a:p>
            <a:pPr lvl="0"/>
            <a:r>
              <a:rPr/>
              <a:t>CHIP-relevant topics to be approved as a group (more on that later)</a:t>
            </a:r>
          </a:p>
          <a:p>
            <a:pPr lvl="0" indent="0" marL="0">
              <a:buNone/>
            </a:pPr>
            <a:r>
              <a:rPr/>
              <a:t>*Accessibility is important to me, so please contact me with any concerns or requests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 b="1"/>
              <a:t>Weekly Structure (Labs)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‘Pulse’</a:t>
            </a:r>
            <a:r>
              <a:rPr/>
              <a:t> taken on entry - 2 minute quiz - COMPULSORY</a:t>
            </a:r>
          </a:p>
          <a:p>
            <a:pPr lvl="0"/>
            <a:r>
              <a:rPr b="1"/>
              <a:t>OneNote Lab Notebook</a:t>
            </a:r>
            <a:r>
              <a:rPr/>
              <a:t> with brief ‘generative activities’ and opportunities for metacognitive reflection (wk2)</a:t>
            </a:r>
          </a:p>
          <a:p>
            <a:pPr lvl="1"/>
            <a:r>
              <a:rPr u="sng"/>
              <a:t>Your ‘Source of Truth’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/>
            <a:r>
              <a:rPr/>
              <a:t>This module is a </a:t>
            </a:r>
            <a:r>
              <a:rPr b="1" i="1"/>
              <a:t>process</a:t>
            </a:r>
            <a:r>
              <a:rPr/>
              <a:t> not a goal - approach it like an experiment!</a:t>
            </a:r>
          </a:p>
          <a:p>
            <a:pPr lvl="0"/>
            <a:r>
              <a:rPr/>
              <a:t>NO EXAM</a:t>
            </a:r>
          </a:p>
          <a:p>
            <a:pPr lvl="1"/>
            <a:r>
              <a:rPr b="1"/>
              <a:t>Extras</a:t>
            </a:r>
            <a:r>
              <a:rPr/>
              <a:t> provided around skills or applications or just interesting stuff (Not compulsory)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reflection and metacognitive practice. This will be discussed in a number of lectures, but it contributes to effective learning and your integration of the skills and experience.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</a:t>
            </a:r>
            <a:r>
              <a:rPr b="1"/>
              <a:t>opportunity</a:t>
            </a:r>
            <a:r>
              <a:rPr/>
              <a:t> to deliberately practice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employability.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</a:t>
            </a:r>
            <a:r>
              <a:rPr b="1"/>
              <a:t>series</a:t>
            </a:r>
            <a:r>
              <a:rPr/>
              <a:t>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</a:t>
            </a:r>
            <a:r>
              <a:rPr b="1"/>
              <a:t>entirely relevant</a:t>
            </a:r>
            <a:r>
              <a:rPr/>
              <a:t> to your final year dissertation also.</a:t>
            </a:r>
          </a:p>
          <a:p>
            <a:pPr lvl="0" indent="0" marL="0">
              <a:buNone/>
            </a:pPr>
            <a:r>
              <a:rPr b="1"/>
              <a:t>Contribution to and comment</a:t>
            </a:r>
            <a:r>
              <a:rPr/>
              <a:t> on these is welcome and hoped for!</a:t>
            </a:r>
          </a:p>
          <a:p>
            <a:pPr lvl="0" indent="0" marL="0">
              <a:buNone/>
            </a:pPr>
            <a:r>
              <a:rPr b="1"/>
              <a:t>Open Educational Resources</a:t>
            </a:r>
            <a:r>
              <a:rPr/>
              <a:t> will be used extensively, and most core readings are available online via the library.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Lectures Term One</a:t>
            </a:r>
          </a:p>
        </p:txBody>
      </p:sp>
      <p:pic>
        <p:nvPicPr>
          <p:cNvPr descr="images/paste-882EBB8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65500" y="1816100"/>
            <a:ext cx="5461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Lectures Term Two</a:t>
            </a:r>
          </a:p>
        </p:txBody>
      </p:sp>
      <p:pic>
        <p:nvPicPr>
          <p:cNvPr descr="images/paste-D7119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95600" y="1816100"/>
            <a:ext cx="6388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Labs Term One</a:t>
            </a:r>
          </a:p>
        </p:txBody>
      </p:sp>
      <p:pic>
        <p:nvPicPr>
          <p:cNvPr descr="images/paste-A76C14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62300" y="1816100"/>
            <a:ext cx="5880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Labs Term Two</a:t>
            </a:r>
          </a:p>
        </p:txBody>
      </p:sp>
      <p:pic>
        <p:nvPicPr>
          <p:cNvPr descr="images/paste-B6FDBAE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95600" y="1816100"/>
            <a:ext cx="6413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seriously…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Formerly worked in advertising industry for big agencies</a:t>
            </a:r>
          </a:p>
          <a:p>
            <a:pPr lvl="0"/>
            <a:r>
              <a:rPr/>
              <a:t>Impulsively started a Psych degree in 2006 (age 30+)</a:t>
            </a:r>
          </a:p>
          <a:p>
            <a:pPr lvl="0"/>
            <a:r>
              <a:rPr/>
              <a:t>My research interests are interpersonal deception, antagonistic personalities and behaviours, and how people obtain, process, and use social information/person perception in their everyday lives</a:t>
            </a:r>
          </a:p>
          <a:p>
            <a:pPr lvl="0"/>
            <a:r>
              <a:rPr/>
              <a:t>Got my PhD in 2014, post-doc with the Intelligence Agencies, Teaching Fellow then Lecturer in the department of Psychology</a:t>
            </a:r>
          </a:p>
          <a:p>
            <a:pPr lvl="0"/>
            <a:r>
              <a:rPr/>
              <a:t>And I LOVE IT !! The Psychology we do here is unique!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individual Mini-Dissertation project </a:t>
            </a:r>
            <a:r>
              <a:rPr b="1"/>
              <a:t>MUST</a:t>
            </a:r>
            <a:r>
              <a:rPr/>
              <a:t> conform to the following definitive rules:</a:t>
            </a:r>
          </a:p>
          <a:p>
            <a:pPr lvl="0"/>
            <a:r>
              <a:rPr b="1"/>
              <a:t>2x2 ANOVA design with 2 categorical IVs (each with 2 levels) and a single continuous DV</a:t>
            </a:r>
          </a:p>
          <a:p>
            <a:pPr lvl="0"/>
            <a:r>
              <a:rPr b="1"/>
              <a:t>You must obtain ethical approval and show individual involvement in the process of application</a:t>
            </a:r>
          </a:p>
          <a:p>
            <a:pPr lvl="0"/>
            <a:r>
              <a:rPr b="1"/>
              <a:t>You must make a sample size estimation / Power calculation</a:t>
            </a:r>
          </a:p>
          <a:p>
            <a:pPr lvl="0"/>
            <a:r>
              <a:rPr b="1"/>
              <a:t>You must contribute to group recruitment and data collection efforts either online or in-person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Your Mini-Dissertation final submission must comprise ALL of the following COMPULSORY elements:</a:t>
            </a:r>
          </a:p>
          <a:p>
            <a:pPr lvl="0"/>
            <a:r>
              <a:rPr/>
              <a:t>a 2,500 word APA7 empirical paper with a complete reference list and appendices</a:t>
            </a:r>
          </a:p>
          <a:p>
            <a:pPr lvl="0"/>
            <a:r>
              <a:rPr/>
              <a:t>Open Data - a single, cleaned, clearly-labelled data set</a:t>
            </a:r>
          </a:p>
          <a:p>
            <a:pPr lvl="0"/>
            <a:r>
              <a:rPr/>
              <a:t>Open Materials - a complete, replication-ready materials package detailing materials relevant to your individual write-up</a:t>
            </a:r>
          </a:p>
          <a:p>
            <a:pPr lvl="0"/>
            <a:r>
              <a:rPr/>
              <a:t>A reflective account covering the Mini-Dissertation </a:t>
            </a:r>
            <a:r>
              <a:rPr u="sng"/>
              <a:t>AND</a:t>
            </a:r>
            <a:r>
              <a:rPr/>
              <a:t> the PS52005C Design &amp; Analysis quizzes and how they contributed to your development this year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Illustrative MD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effect of gender stereotype and task difficulty on memory performance</a:t>
            </a:r>
          </a:p>
          <a:p>
            <a:pPr lvl="0"/>
            <a:r>
              <a:rPr/>
              <a:t>The role of facial symmetry and filter type on ratings of attractiveness of online dating profile pictures</a:t>
            </a:r>
          </a:p>
          <a:p>
            <a:pPr lvl="0"/>
            <a:r>
              <a:rPr/>
              <a:t>Exposure to negative news media, trait anxiety and the BAME community under COVID-19</a:t>
            </a:r>
          </a:p>
          <a:p>
            <a:pPr lvl="0"/>
            <a:r>
              <a:rPr/>
              <a:t>The effects of Agentic and Communal Narcissism, attitudes towards COVID-19 and lockdown compliance</a:t>
            </a:r>
          </a:p>
          <a:p>
            <a:pPr lvl="0"/>
            <a:r>
              <a:rPr/>
              <a:t>The effect of personality and sleep disturbance on academic performance</a:t>
            </a:r>
          </a:p>
          <a:p>
            <a:pPr lvl="0"/>
            <a:r>
              <a:rPr/>
              <a:t>Need for cognition, pre-sentencing information and perceptions of guilt in a jury decision making task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let’s deep dive this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</a:p>
          <a:p>
            <a:pPr lvl="0"/>
            <a:r>
              <a:rPr i="1"/>
              <a:t>The effect of Independent Variable 1 and Independent Variable 2 on a continuous Dependent Variable</a:t>
            </a:r>
            <a:r>
              <a:rPr/>
              <a:t> </a:t>
            </a:r>
          </a:p>
          <a:p>
            <a:pPr lvl="0"/>
            <a:r>
              <a:rPr/>
              <a:t>Conscientiousness (Low or high - Independent Variable IV1)</a:t>
            </a:r>
          </a:p>
          <a:p>
            <a:pPr lvl="0"/>
            <a:r>
              <a:rPr/>
              <a:t>Caffeine intake (Low or high - Independent Variable IV2)</a:t>
            </a:r>
          </a:p>
          <a:p>
            <a:pPr lvl="0"/>
            <a:r>
              <a:rPr/>
              <a:t>Academic Self-Handicapping (6 item 1-5 Likert style, ‘continuous’ Dependent Variable DV)</a:t>
            </a:r>
          </a:p>
          <a:p>
            <a:pPr lvl="0"/>
            <a:r>
              <a:rPr/>
              <a:t>What about the other 3 people in the group?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Rest of the group: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Extraversion</a:t>
            </a:r>
            <a:r>
              <a:rPr/>
              <a:t> (Low/High) &amp; Sleep (Sound/Disturbed)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Openness to experience</a:t>
            </a:r>
            <a:r>
              <a:rPr/>
              <a:t> (Low/High) &amp; Family Attitude to Education (Pro/Con)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Neuroticism</a:t>
            </a:r>
            <a:r>
              <a:rPr/>
              <a:t> (Low/High) &amp; Attitude to Feedback (Open/Sensitive) on </a:t>
            </a:r>
            <a:r>
              <a:rPr u="sng"/>
              <a:t>ASH</a:t>
            </a:r>
          </a:p>
          <a:p>
            <a:pPr lvl="1"/>
            <a:r>
              <a:rPr/>
              <a:t>Not too complicated, right?</a:t>
            </a:r>
          </a:p>
          <a:p>
            <a:pPr lvl="1"/>
            <a:r>
              <a:rPr/>
              <a:t>Can you see the economies of effort and implicit support opps?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Scan your attendance (?) and sit down to complete the short ‘Entry Pulse’ poll (Compulsory each week).</a:t>
            </a:r>
          </a:p>
          <a:p>
            <a:pPr lvl="0"/>
            <a:r>
              <a:rPr/>
              <a:t>Verify access to IT systems (e.g. the critically important OneDrive) and add a signature to your emails to assist College answering any questions you have.</a:t>
            </a:r>
          </a:p>
          <a:p>
            <a:pPr lvl="0"/>
            <a:r>
              <a:rPr/>
              <a:t>Start brainstorming ideas for research topics for your Mini-Dissertation.</a:t>
            </a:r>
          </a:p>
          <a:p>
            <a:pPr lvl="0"/>
            <a:r>
              <a:rPr/>
              <a:t>Consider ‘how’ you want to work this year - Help co-create a ‘Lab Ethos’ that we can share openly.</a:t>
            </a:r>
          </a:p>
          <a:p>
            <a:pPr lvl="0"/>
            <a:r>
              <a:rPr/>
              <a:t>Detailed information in the Lab 01 ‘Book’ on the VLE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don’t get hung up on topic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 might think coming up with a research topic is a difficult thing. For this year, it is NOT super-important. Your Lab Tutors will be available to help you make sure it’s feasible, challenging enough but not too difficult etc.</a:t>
            </a:r>
          </a:p>
          <a:p>
            <a:pPr lvl="0" indent="0" marL="1270000">
              <a:buNone/>
            </a:pPr>
            <a:r>
              <a:rPr sz="2000"/>
              <a:t>It does help if you are interested in it though, as it will help keep motivation up!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Some 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/>
            <a:r>
              <a:rPr sz="2000"/>
              <a:t>Picking something without much of a literature behind it can make life VERY difficult</a:t>
            </a:r>
          </a:p>
          <a:p>
            <a:pPr lvl="0"/>
            <a:r>
              <a:rPr sz="2000"/>
              <a:t>We will try to make sure things remain manageable, we are not trying to ‘restrict’ you</a:t>
            </a:r>
          </a:p>
          <a:p>
            <a:pPr lvl="0"/>
            <a:r>
              <a:rPr sz="2000"/>
              <a:t>You will not be able to do research</a:t>
            </a:r>
          </a:p>
          <a:p>
            <a:pPr lvl="1"/>
            <a:r>
              <a:rPr sz="2000"/>
              <a:t>on Children</a:t>
            </a:r>
          </a:p>
          <a:p>
            <a:pPr lvl="1"/>
            <a:r>
              <a:rPr sz="2000"/>
              <a:t>on Vulnerable or protected groups</a:t>
            </a:r>
          </a:p>
          <a:p>
            <a:pPr lvl="1"/>
            <a:r>
              <a:rPr sz="2000"/>
              <a:t>using methods that require extensive training or specialist facilities (e.g. EEG, TMS)</a:t>
            </a:r>
          </a:p>
          <a:p>
            <a:pPr lvl="1"/>
            <a:r>
              <a:rPr sz="2000"/>
              <a:t>that raises anything more than mild ethical considerations</a:t>
            </a:r>
          </a:p>
          <a:p>
            <a:pPr lvl="1"/>
            <a:r>
              <a:rPr sz="2000"/>
              <a:t>for which recruitment will be too onerous or time-consuming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Defining how you wish to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would like you to compose a ‘code of conduct’ or ‘Lab ethos’ applicable to us all this year.</a:t>
            </a:r>
          </a:p>
          <a:p>
            <a:pPr lvl="0" indent="0" marL="0">
              <a:buNone/>
            </a:pPr>
            <a:r>
              <a:rPr u="sng"/>
              <a:t>Goldsmiths Student Charter</a:t>
            </a:r>
            <a:r>
              <a:rPr/>
              <a:t> (2012) Does much change in a decade?</a:t>
            </a:r>
          </a:p>
          <a:p>
            <a:pPr lvl="0" indent="0" marL="0">
              <a:buNone/>
            </a:pPr>
            <a:r>
              <a:rPr u="sng"/>
              <a:t>BPS Research Ethics</a:t>
            </a:r>
            <a:r>
              <a:rPr/>
              <a:t> (respect, competence, responsibility, integrity)</a:t>
            </a:r>
          </a:p>
          <a:p>
            <a:pPr lvl="0" indent="0" marL="0">
              <a:buNone/>
            </a:pPr>
            <a:r>
              <a:rPr u="sng"/>
              <a:t>Corporate Culture</a:t>
            </a:r>
            <a:r>
              <a:rPr/>
              <a:t> (e.g. “</a:t>
            </a:r>
            <a:r>
              <a:rPr b="1" i="1"/>
              <a:t>Move fast and break things</a:t>
            </a:r>
            <a:r>
              <a:rPr/>
              <a:t>” i.e. approaching the task with an emphasis on speed, disruption and experimentation)</a:t>
            </a:r>
          </a:p>
          <a:p>
            <a:pPr lvl="0" indent="0" marL="0">
              <a:buNone/>
            </a:pPr>
            <a:r>
              <a:rPr u="sng"/>
              <a:t>Innovative Teaching</a:t>
            </a:r>
            <a:r>
              <a:rPr/>
              <a:t> (e.g. The Hacker School/Recurse Center - No feigning surprise, No ’Well-Actually’s, No back-seat driving, no subtle -isms)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How will we approach the following?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Inclusivity, Diversity, Equity, Privilege, Power, Intersectionality</a:t>
            </a:r>
          </a:p>
          <a:p>
            <a:pPr lvl="0" indent="0" marL="0">
              <a:buNone/>
            </a:pPr>
            <a:r>
              <a:rPr/>
              <a:t>Communication, Accommodation, Environment, Accessibility, Collaboration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importance of your ‘participation’</a:t>
            </a:r>
          </a:p>
          <a:p>
            <a:pPr lvl="0"/>
            <a:r>
              <a:rPr/>
              <a:t>If you don’t engage, it is difficult to respond to your needs</a:t>
            </a:r>
          </a:p>
          <a:p>
            <a:pPr lvl="0"/>
            <a:r>
              <a:rPr/>
              <a:t>I want you to find </a:t>
            </a:r>
            <a:r>
              <a:rPr b="1"/>
              <a:t>“MyPsychology”</a:t>
            </a:r>
          </a:p>
          <a:p>
            <a:pPr lvl="0"/>
            <a:r>
              <a:rPr/>
              <a:t>Easier to keep up than catch-up</a:t>
            </a:r>
          </a:p>
          <a:p>
            <a:pPr lvl="0"/>
            <a:r>
              <a:rPr/>
              <a:t>We have numerous safeguards in place to protect you this year</a:t>
            </a:r>
          </a:p>
          <a:p>
            <a:pPr lvl="0"/>
            <a:r>
              <a:rPr/>
              <a:t>The only thing that should be worried this year is Shoddy Science!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Data Carpentry suggests the following for their labs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welcoming and inclusive language</a:t>
            </a:r>
          </a:p>
          <a:p>
            <a:pPr lvl="0"/>
            <a:r>
              <a:rPr/>
              <a:t>Be respectful of different viewpoints and experiences</a:t>
            </a:r>
          </a:p>
          <a:p>
            <a:pPr lvl="0"/>
            <a:r>
              <a:rPr/>
              <a:t>Gracefully accept constructive criticism</a:t>
            </a:r>
          </a:p>
          <a:p>
            <a:pPr lvl="0"/>
            <a:r>
              <a:rPr/>
              <a:t>Focus on what is best for the community</a:t>
            </a:r>
          </a:p>
          <a:p>
            <a:pPr lvl="0"/>
            <a:r>
              <a:rPr/>
              <a:t>Show courtesy and respect towards other community members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Recurse Center ‘Social Rules’</a:t>
            </a:r>
          </a:p>
        </p:txBody>
      </p:sp>
      <p:pic>
        <p:nvPicPr>
          <p:cNvPr descr="images/paste-753EB69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816100"/>
            <a:ext cx="289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On behalf of the whole teaching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Have a wonderful year!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Any Questions?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Overview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to Research Methods!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APA Skillful Psychology Student</a:t>
            </a:r>
          </a:p>
        </p:txBody>
      </p:sp>
      <p:pic>
        <p:nvPicPr>
          <p:cNvPr descr="images/paste-51D3847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400800" y="977900"/>
            <a:ext cx="37338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Naufel, K. Z., Appleby, D. C., Young, J., Van Kirk, J. F., Spencer, S. M., Rudmann, J., …Richmond, A. S. (2018).The skillful psychology student: Prepared for success in the 21st century workplace. Retrieved from: </a:t>
            </a:r>
            <a:r>
              <a:rPr>
                <a:hlinkClick r:id="rId2"/>
              </a:rPr>
              <a:t>https://www.apa.org/careers/resources/guides/transferable-skills.pdf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Cognitive Skills</a:t>
            </a:r>
          </a:p>
        </p:txBody>
      </p:sp>
      <p:pic>
        <p:nvPicPr>
          <p:cNvPr descr="images/paste-B0779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578100"/>
            <a:ext cx="10515600" cy="280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Lecture01</dc:title>
  <dc:creator>Dr Gordon Wright</dc:creator>
  <cp:keywords/>
  <dcterms:created xsi:type="dcterms:W3CDTF">2023-10-29T17:29:11Z</dcterms:created>
  <dcterms:modified xsi:type="dcterms:W3CDTF">2023-10-29T17:29:11Z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halkboard">
    <vt:lpwstr>True</vt:lpwstr>
  </property>
  <property fmtid="{D5CDD505-2E9C-101B-9397-08002B2CF9AE}" pid="7" name="csl">
    <vt:lpwstr>../apa7.csl</vt:lpwstr>
  </property>
  <property fmtid="{D5CDD505-2E9C-101B-9397-08002B2CF9AE}" pid="8" name="date">
    <vt:lpwstr>03 October, 2022</vt:lpwstr>
  </property>
  <property fmtid="{D5CDD505-2E9C-101B-9397-08002B2CF9AE}" pid="9" name="date-format">
    <vt:lpwstr>DD MMMM, YYYY</vt:lpwstr>
  </property>
  <property fmtid="{D5CDD505-2E9C-101B-9397-08002B2CF9AE}" pid="10" name="editor">
    <vt:lpwstr>visual</vt:lpwstr>
  </property>
  <property fmtid="{D5CDD505-2E9C-101B-9397-08002B2CF9AE}" pid="11" name="footer">
    <vt:lpwstr>VLE</vt:lpwstr>
  </property>
  <property fmtid="{D5CDD505-2E9C-101B-9397-08002B2CF9AE}" pid="12" name="header-includes">
    <vt:lpwstr/>
  </property>
  <property fmtid="{D5CDD505-2E9C-101B-9397-08002B2CF9AE}" pid="13" name="include-after">
    <vt:lpwstr/>
  </property>
  <property fmtid="{D5CDD505-2E9C-101B-9397-08002B2CF9AE}" pid="14" name="include-before">
    <vt:lpwstr/>
  </property>
  <property fmtid="{D5CDD505-2E9C-101B-9397-08002B2CF9AE}" pid="15" name="labels">
    <vt:lpwstr/>
  </property>
  <property fmtid="{D5CDD505-2E9C-101B-9397-08002B2CF9AE}" pid="16" name="logo">
    <vt:lpwstr>images/RMIPHEX.png</vt:lpwstr>
  </property>
  <property fmtid="{D5CDD505-2E9C-101B-9397-08002B2CF9AE}" pid="17" name="menu">
    <vt:lpwstr>True</vt:lpwstr>
  </property>
  <property fmtid="{D5CDD505-2E9C-101B-9397-08002B2CF9AE}" pid="18" name="modulecode">
    <vt:lpwstr>PS52007D</vt:lpwstr>
  </property>
  <property fmtid="{D5CDD505-2E9C-101B-9397-08002B2CF9AE}" pid="19" name="navigation-mode">
    <vt:lpwstr>linear</vt:lpwstr>
  </property>
  <property fmtid="{D5CDD505-2E9C-101B-9397-08002B2CF9AE}" pid="20" name="preview-links">
    <vt:lpwstr>True</vt:lpwstr>
  </property>
  <property fmtid="{D5CDD505-2E9C-101B-9397-08002B2CF9AE}" pid="21" name="subtitle">
    <vt:lpwstr>Module Overview &amp; What is Science?</vt:lpwstr>
  </property>
  <property fmtid="{D5CDD505-2E9C-101B-9397-08002B2CF9AE}" pid="22" name="toc-title">
    <vt:lpwstr>Table of contents</vt:lpwstr>
  </property>
</Properties>
</file>