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CF2"/>
    <a:srgbClr val="DC322F"/>
    <a:srgbClr val="1A1A1A"/>
    <a:srgbClr val="E03135"/>
    <a:srgbClr val="C16069"/>
    <a:srgbClr val="FF3418"/>
    <a:srgbClr val="3A4152"/>
    <a:srgbClr val="4B556B"/>
    <a:srgbClr val="989A9C"/>
    <a:srgbClr val="FFF8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70"/>
    <p:restoredTop autoAdjust="0" sz="94726"/>
  </p:normalViewPr>
  <p:slideViewPr>
    <p:cSldViewPr snapToGrid="0" snapToObjects="1">
      <p:cViewPr varScale="1">
        <p:scale>
          <a:sx d="100" n="101"/>
          <a:sy d="100" n="101"/>
        </p:scale>
        <p:origin x="200" y="600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3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22" Type="http://schemas.openxmlformats.org/officeDocument/2006/relationships/theme" Target="theme/theme1.xml" /><Relationship Id="rId21" Type="http://schemas.openxmlformats.org/officeDocument/2006/relationships/viewProps" Target="viewProps.xml" /><Relationship Id="rId20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ctr">
              <a:buNone/>
              <a:defRPr sz="1800" b="0">
                <a:solidFill>
                  <a:srgbClr val="DC322F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82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Trebuchet MS" panose="020B070302020209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4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media/image1.png" Type="http://schemas.openxmlformats.org/officeDocument/2006/relationships/image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C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  <p:pic>
        <p:nvPicPr>
          <p:cNvPr descr="A cartoon monkey holding a magnifying glass  Description automatically generated" id="2" name="Picture 1">
            <a:extLst>
              <a:ext uri="{FF2B5EF4-FFF2-40B4-BE49-F238E27FC236}">
                <a16:creationId xmlns:a16="http://schemas.microsoft.com/office/drawing/2014/main" id="{72DC9D06-A870-D4AB-1948-5435052EE000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056677" y="5670030"/>
            <a:ext cx="1051446" cy="1051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 09: Third Year Dissertation Preview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The Cherry on the Sundae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December 3, 2024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Tips for Preparing in Your Second Year 1/3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257175" marL="257175">
              <a:buAutoNum type="arabicPeriod"/>
            </a:pPr>
            <a:r>
              <a:rPr b="1"/>
              <a:t>Choose a Potential Topic</a:t>
            </a:r>
            <a:r>
              <a:rPr/>
              <a:t>:</a:t>
            </a:r>
          </a:p>
          <a:p>
            <a:pPr lvl="1"/>
            <a:r>
              <a:rPr/>
              <a:t>Start identifying areas of interest related to your studies.</a:t>
            </a:r>
          </a:p>
          <a:p>
            <a:pPr lvl="1"/>
            <a:r>
              <a:rPr/>
              <a:t>Discuss ideas with mentors, tutors, or third-year students.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Tips for Preparing in Your Second Year 2/3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257175" marL="257175">
              <a:buAutoNum startAt="2" type="arabicPeriod"/>
            </a:pPr>
            <a:r>
              <a:rPr b="1"/>
              <a:t>Engage with Literature</a:t>
            </a:r>
            <a:r>
              <a:rPr/>
              <a:t>:</a:t>
            </a:r>
          </a:p>
          <a:p>
            <a:pPr lvl="1"/>
            <a:r>
              <a:rPr/>
              <a:t>Read extensively to familiarize yourself with research trends.</a:t>
            </a:r>
          </a:p>
          <a:p>
            <a:pPr lvl="1"/>
            <a:r>
              <a:rPr/>
              <a:t>Identify key gaps or questions that inspire curiosity.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Tips for Preparing in Your Second Year 3/3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257175" marL="257175">
              <a:buAutoNum startAt="3" type="arabicPeriod"/>
            </a:pPr>
            <a:r>
              <a:rPr b="1"/>
              <a:t>Master APA Formatting</a:t>
            </a:r>
            <a:r>
              <a:rPr/>
              <a:t>:</a:t>
            </a:r>
          </a:p>
          <a:p>
            <a:pPr lvl="1"/>
            <a:r>
              <a:rPr/>
              <a:t>Practice structuring reports according to APA guidelines.</a:t>
            </a:r>
          </a:p>
          <a:p>
            <a:pPr lvl="1"/>
            <a:r>
              <a:rPr/>
              <a:t>Familiarize yourself with citation and formatting rules.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Looking Ahead: Key Success Strategies 1/3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Supervisory Guidance</a:t>
            </a:r>
            <a:r>
              <a:rPr/>
              <a:t>:</a:t>
            </a:r>
          </a:p>
          <a:p>
            <a:pPr lvl="1"/>
            <a:r>
              <a:rPr/>
              <a:t>Build strong communication with your future supervisor.</a:t>
            </a:r>
          </a:p>
          <a:p>
            <a:pPr lvl="1"/>
            <a:r>
              <a:rPr/>
              <a:t>Use meetings to seek feedback and refine your project plan.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Looking Ahead: Key Success Strategies 2/3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Time Management</a:t>
            </a:r>
            <a:r>
              <a:rPr/>
              <a:t>:</a:t>
            </a:r>
          </a:p>
          <a:p>
            <a:pPr lvl="1"/>
            <a:r>
              <a:rPr/>
              <a:t>Develop a timeline for data collection and analysis.</a:t>
            </a:r>
          </a:p>
          <a:p>
            <a:pPr lvl="1"/>
            <a:r>
              <a:rPr/>
              <a:t>Set interim deadlines to avoid last-minute rushes.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Looking Ahead: Key Success Strategies 3/3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Feedback Loop</a:t>
            </a:r>
            <a:r>
              <a:rPr/>
              <a:t>:</a:t>
            </a:r>
          </a:p>
          <a:p>
            <a:pPr lvl="1"/>
            <a:r>
              <a:rPr/>
              <a:t>Treat November presentations (even if you don’t attend) as a model.</a:t>
            </a:r>
          </a:p>
          <a:p>
            <a:pPr lvl="1"/>
            <a:r>
              <a:rPr/>
              <a:t>Be open to constructive critique for improving your work.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Motivation: Why This Matters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A Transformational Experience</a:t>
            </a:r>
            <a:r>
              <a:rPr/>
              <a:t>:</a:t>
            </a:r>
          </a:p>
          <a:p>
            <a:pPr lvl="1"/>
            <a:r>
              <a:rPr/>
              <a:t>Your dissertation is more than a grade; it is a demonstration of your growth as a researcher and thinker.</a:t>
            </a:r>
          </a:p>
          <a:p>
            <a:pPr lvl="0"/>
            <a:r>
              <a:rPr b="1"/>
              <a:t>The First Step to Expertise</a:t>
            </a:r>
            <a:r>
              <a:rPr/>
              <a:t>:</a:t>
            </a:r>
          </a:p>
          <a:p>
            <a:pPr lvl="1"/>
            <a:r>
              <a:rPr/>
              <a:t>Skills learned here will set the foundation for your academic and professional pursuits.</a:t>
            </a:r>
          </a:p>
          <a:p>
            <a:pPr lvl="0"/>
            <a:r>
              <a:rPr b="1"/>
              <a:t>Your Journey</a:t>
            </a:r>
            <a:r>
              <a:rPr/>
              <a:t>:</a:t>
            </a:r>
          </a:p>
          <a:p>
            <a:pPr lvl="1"/>
            <a:r>
              <a:rPr/>
              <a:t>Embrace the challenges and celebrate your progress!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What it means in reality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This is yours and yours alone</a:t>
            </a:r>
            <a:r>
              <a:rPr/>
              <a:t>:</a:t>
            </a:r>
          </a:p>
          <a:p>
            <a:pPr lvl="1"/>
            <a:r>
              <a:rPr/>
              <a:t>You will be an expert in your field.</a:t>
            </a:r>
          </a:p>
          <a:p>
            <a:pPr lvl="1"/>
            <a:r>
              <a:rPr/>
              <a:t>This is likely the thing you will talk about in any interview or job application.</a:t>
            </a:r>
          </a:p>
          <a:p>
            <a:pPr lvl="1"/>
            <a:r>
              <a:rPr/>
              <a:t>This is the thing that will make you stand out from the crowd - so be strategic in your choices.</a:t>
            </a:r>
          </a:p>
          <a:p>
            <a:pPr lvl="1"/>
            <a:r>
              <a:rPr/>
              <a:t>This is a large-scale project that you will be able to talk about and </a:t>
            </a:r>
            <a:r>
              <a:rPr b="1"/>
              <a:t>demonstrate</a:t>
            </a:r>
            <a:r>
              <a:rPr/>
              <a:t> Project Management abilities.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You can enjoy it! And we hope you do!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Your Dissertation Journey Starts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Purpose of the Dissertation</a:t>
            </a:r>
            <a:r>
              <a:rPr/>
              <a:t>:</a:t>
            </a:r>
          </a:p>
          <a:p>
            <a:pPr lvl="1"/>
            <a:r>
              <a:rPr/>
              <a:t>Demonstrate the culmination of your research skills.</a:t>
            </a:r>
          </a:p>
          <a:p>
            <a:pPr lvl="1"/>
            <a:r>
              <a:rPr/>
              <a:t>Transition from guided learning to independent inquiry.</a:t>
            </a:r>
          </a:p>
          <a:p>
            <a:pPr lvl="1"/>
            <a:r>
              <a:rPr/>
              <a:t>Apply theoretical knowledge to a practical research question.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Key Timeline and Milestones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257175" marL="257175">
              <a:buAutoNum type="arabicPeriod"/>
            </a:pPr>
            <a:r>
              <a:rPr b="1"/>
              <a:t>November</a:t>
            </a:r>
            <a:r>
              <a:rPr/>
              <a:t>:</a:t>
            </a:r>
          </a:p>
          <a:p>
            <a:pPr lvl="1"/>
            <a:r>
              <a:rPr/>
              <a:t>Third-year students deliver their project presentations.</a:t>
            </a:r>
          </a:p>
          <a:p>
            <a:pPr lvl="1"/>
            <a:r>
              <a:rPr/>
              <a:t>Presentations assess rationale, hypotheses, and methodology.</a:t>
            </a:r>
          </a:p>
          <a:p>
            <a:pPr lvl="1"/>
            <a:r>
              <a:rPr/>
              <a:t>(Note: You will not attend these presentations.)</a:t>
            </a:r>
          </a:p>
          <a:p>
            <a:pPr lvl="0" indent="-257175" marL="257175">
              <a:buAutoNum type="arabicPeriod"/>
            </a:pPr>
            <a:r>
              <a:rPr b="1"/>
              <a:t>Mid-April</a:t>
            </a:r>
            <a:r>
              <a:rPr/>
              <a:t>:</a:t>
            </a:r>
          </a:p>
          <a:p>
            <a:pPr lvl="1"/>
            <a:r>
              <a:rPr/>
              <a:t>Final dissertation submission deadline (6,000–8,000 words).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Third-Year Dissertation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What is Expected?</a:t>
            </a:r>
          </a:p>
          <a:p>
            <a:pPr lvl="1"/>
            <a:r>
              <a:rPr/>
              <a:t>Conduct original empirical research, guided by a supervisor.</a:t>
            </a:r>
          </a:p>
          <a:p>
            <a:pPr lvl="1"/>
            <a:r>
              <a:rPr/>
              <a:t>Engage in all research phases: design, ethical approval, data collection, analysis, and reporting.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Third-Year Dissertation Overview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Key Deliverables</a:t>
            </a:r>
            <a:r>
              <a:rPr/>
              <a:t>:</a:t>
            </a:r>
          </a:p>
          <a:p>
            <a:pPr lvl="1" indent="-257175" marL="514350">
              <a:buAutoNum type="arabicPeriod"/>
            </a:pPr>
            <a:r>
              <a:rPr b="1"/>
              <a:t>Oral Presentation</a:t>
            </a:r>
            <a:r>
              <a:rPr/>
              <a:t> (10% of grade):</a:t>
            </a:r>
          </a:p>
          <a:p>
            <a:pPr lvl="2"/>
            <a:r>
              <a:rPr/>
              <a:t>Short presentation of project rationale and plan.</a:t>
            </a:r>
          </a:p>
          <a:p>
            <a:pPr lvl="2"/>
            <a:r>
              <a:rPr/>
              <a:t>Constructive feedback from supervisors and peers.</a:t>
            </a:r>
          </a:p>
          <a:p>
            <a:pPr lvl="1" indent="-257175" marL="514350">
              <a:buAutoNum type="arabicPeriod"/>
            </a:pPr>
            <a:r>
              <a:rPr b="1"/>
              <a:t>Written Dissertation</a:t>
            </a:r>
            <a:r>
              <a:rPr/>
              <a:t> (90% of grade):</a:t>
            </a:r>
          </a:p>
          <a:p>
            <a:pPr lvl="2"/>
            <a:r>
              <a:rPr/>
              <a:t>Formal submission in APA journal-style format.</a:t>
            </a:r>
          </a:p>
          <a:p>
            <a:pPr lvl="2"/>
            <a:r>
              <a:rPr/>
              <a:t>Includes literature review, methodology, results, and discussion.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Core Learning Outcomes 1/3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Research Skills</a:t>
            </a:r>
            <a:r>
              <a:rPr/>
              <a:t>:</a:t>
            </a:r>
          </a:p>
          <a:p>
            <a:pPr lvl="1"/>
            <a:r>
              <a:rPr/>
              <a:t>Translate theoretical questions into testable hypotheses.</a:t>
            </a:r>
          </a:p>
          <a:p>
            <a:pPr lvl="1"/>
            <a:r>
              <a:rPr/>
              <a:t>Design robust and ethical research studies.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Core Learning Outcomes 2/3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Critical Thinking</a:t>
            </a:r>
            <a:r>
              <a:rPr/>
              <a:t>:</a:t>
            </a:r>
          </a:p>
          <a:p>
            <a:pPr lvl="1"/>
            <a:r>
              <a:rPr/>
              <a:t>Identify gaps in existing literature.</a:t>
            </a:r>
          </a:p>
          <a:p>
            <a:pPr lvl="1"/>
            <a:r>
              <a:rPr/>
              <a:t>Interpret data meaningfully in the context of theoretical frameworks.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Core Learning Outcomes 3/3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Communication</a:t>
            </a:r>
            <a:r>
              <a:rPr/>
              <a:t>:</a:t>
            </a:r>
          </a:p>
          <a:p>
            <a:pPr lvl="1"/>
            <a:r>
              <a:rPr/>
              <a:t>Articulate your findings effectively through writing and presentations.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How Your Mini-Dissertation Prepares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Skills Building</a:t>
            </a:r>
            <a:r>
              <a:rPr/>
              <a:t>:</a:t>
            </a:r>
          </a:p>
          <a:p>
            <a:pPr lvl="1"/>
            <a:r>
              <a:rPr/>
              <a:t>Apply second-year research experience to larger, more complex projects.</a:t>
            </a:r>
          </a:p>
          <a:p>
            <a:pPr lvl="1"/>
            <a:r>
              <a:rPr/>
              <a:t>Practice ethical and methodological rigor.</a:t>
            </a:r>
          </a:p>
          <a:p>
            <a:pPr lvl="0"/>
            <a:r>
              <a:rPr b="1"/>
              <a:t>Lessons Learned</a:t>
            </a:r>
            <a:r>
              <a:rPr/>
              <a:t>:</a:t>
            </a:r>
          </a:p>
          <a:p>
            <a:pPr lvl="1"/>
            <a:r>
              <a:rPr/>
              <a:t>Reflect on challenges faced during your mini-project.</a:t>
            </a:r>
          </a:p>
          <a:p>
            <a:pPr lvl="1"/>
            <a:r>
              <a:rPr/>
              <a:t>Use feedback to refine your research and writing techniques.</a:t>
            </a:r>
          </a:p>
        </p:txBody>
      </p:sp>
    </p:spTree>
  </p:cSld>
</p:sld>
</file>

<file path=ppt/theme/theme1.xml><?xml version="1.0" encoding="utf-8"?>
<a:theme xmlns:a="http://schemas.openxmlformats.org/drawingml/2006/main" name="Cosmic Lat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47</Words>
  <Application>Microsoft Macintosh PowerPoint</Application>
  <PresentationFormat>Widescreen</PresentationFormat>
  <Paragraphs>12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Atkinson Hyperlegible</vt:lpstr>
      <vt:lpstr>Calibri</vt:lpstr>
      <vt:lpstr>Rockwell</vt:lpstr>
      <vt:lpstr>Trebuchet MS</vt:lpstr>
      <vt:lpstr>Cosmic Latte</vt:lpstr>
      <vt:lpstr>Slides 1</vt:lpstr>
      <vt:lpstr>Test 1</vt:lpstr>
      <vt:lpstr>Test 2 Sub heading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09: Third Year Dissertation Preview</dc:title>
  <dc:creator>Dr. Gordon Wright</dc:creator>
  <cp:keywords/>
  <dcterms:created xsi:type="dcterms:W3CDTF">2025-01-12T22:15:47Z</dcterms:created>
  <dcterms:modified xsi:type="dcterms:W3CDTF">2025-01-12T22:15:47Z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ategories">
    <vt:lpwstr/>
  </property>
  <property fmtid="{D5CDD505-2E9C-101B-9397-08002B2CF9AE}" pid="6" name="citations-hover">
    <vt:lpwstr>True</vt:lpwstr>
  </property>
  <property fmtid="{D5CDD505-2E9C-101B-9397-08002B2CF9AE}" pid="7" name="csl">
    <vt:lpwstr>../apa7.csl</vt:lpwstr>
  </property>
  <property fmtid="{D5CDD505-2E9C-101B-9397-08002B2CF9AE}" pid="8" name="date">
    <vt:lpwstr>December 3, 2024</vt:lpwstr>
  </property>
  <property fmtid="{D5CDD505-2E9C-101B-9397-08002B2CF9AE}" pid="9" name="date-format">
    <vt:lpwstr>long</vt:lpwstr>
  </property>
  <property fmtid="{D5CDD505-2E9C-101B-9397-08002B2CF9AE}" pid="10" name="editor">
    <vt:lpwstr>visual</vt:lpwstr>
  </property>
  <property fmtid="{D5CDD505-2E9C-101B-9397-08002B2CF9AE}" pid="11" name="execute">
    <vt:lpwstr/>
  </property>
  <property fmtid="{D5CDD505-2E9C-101B-9397-08002B2CF9AE}" pid="12" name="header-includes">
    <vt:lpwstr/>
  </property>
  <property fmtid="{D5CDD505-2E9C-101B-9397-08002B2CF9AE}" pid="13" name="image">
    <vt:lpwstr>lab.png</vt:lpwstr>
  </property>
  <property fmtid="{D5CDD505-2E9C-101B-9397-08002B2CF9AE}" pid="14" name="include-after">
    <vt:lpwstr/>
  </property>
  <property fmtid="{D5CDD505-2E9C-101B-9397-08002B2CF9AE}" pid="15" name="include-before">
    <vt:lpwstr/>
  </property>
  <property fmtid="{D5CDD505-2E9C-101B-9397-08002B2CF9AE}" pid="16" name="labels">
    <vt:lpwstr/>
  </property>
  <property fmtid="{D5CDD505-2E9C-101B-9397-08002B2CF9AE}" pid="17" name="license">
    <vt:lpwstr/>
  </property>
  <property fmtid="{D5CDD505-2E9C-101B-9397-08002B2CF9AE}" pid="18" name="params">
    <vt:lpwstr/>
  </property>
  <property fmtid="{D5CDD505-2E9C-101B-9397-08002B2CF9AE}" pid="19" name="subtitle">
    <vt:lpwstr>The Cherry on the Sundae</vt:lpwstr>
  </property>
  <property fmtid="{D5CDD505-2E9C-101B-9397-08002B2CF9AE}" pid="20" name="toc-title">
    <vt:lpwstr>Table of contents</vt:lpwstr>
  </property>
</Properties>
</file>