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4" Type="http://schemas.openxmlformats.org/officeDocument/2006/relationships/theme" Target="theme/theme1.xml" /><Relationship Id="rId33" Type="http://schemas.openxmlformats.org/officeDocument/2006/relationships/viewProps" Target="viewProps.xml" /><Relationship Id="rId3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01: Let’s start at the beginning!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Lifelong Skills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30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Consider it 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3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Access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visit </a:t>
            </a:r>
            <a:r>
              <a:rPr b="1"/>
              <a:t>EVERY LAB, EVERY WEEK!</a:t>
            </a:r>
          </a:p>
          <a:p>
            <a:pPr lvl="0" indent="0" marL="0">
              <a:buNone/>
            </a:pPr>
            <a:r>
              <a:rPr b="1"/>
              <a:t>Available at g.wright@gold.ac.uk and my office is WB200/2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 and help me get to know you!</a:t>
            </a:r>
          </a:p>
          <a:p>
            <a:pPr lvl="0" indent="0" marL="0">
              <a:buNone/>
            </a:pPr>
            <a:r>
              <a:rPr/>
              <a:t>Questions relating to Module Content must be asked via the Forum. There will be no exceptions.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  <a:p>
            <a:pPr lvl="0" indent="0" marL="1270000">
              <a:buNone/>
            </a:pPr>
            <a:r>
              <a:rPr sz="2000"/>
              <a:t>See previous information about the use of AI. It can be a wonderful tool, but do NOT use it for the wholesale production of written content. It must be a support, not a shortcut. You’ll regret it.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 11-12 PSH LG02 (winter term))</a:t>
            </a:r>
          </a:p>
          <a:p>
            <a:pPr lvl="0" indent="0" marL="0">
              <a:buNone/>
            </a:pPr>
            <a:r>
              <a:rPr/>
              <a:t>1 x 2 hr Lab per week (Tuesday - see personal timetable)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Overview to set out the main topics and to give you a set of milestones or preparatory activities</a:t>
            </a:r>
            <a:r>
              <a:rPr/>
              <a:t>’ designed to keep you on track.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available in advance from week 03 onwards!)</a:t>
            </a:r>
          </a:p>
          <a:p>
            <a:pPr lvl="0" indent="0" marL="0">
              <a:buNone/>
            </a:pPr>
            <a:r>
              <a:rPr b="1"/>
              <a:t>Lab</a:t>
            </a:r>
          </a:p>
          <a:p>
            <a:pPr lvl="0"/>
            <a:r>
              <a:rPr b="1"/>
              <a:t>Lab Notes</a:t>
            </a:r>
            <a:r>
              <a:rPr/>
              <a:t> - find a solution that works for you, but make sure that you have it every week, so a cloud-based system would be best. You will be expected to show notes of your progress to your Lab Tutor and show specifics when asking questions</a:t>
            </a:r>
          </a:p>
          <a:p>
            <a:pPr lvl="0"/>
            <a:r>
              <a:rPr/>
              <a:t>Lots can be achieved in the labs, but independent study and coordinated group work will be required. We will be asking about this aspect of the process regularly.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meta-cognitive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Before tomorrow, please…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an email signature to your college email, including your student number, programme, lab tutor, and personal tutor. It will speed up responses to any emails you send to staff.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Attendance QR Code HERE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/>
              <a:t>MORE ON THIS NEXT WEEK!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Illustrative MD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let’s deep dive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Caffeine intake IV(B1) Low or IV(B2) high - Independent Variable IV(B)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Rest of the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opportunities?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Scan your attendance, sit in your Personal Tutor groups to start</a:t>
            </a:r>
          </a:p>
          <a:p>
            <a:pPr lvl="0"/>
            <a:r>
              <a:rPr/>
              <a:t>Very serious and academically important first activity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year, and who you want to work with</a:t>
            </a:r>
          </a:p>
          <a:p>
            <a:pPr lvl="0"/>
            <a:r>
              <a:rPr/>
              <a:t>Detailed information in Lab 01 worksheet, but allow the Lab Tutor to guide you and try to get involved!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  <a:p>
            <a:pPr lvl="0" indent="0" marL="1270000">
              <a:buNone/>
            </a:pPr>
            <a:r>
              <a:rPr sz="2000"/>
              <a:t>If in doubt.. What about Academic Success? What aspects of personality, lifestyle, behaviour, attitude, life history etc contribute to it? And how on earth do you measure Academic Success?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‘Stats-Panic’ or fear of failing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Trying to ignore ‘stats’ is silly. Stats takes up about 3/4 of the lab in week 16. Seriously.</a:t>
            </a:r>
          </a:p>
          <a:p>
            <a:pPr lvl="0" indent="0" marL="1270000">
              <a:buNone/>
            </a:pPr>
            <a:r>
              <a:rPr sz="2000"/>
              <a:t>And don’t be afraid of failing. You can only fail if you don’t attend and don’t submit all 3 coursework elements.</a:t>
            </a:r>
          </a:p>
          <a:p>
            <a:pPr lvl="0" indent="0" marL="1270000">
              <a:buNone/>
            </a:pPr>
            <a:r>
              <a:rPr sz="2000"/>
              <a:t>I thought I might have magical properties, like a troll. The people who pass are names I associate with faces. The people who fail tend to just be names on a list. Am I magic?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Advance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You will confirm your group members (3 or 4), a group name (puns encouraged), and maybe a topic area in the first half hour of Lab 02.</a:t>
            </a:r>
          </a:p>
          <a:p>
            <a:pPr lvl="0" indent="0" marL="1270000">
              <a:buNone/>
            </a:pPr>
            <a:r>
              <a:rPr sz="2000" b="1"/>
              <a:t>There will be no more time available.</a:t>
            </a:r>
          </a:p>
          <a:p>
            <a:pPr lvl="0" indent="0" marL="1270000">
              <a:buNone/>
            </a:pPr>
            <a:r>
              <a:rPr sz="2000"/>
              <a:t>That gives you over a week to sort it out! This is your first independent study task!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 (I think understandably)…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minimal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Module structure and coursework introduction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 behalf of the whole 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bit about 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Formerly worked in the advertising industry for top London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 and thrilling!</a:t>
            </a:r>
          </a:p>
          <a:p>
            <a:pPr lvl="0"/>
            <a:r>
              <a:rPr/>
              <a:t>My mission is to turn you into Research Rebels and Data-Driven Disruptors!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Your Psychology - NOT MINE!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year, but be your own best friend</a:t>
            </a:r>
          </a:p>
          <a:p>
            <a:pPr lvl="0"/>
            <a:r>
              <a:rPr/>
              <a:t>The only thing that should be worried this year becoming a Psychology bore!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30 credit weighted module. As I always say, a coursework essay, say for Cognitive Psychology, is worth 1/10th of your Mini-Dissertation. It does NOT make sense to miss a lab working on an essay that might not even count towards your grade.</a:t>
            </a:r>
          </a:p>
          <a:p>
            <a:pPr lvl="0" indent="0" marL="0">
              <a:buNone/>
            </a:pPr>
            <a:r>
              <a:rPr/>
              <a:t>To pass, you must pass all 3 assessment elements: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Critical Proposal 1,800 words (15%)</a:t>
            </a:r>
          </a:p>
          <a:p>
            <a:pPr lvl="0" indent="0" marL="1270000">
              <a:buNone/>
            </a:pPr>
            <a:r>
              <a:rPr sz="2000"/>
              <a:t>Mini-Dissertation 2,500 words (70%)</a:t>
            </a:r>
          </a:p>
          <a:p>
            <a:pPr lvl="0" indent="0" marL="1270000">
              <a:buNone/>
            </a:pPr>
            <a:r>
              <a:rPr sz="2000"/>
              <a:t>CHIP Learning Log 1,200 words (15%)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Indicative Critical Proposal Support</a:t>
            </a:r>
          </a:p>
        </p:txBody>
      </p:sp>
      <p:pic>
        <p:nvPicPr>
          <p:cNvPr descr="images/CPsup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463800"/>
            <a:ext cx="10515600" cy="304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aren’t spectators any more, you’re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Let’s start at the beginning!</dc:title>
  <dc:creator>Dr. Gordon Wright</dc:creator>
  <cp:keywords/>
  <dcterms:created xsi:type="dcterms:W3CDTF">2024-10-27T14:28:04Z</dcterms:created>
  <dcterms:modified xsi:type="dcterms:W3CDTF">2024-10-27T14:28:04Z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30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Lifelong Skills</vt:lpwstr>
  </property>
  <property fmtid="{D5CDD505-2E9C-101B-9397-08002B2CF9AE}" pid="20" name="toc-title">
    <vt:lpwstr>Table of contents</vt:lpwstr>
  </property>
</Properties>
</file>