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7" Type="http://schemas.openxmlformats.org/officeDocument/2006/relationships/tableStyles" Target="tableStyles.xml" /><Relationship Id="rId4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45" Type="http://schemas.openxmlformats.org/officeDocument/2006/relationships/viewProps" Target="viewProps.xml" /><Relationship Id="rId4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apa.org/ed/precollege/psn/2019/02/skillful-student" TargetMode="External" /><Relationship Id="rId3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apa.org/careers/resources/guides/transferable-skills.pdf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Module Overview &amp; What is Science?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03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Communication Skills</a:t>
            </a:r>
          </a:p>
        </p:txBody>
      </p:sp>
      <p:pic>
        <p:nvPicPr>
          <p:cNvPr descr="images/paste-B710C4C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73400"/>
            <a:ext cx="10515600" cy="182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Skills</a:t>
            </a:r>
          </a:p>
        </p:txBody>
      </p:sp>
      <p:pic>
        <p:nvPicPr>
          <p:cNvPr descr="images/paste-839343D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946400"/>
            <a:ext cx="10515600" cy="209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Social Skills</a:t>
            </a:r>
          </a:p>
        </p:txBody>
      </p:sp>
      <p:pic>
        <p:nvPicPr>
          <p:cNvPr descr="images/paste-245BC02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62200"/>
            <a:ext cx="105156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Technological Skills</a:t>
            </a:r>
          </a:p>
        </p:txBody>
      </p:sp>
      <p:pic>
        <p:nvPicPr>
          <p:cNvPr descr="images/paste-2BE9795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086100"/>
            <a:ext cx="105156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These are valuable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I’m going to try to ‘connect the dots’ for you along the way</a:t>
            </a:r>
          </a:p>
          <a:p>
            <a:pPr lvl="0"/>
            <a:r>
              <a:rPr/>
              <a:t>Cognitive (e.g., creativity and information management).</a:t>
            </a:r>
          </a:p>
          <a:p>
            <a:pPr lvl="0"/>
            <a:r>
              <a:rPr/>
              <a:t>Communication (e.g., active listening and public speaking).</a:t>
            </a:r>
          </a:p>
          <a:p>
            <a:pPr lvl="0"/>
            <a:r>
              <a:rPr/>
              <a:t>Personal (e.g., conscientiousness and integrity).</a:t>
            </a:r>
          </a:p>
          <a:p>
            <a:pPr lvl="0"/>
            <a:r>
              <a:rPr/>
              <a:t>Social (e.g., collaboration and leadership abilities).</a:t>
            </a:r>
          </a:p>
          <a:p>
            <a:pPr lvl="0"/>
            <a:r>
              <a:rPr/>
              <a:t>Technological (e.g., flexibility and familiarity with hardware and software).</a:t>
            </a:r>
          </a:p>
          <a:p>
            <a:pPr lvl="0"/>
            <a:r>
              <a:rPr/>
              <a:t>No actual mention of the ‘content’ - </a:t>
            </a:r>
            <a:r>
              <a:rPr b="1"/>
              <a:t>Psychology</a:t>
            </a:r>
            <a:r>
              <a:rPr/>
              <a:t> or </a:t>
            </a:r>
            <a:r>
              <a:rPr b="1"/>
              <a:t>Research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 b="1"/>
              <a:t>Available at g.wright@gold.ac.uk and my office is WB200/1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me!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LG02)</a:t>
            </a:r>
          </a:p>
          <a:p>
            <a:pPr lvl="0" indent="0" marL="0">
              <a:buNone/>
            </a:pPr>
            <a:r>
              <a:rPr/>
              <a:t>1 x 2 hr Lab per week (Tuesday in Whitehead)</a:t>
            </a:r>
          </a:p>
          <a:p>
            <a:pPr lvl="0" indent="0" marL="0">
              <a:buNone/>
            </a:pPr>
            <a:r>
              <a:rPr/>
              <a:t>4 x Personal Tutor meetings focussed on the Mini-Diss across the year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 (Lectures)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brief weekly ‘</a:t>
            </a:r>
            <a:r>
              <a:rPr b="1"/>
              <a:t>Prelude</a:t>
            </a:r>
            <a:r>
              <a:rPr/>
              <a:t>’ designed to introduce one of the main topics of the week (Not compulsory)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covering Methods relevant to your research, concepts and debates around CHIP, and previewing the lab session that week</a:t>
            </a:r>
          </a:p>
          <a:p>
            <a:pPr lvl="0"/>
            <a:r>
              <a:rPr/>
              <a:t>(recording posted automatically to Panopto)</a:t>
            </a:r>
          </a:p>
          <a:p>
            <a:pPr lvl="0"/>
            <a:r>
              <a:rPr/>
              <a:t>*Materials for following week posted on Wednesday evening</a:t>
            </a:r>
          </a:p>
          <a:p>
            <a:pPr lvl="0"/>
            <a:r>
              <a:rPr/>
              <a:t>CHIP-relevant topics to be approved as a group (more on that later)</a:t>
            </a:r>
          </a:p>
          <a:p>
            <a:pPr lvl="0" indent="0" marL="0">
              <a:buNone/>
            </a:pPr>
            <a:r>
              <a:rPr/>
              <a:t>*Accessibility is important to me, so please contact me with any concerns or requests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Weekly Structure (Labs)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‘Pulse’</a:t>
            </a:r>
            <a:r>
              <a:rPr/>
              <a:t> taken on entry - 2 minute quiz - COMPULSORY</a:t>
            </a:r>
          </a:p>
          <a:p>
            <a:pPr lvl="0"/>
            <a:r>
              <a:rPr b="1"/>
              <a:t>OneNote Lab Notebook</a:t>
            </a:r>
            <a:r>
              <a:rPr/>
              <a:t> with brief ‘generative activities’ and opportunities for metacognitive reflection (wk2)</a:t>
            </a:r>
          </a:p>
          <a:p>
            <a:pPr lvl="1"/>
            <a:r>
              <a:rPr u="sng"/>
              <a:t>Your ‘Source of Truth’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/>
            <a:r>
              <a:rPr/>
              <a:t>This module is a </a:t>
            </a:r>
            <a:r>
              <a:rPr b="1" i="1"/>
              <a:t>process</a:t>
            </a:r>
            <a:r>
              <a:rPr/>
              <a:t> not a goal - approach it like an experiment!</a:t>
            </a:r>
          </a:p>
          <a:p>
            <a:pPr lvl="0"/>
            <a:r>
              <a:rPr/>
              <a:t>NO EXAM</a:t>
            </a:r>
          </a:p>
          <a:p>
            <a:pPr lvl="1"/>
            <a:r>
              <a:rPr b="1"/>
              <a:t>Extras</a:t>
            </a:r>
            <a:r>
              <a:rPr/>
              <a:t> provided around skills or applications or just interesting stuff (Not compulsory)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reflection and metacognitive practice. This will be discussed in a number of lectures, but it contributes to effective learning and your integration of the skills and experience.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</a:t>
            </a:r>
            <a:r>
              <a:rPr b="1"/>
              <a:t>opportunity</a:t>
            </a:r>
            <a:r>
              <a:rPr/>
              <a:t> to deliberately practice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employability.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</a:t>
            </a:r>
            <a:r>
              <a:rPr b="1"/>
              <a:t>series</a:t>
            </a:r>
            <a:r>
              <a:rPr/>
              <a:t>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</a:t>
            </a:r>
            <a:r>
              <a:rPr b="1"/>
              <a:t>entirely relevant</a:t>
            </a:r>
            <a:r>
              <a:rPr/>
              <a:t> to your final year dissertation also.</a:t>
            </a:r>
          </a:p>
          <a:p>
            <a:pPr lvl="0" indent="0" marL="0">
              <a:buNone/>
            </a:pPr>
            <a:r>
              <a:rPr b="1"/>
              <a:t>Contribution to and comment</a:t>
            </a:r>
            <a:r>
              <a:rPr/>
              <a:t> on these is welcome and hoped for!</a:t>
            </a:r>
          </a:p>
          <a:p>
            <a:pPr lvl="0" indent="0" marL="0">
              <a:buNone/>
            </a:pPr>
            <a:r>
              <a:rPr b="1"/>
              <a:t>Open Educational Resources</a:t>
            </a:r>
            <a:r>
              <a:rPr/>
              <a:t> will be used extensively, and most core readings are available online via the library.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One</a:t>
            </a:r>
          </a:p>
        </p:txBody>
      </p:sp>
      <p:pic>
        <p:nvPicPr>
          <p:cNvPr descr="images/paste-882EBB8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65500" y="1816100"/>
            <a:ext cx="5461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Lectures Term Two</a:t>
            </a:r>
          </a:p>
        </p:txBody>
      </p:sp>
      <p:pic>
        <p:nvPicPr>
          <p:cNvPr descr="images/paste-D7119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388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One</a:t>
            </a:r>
          </a:p>
        </p:txBody>
      </p:sp>
      <p:pic>
        <p:nvPicPr>
          <p:cNvPr descr="images/paste-A76C144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816100"/>
            <a:ext cx="5880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Labs Term Two</a:t>
            </a:r>
          </a:p>
        </p:txBody>
      </p:sp>
      <p:pic>
        <p:nvPicPr>
          <p:cNvPr descr="images/paste-B6FDBAE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600" y="1816100"/>
            <a:ext cx="6413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seriously…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advertising industry for big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</a:t>
            </a:r>
            <a:r>
              <a:rPr u="sng"/>
              <a:t>AND</a:t>
            </a:r>
            <a:r>
              <a:rPr/>
              <a:t> the PS52005C Design &amp; Analysis quizzes and how they contributed to your development this year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1 and Independent Variable 2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(Low or high - Independent Variable IV1)</a:t>
            </a:r>
          </a:p>
          <a:p>
            <a:pPr lvl="0"/>
            <a:r>
              <a:rPr/>
              <a:t>Caffeine intake (Low or high - Independent Variable IV2)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 (?) and sit down to complete the short ‘Entry Pulse’ poll (Compulsory each week).</a:t>
            </a:r>
          </a:p>
          <a:p>
            <a:pPr lvl="0"/>
            <a:r>
              <a:rPr/>
              <a:t>Verify access to IT systems (e.g. the critically important OneDrive) and add a signature to your emails to assist College answering any questions you have.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 - Help co-create a ‘Lab Ethos’ that we can share openly.</a:t>
            </a:r>
          </a:p>
          <a:p>
            <a:pPr lvl="0"/>
            <a:r>
              <a:rPr/>
              <a:t>Detailed information in the Lab 01 ‘Book’ on the VLE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mild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Defining how you wish to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would like you to compose a ‘code of conduct’ or ‘Lab ethos’ applicable to us all this year.</a:t>
            </a:r>
          </a:p>
          <a:p>
            <a:pPr lvl="0" indent="0" marL="0">
              <a:buNone/>
            </a:pPr>
            <a:r>
              <a:rPr u="sng"/>
              <a:t>Goldsmiths Student Charter</a:t>
            </a:r>
            <a:r>
              <a:rPr/>
              <a:t> (2012) Does much change in a decade?</a:t>
            </a:r>
          </a:p>
          <a:p>
            <a:pPr lvl="0" indent="0" marL="0">
              <a:buNone/>
            </a:pPr>
            <a:r>
              <a:rPr u="sng"/>
              <a:t>BPS Research Ethics</a:t>
            </a:r>
            <a:r>
              <a:rPr/>
              <a:t> (respect, competence, responsibility, integrity)</a:t>
            </a:r>
          </a:p>
          <a:p>
            <a:pPr lvl="0" indent="0" marL="0">
              <a:buNone/>
            </a:pPr>
            <a:r>
              <a:rPr u="sng"/>
              <a:t>Corporate Culture</a:t>
            </a:r>
            <a:r>
              <a:rPr/>
              <a:t> (e.g. “</a:t>
            </a:r>
            <a:r>
              <a:rPr b="1" i="1"/>
              <a:t>Move fast and break things</a:t>
            </a:r>
            <a:r>
              <a:rPr/>
              <a:t>” i.e. approaching the task with an emphasis on speed, disruption and experimentation)</a:t>
            </a:r>
          </a:p>
          <a:p>
            <a:pPr lvl="0" indent="0" marL="0">
              <a:buNone/>
            </a:pPr>
            <a:r>
              <a:rPr u="sng"/>
              <a:t>Innovative Teaching</a:t>
            </a:r>
            <a:r>
              <a:rPr/>
              <a:t> (e.g. The Hacker School/Recurse Center - No feigning surprise, No ’Well-Actually’s, No back-seat driving, no subtle -isms)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will we approach the following?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Inclusivity, Diversity, Equity, Privilege, Power, Intersectionality</a:t>
            </a:r>
          </a:p>
          <a:p>
            <a:pPr lvl="0" indent="0" marL="0">
              <a:buNone/>
            </a:pPr>
            <a:r>
              <a:rPr/>
              <a:t>Communication, Accommodation, Environment, Accessibility,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“MyPsychology”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</a:t>
            </a:r>
          </a:p>
          <a:p>
            <a:pPr lvl="0"/>
            <a:r>
              <a:rPr/>
              <a:t>The only thing that should be worried this year is Shoddy Science!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Data Carpentry suggests the following for their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welcoming and inclusive language</a:t>
            </a:r>
          </a:p>
          <a:p>
            <a:pPr lvl="0"/>
            <a:r>
              <a:rPr/>
              <a:t>Be respectful of different viewpoints and experiences</a:t>
            </a:r>
          </a:p>
          <a:p>
            <a:pPr lvl="0"/>
            <a:r>
              <a:rPr/>
              <a:t>Gracefully accept constructive criticism</a:t>
            </a:r>
          </a:p>
          <a:p>
            <a:pPr lvl="0"/>
            <a:r>
              <a:rPr/>
              <a:t>Focus on what is best for the community</a:t>
            </a:r>
          </a:p>
          <a:p>
            <a:pPr lvl="0"/>
            <a:r>
              <a:rPr/>
              <a:t>Show courtesy and respect towards other community members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Recurse Center ‘Social Rules’</a:t>
            </a:r>
          </a:p>
        </p:txBody>
      </p:sp>
      <p:pic>
        <p:nvPicPr>
          <p:cNvPr descr="images/paste-753EB69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816100"/>
            <a:ext cx="289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Research Methods!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 Skillful Psychology Student</a:t>
            </a:r>
          </a:p>
        </p:txBody>
      </p:sp>
      <p:pic>
        <p:nvPicPr>
          <p:cNvPr descr="images/paste-51D3847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400800" y="977900"/>
            <a:ext cx="3733800" cy="486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Naufel, K. Z., Appleby, D. C., Young, J., Van Kirk, J. F., Spencer, S. M., Rudmann, J., …Richmond, A. S. (2018).The skillful psychology student: Prepared for success in the 21st century workplace. Retrieved from: </a:t>
            </a:r>
            <a:r>
              <a:rPr>
                <a:hlinkClick r:id="rId2"/>
              </a:rPr>
              <a:t>https://www.apa.org/careers/resources/guides/transferable-skills.pdf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Cognitive Skills</a:t>
            </a:r>
          </a:p>
        </p:txBody>
      </p:sp>
      <p:pic>
        <p:nvPicPr>
          <p:cNvPr descr="images/paste-B077902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578100"/>
            <a:ext cx="10515600" cy="280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Lecture01</dc:title>
  <dc:creator>Dr Gordon Wright</dc:creator>
  <cp:keywords/>
  <dcterms:created xsi:type="dcterms:W3CDTF">2022-12-09T13:22:16Z</dcterms:created>
  <dcterms:modified xsi:type="dcterms:W3CDTF">2022-12-09T13:22:16Z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03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Module Overview &amp; What is Science?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