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hyperlink" Target="https://www.learnstatswithjamovi.com/#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eventbrite.com/e/psychology-film-fest-tickets-459930523577?fbclid=PAAabR7OJ38LFeXWvs6oj8MN-Kq3z_8wdyrTYCnCOnpq7HVv6fpHpV1_1CPwY" TargetMode="External" /><Relationship Id="rId3" Type="http://schemas.openxmlformats.org/officeDocument/2006/relationships/hyperlink" Target="https://en.wikipedia.org/wiki/Three_Identical_Strangers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Operationalising variables and bringing concepts to life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14 November,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(answer 1)</a:t>
            </a:r>
          </a:p>
        </p:txBody>
      </p:sp>
      <p:pic>
        <p:nvPicPr>
          <p:cNvPr descr="images/paste-1F4878E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14600" y="1816100"/>
            <a:ext cx="7175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(answer 2)</a:t>
            </a:r>
          </a:p>
        </p:txBody>
      </p:sp>
      <p:pic>
        <p:nvPicPr>
          <p:cNvPr descr="images/paste-776290A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74900"/>
            <a:ext cx="10515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think about your forthcoming Personality essay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key concepts you’ll be thinking about and reading around…</a:t>
            </a:r>
          </a:p>
          <a:p>
            <a:pPr lvl="0"/>
            <a:r>
              <a:rPr/>
              <a:t>Intelligence</a:t>
            </a:r>
          </a:p>
          <a:p>
            <a:pPr lvl="0"/>
            <a:r>
              <a:rPr/>
              <a:t>important life outcomes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Hopefully, you will ask yourself…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are these important and very tricky concepts</a:t>
            </a:r>
          </a:p>
          <a:p>
            <a:pPr lvl="0"/>
            <a:r>
              <a:rPr/>
              <a:t>Defined</a:t>
            </a:r>
          </a:p>
          <a:p>
            <a:pPr lvl="0"/>
            <a:r>
              <a:rPr/>
              <a:t>Measured</a:t>
            </a:r>
          </a:p>
          <a:p>
            <a:pPr lvl="0"/>
            <a:r>
              <a:rPr/>
              <a:t>And brought to life in the lab!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Of great importance that you reflect on this for your MD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defined</a:t>
            </a:r>
            <a:r>
              <a:rPr/>
              <a:t> your variables of interest?</a:t>
            </a:r>
          </a:p>
          <a:p>
            <a:pPr lvl="0"/>
            <a:r>
              <a:rPr/>
              <a:t>IVs and DVs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measured or categorised</a:t>
            </a:r>
            <a:r>
              <a:rPr/>
              <a:t> your variables of interest?</a:t>
            </a:r>
          </a:p>
          <a:p>
            <a:pPr lvl="0"/>
            <a:r>
              <a:rPr/>
              <a:t>e.g. Social Media use</a:t>
            </a:r>
          </a:p>
          <a:p>
            <a:pPr lvl="0"/>
            <a:r>
              <a:rPr/>
              <a:t>Gender</a:t>
            </a:r>
          </a:p>
          <a:p>
            <a:pPr lvl="0"/>
            <a:r>
              <a:rPr/>
              <a:t>Frequency or low/high extraversion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The research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•Develop research aims </a:t>
            </a:r>
          </a:p>
          <a:p>
            <a:pPr lvl="0" indent="0" marL="0">
              <a:buNone/>
            </a:pPr>
            <a:r>
              <a:rPr/>
              <a:t>•Specify research questions/hypotheses related to these aims</a:t>
            </a:r>
          </a:p>
          <a:p>
            <a:pPr lvl="0" indent="0" marL="0">
              <a:buNone/>
            </a:pPr>
            <a:r>
              <a:rPr/>
              <a:t>•Identify relevant constructs and concepts </a:t>
            </a:r>
          </a:p>
          <a:p>
            <a:pPr lvl="0" indent="0" marL="0">
              <a:buNone/>
            </a:pPr>
            <a:r>
              <a:rPr/>
              <a:t>•Translate constructs and concepts into variables (i.e., a logical set of characteristics/features)</a:t>
            </a:r>
          </a:p>
          <a:p>
            <a:pPr lvl="0" indent="0" marL="0">
              <a:buNone/>
            </a:pPr>
            <a:r>
              <a:rPr/>
              <a:t>•Translate variables into measurements (i.e., the quantification of characteristics/features)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Quantitative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systematic examination of relationships between variables</a:t>
            </a:r>
          </a:p>
          <a:p>
            <a:pPr lvl="0" indent="0" marL="0">
              <a:buNone/>
            </a:pPr>
            <a:r>
              <a:rPr/>
              <a:t>‘Variables’ are ‘translated’ concepts, constructs or phenomena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Independent</a:t>
            </a:r>
          </a:p>
          <a:p>
            <a:pPr lvl="0"/>
            <a:r>
              <a:rPr/>
              <a:t>Experimental - The variable I manipulate</a:t>
            </a:r>
          </a:p>
          <a:p>
            <a:pPr lvl="0"/>
            <a:r>
              <a:rPr/>
              <a:t>Non-Experimental - Comparison groups</a:t>
            </a:r>
          </a:p>
          <a:p>
            <a:pPr lvl="0" indent="0" marL="0">
              <a:buNone/>
            </a:pPr>
            <a:r>
              <a:rPr/>
              <a:t>Dependent</a:t>
            </a:r>
          </a:p>
          <a:p>
            <a:pPr lvl="0"/>
            <a:r>
              <a:rPr/>
              <a:t>The variable you measure, that you propose to be influenced by a manpulation of the IVs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Nominal/Categorical</a:t>
            </a:r>
          </a:p>
          <a:p>
            <a:pPr lvl="0"/>
            <a:r>
              <a:rPr/>
              <a:t>Male/Female/…</a:t>
            </a:r>
          </a:p>
          <a:p>
            <a:pPr lvl="0"/>
            <a:r>
              <a:rPr/>
              <a:t>Vegan, Vegetarian</a:t>
            </a:r>
          </a:p>
          <a:p>
            <a:pPr lvl="0"/>
            <a:r>
              <a:rPr/>
              <a:t>Smoker/Non-Smoker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Ordinal</a:t>
            </a:r>
          </a:p>
          <a:p>
            <a:pPr lvl="0" indent="0" marL="0">
              <a:buNone/>
            </a:pPr>
            <a:r>
              <a:rPr/>
              <a:t>Numbers representing a rank position in a group</a:t>
            </a:r>
          </a:p>
          <a:p>
            <a:pPr lvl="0" indent="0" marL="0">
              <a:buNone/>
            </a:pPr>
            <a:r>
              <a:rPr/>
              <a:t>Not representative of an actual definite number/score/value - without information about the ‘gap’ between numbers</a:t>
            </a:r>
          </a:p>
          <a:p>
            <a:pPr lvl="0"/>
            <a:r>
              <a:rPr/>
              <a:t>First, second, third</a:t>
            </a:r>
          </a:p>
          <a:p>
            <a:pPr lvl="0"/>
            <a:r>
              <a:rPr/>
              <a:t>Tallest/Shortest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D923137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25900" y="1816100"/>
            <a:ext cx="4140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Interval</a:t>
            </a:r>
          </a:p>
          <a:p>
            <a:pPr lvl="0" indent="0" marL="0">
              <a:buNone/>
            </a:pPr>
            <a:r>
              <a:rPr/>
              <a:t>Numbers represent equal units giving information about the ‘gap’ between numbers</a:t>
            </a:r>
          </a:p>
          <a:p>
            <a:pPr lvl="0"/>
            <a:r>
              <a:rPr/>
              <a:t>Temperature</a:t>
            </a:r>
          </a:p>
          <a:p>
            <a:pPr lvl="0"/>
            <a:r>
              <a:rPr/>
              <a:t>Psychological Scales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Ratio</a:t>
            </a:r>
          </a:p>
          <a:p>
            <a:pPr lvl="0" indent="0" marL="0">
              <a:buNone/>
            </a:pPr>
            <a:r>
              <a:rPr/>
              <a:t>Interval measurements with an absolute zero, of equal units,</a:t>
            </a:r>
          </a:p>
          <a:p>
            <a:pPr lvl="0"/>
            <a:r>
              <a:rPr/>
              <a:t>Weight</a:t>
            </a:r>
          </a:p>
          <a:p>
            <a:pPr lvl="0"/>
            <a:r>
              <a:rPr/>
              <a:t>Length</a:t>
            </a:r>
          </a:p>
          <a:p>
            <a:pPr lvl="0"/>
            <a:r>
              <a:rPr/>
              <a:t>Time/Reaction time*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Dani Navarro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legend. Author of Learning Statistics with Jamovi/R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learnstatswithjamovi.com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4A09265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1816100"/>
            <a:ext cx="10185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Dani’s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• My </a:t>
            </a:r>
            <a:r>
              <a:rPr u="sng"/>
              <a:t>age</a:t>
            </a:r>
            <a:r>
              <a:rPr/>
              <a:t> is 33 years.</a:t>
            </a:r>
          </a:p>
          <a:p>
            <a:pPr lvl="0" indent="0" marL="0">
              <a:buNone/>
            </a:pPr>
            <a:r>
              <a:rPr/>
              <a:t>• I do not like </a:t>
            </a:r>
            <a:r>
              <a:rPr u="sng"/>
              <a:t>anchovies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• My </a:t>
            </a:r>
            <a:r>
              <a:rPr u="sng"/>
              <a:t>chromosomal gender</a:t>
            </a:r>
            <a:r>
              <a:rPr/>
              <a:t> is male.</a:t>
            </a:r>
          </a:p>
          <a:p>
            <a:pPr lvl="0" indent="0" marL="0">
              <a:buNone/>
            </a:pPr>
            <a:r>
              <a:rPr/>
              <a:t>• My </a:t>
            </a:r>
            <a:r>
              <a:rPr u="sng"/>
              <a:t>self-identified gender</a:t>
            </a:r>
            <a:r>
              <a:rPr/>
              <a:t> is male*</a:t>
            </a:r>
          </a:p>
          <a:p>
            <a:pPr lvl="0" indent="0" marL="0">
              <a:buNone/>
            </a:pPr>
            <a:r>
              <a:rPr/>
              <a:t>*see footnote 2, page 14 Learning Statistics with Jamovi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Median Splits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Dangerzone!</a:t>
            </a:r>
          </a:p>
          <a:p>
            <a:pPr lvl="0" indent="0" marL="1270000">
              <a:buNone/>
            </a:pPr>
            <a:r>
              <a:rPr sz="2000"/>
              <a:t>We often suggest a median split to dichotomise a continuous variable, e.g. for the purposes of creating a 2 level IV.</a:t>
            </a:r>
          </a:p>
          <a:p>
            <a:pPr lvl="0" indent="0" marL="1270000">
              <a:buNone/>
            </a:pPr>
            <a:r>
              <a:rPr sz="2000"/>
              <a:t>It’s a useful exercise in calculating a ‘computed variable’ in SPSS or Jamovi</a:t>
            </a:r>
          </a:p>
          <a:p>
            <a:pPr lvl="0" indent="0" marL="1270000">
              <a:buNone/>
            </a:pPr>
            <a:r>
              <a:rPr sz="2000"/>
              <a:t>It is NOT best-practice usually.</a:t>
            </a:r>
          </a:p>
          <a:p>
            <a:pPr lvl="0" indent="0" marL="0">
              <a:buNone/>
            </a:pPr>
            <a:r>
              <a:rPr/>
              <a:t>It is a key learning outcome that you are able to perform a standardised set of analysis, specifically, the 2x2 ANOVA with any necessary assumption checks and post-hocs + plots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Think about this</a:t>
            </a:r>
          </a:p>
        </p:txBody>
      </p:sp>
      <p:pic>
        <p:nvPicPr>
          <p:cNvPr descr="images/paste-EAC3C58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46500" y="1816100"/>
            <a:ext cx="4699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Operationalisation, measurement and definitions impact…</a:t>
            </a:r>
          </a:p>
        </p:txBody>
      </p:sp>
      <p:pic>
        <p:nvPicPr>
          <p:cNvPr descr="images/paste-E903404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40100" y="1816100"/>
            <a:ext cx="5511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should think carefully about:</a:t>
            </a:r>
          </a:p>
          <a:p>
            <a:pPr lvl="0"/>
            <a:r>
              <a:rPr/>
              <a:t>How you define your variables - this is probably a part of the introduction that students DON’T think about enough</a:t>
            </a:r>
          </a:p>
          <a:p>
            <a:pPr lvl="0"/>
            <a:r>
              <a:rPr/>
              <a:t>How you measure or categorise your variables (IVs and DVs) - this is probably the single thing I look at first when peer-reviewing research!</a:t>
            </a:r>
          </a:p>
          <a:p>
            <a:pPr lvl="0"/>
            <a:r>
              <a:rPr/>
              <a:t>How well your manipulation does what it claims to. Does you manipulation bring the thing it proposed to to life well?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 (week 6)</a:t>
            </a:r>
          </a:p>
          <a:p>
            <a:pPr lvl="0"/>
            <a:r>
              <a:rPr/>
              <a:t>Personality &amp; Individual Differences Essay Tutorial (Submission Fri, 25th Nov)</a:t>
            </a:r>
          </a:p>
          <a:p>
            <a:pPr lvl="1"/>
            <a:r>
              <a:rPr/>
              <a:t>How and why does </a:t>
            </a:r>
            <a:r>
              <a:rPr u="sng"/>
              <a:t>intelligence</a:t>
            </a:r>
            <a:r>
              <a:rPr/>
              <a:t> predict </a:t>
            </a:r>
            <a:r>
              <a:rPr u="sng"/>
              <a:t>important life outcomes</a:t>
            </a:r>
            <a:r>
              <a:rPr/>
              <a:t>?</a:t>
            </a:r>
          </a:p>
          <a:p>
            <a:pPr lvl="0"/>
            <a:r>
              <a:rPr/>
              <a:t>RASA and EC deadline for Critical Proposal (Fri, 18th Nov)</a:t>
            </a:r>
          </a:p>
          <a:p>
            <a:pPr lvl="0"/>
            <a:r>
              <a:rPr/>
              <a:t>PsychSociety film number 2!</a:t>
            </a:r>
          </a:p>
          <a:p>
            <a:pPr lvl="1"/>
            <a:r>
              <a:rPr/>
              <a:t>Tuesday (15/11/2022). You can find out more information and book </a:t>
            </a:r>
            <a:r>
              <a:rPr b="1">
                <a:hlinkClick r:id="rId2"/>
              </a:rPr>
              <a:t>here</a:t>
            </a:r>
            <a:r>
              <a:rPr/>
              <a:t>. </a:t>
            </a:r>
            <a:r>
              <a:rPr>
                <a:hlinkClick r:id="rId3"/>
              </a:rPr>
              <a:t>Three Identical Strangers</a:t>
            </a:r>
            <a:r>
              <a:rPr/>
              <a:t>. </a:t>
            </a:r>
          </a:p>
          <a:p>
            <a:pPr lvl="0"/>
            <a:r>
              <a:rPr/>
              <a:t>Strike days - 24th (Thu), 25th (Fri), 30th (Wed)</a:t>
            </a:r>
          </a:p>
          <a:p>
            <a:pPr lvl="0"/>
            <a:r>
              <a:rPr/>
              <a:t>Labs - Online (and Offline) Data collection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Qualtrics (99% of you will use this!)- Full Support in Tomorrow’s labs (5mins)</a:t>
            </a:r>
          </a:p>
          <a:p>
            <a:pPr lvl="0"/>
            <a:r>
              <a:rPr/>
              <a:t>Log in to an account with your Goldsmiths ID!!</a:t>
            </a:r>
          </a:p>
          <a:p>
            <a:pPr lvl="0"/>
            <a:r>
              <a:rPr/>
              <a:t>10% of you will apply for the wrong type of account and be stuck for 2 weeks</a:t>
            </a:r>
          </a:p>
          <a:p>
            <a:pPr lvl="0" indent="0" marL="0">
              <a:buNone/>
            </a:pPr>
            <a:r>
              <a:rPr/>
              <a:t>Familiarise yourself with the Ethics Application process (10mins)</a:t>
            </a:r>
          </a:p>
          <a:p>
            <a:pPr lvl="0" indent="0" marL="0">
              <a:buNone/>
            </a:pPr>
            <a:r>
              <a:rPr/>
              <a:t>Consider the steps required to bring your study to life! (the rest)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‘Operationalisation’ of variables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Operationalisation of variables requires a consideration of the reliability and validity of the method of operationalisation.</a:t>
            </a:r>
          </a:p>
          <a:p>
            <a:pPr lvl="0" indent="0" marL="0">
              <a:buNone/>
            </a:pPr>
            <a:r>
              <a:rPr/>
              <a:t>Operationalisation of variables also requires specification of the scale of measurement: nominal, ordinal, interval, or ratio.</a:t>
            </a:r>
          </a:p>
          <a:p>
            <a:pPr lvl="0" indent="0" marL="0">
              <a:buNone/>
            </a:pPr>
            <a:r>
              <a:rPr/>
              <a:t>Finally, operationalisation of variables can also specify details of the measurement procedure.</a:t>
            </a:r>
          </a:p>
          <a:p>
            <a:pPr lvl="0" indent="0" marL="0">
              <a:buNone/>
            </a:pPr>
            <a:r>
              <a:rPr/>
              <a:t>See Howitt and Cramer Chapter 3.3 (Box Research Example - Condon &amp; Crano 1988)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Attitude similarity and interpersonal attraction</a:t>
            </a:r>
          </a:p>
        </p:txBody>
      </p:sp>
      <p:pic>
        <p:nvPicPr>
          <p:cNvPr descr="images/paste-01E3BCC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816100"/>
            <a:ext cx="6845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Their DV (consider pros and cons)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person would like(dislike) me</a:t>
            </a:r>
          </a:p>
          <a:p>
            <a:pPr lvl="0" indent="0" marL="0">
              <a:buNone/>
            </a:pPr>
            <a:r>
              <a:rPr/>
              <a:t>This person would like(dislike) working with me in an experiment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(question)</a:t>
            </a:r>
          </a:p>
        </p:txBody>
      </p:sp>
      <p:pic>
        <p:nvPicPr>
          <p:cNvPr descr="images/paste-3C1317D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28800"/>
            <a:ext cx="10515600" cy="433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Lecture06</dc:title>
  <dc:creator>Dr Gordon Wright</dc:creator>
  <cp:keywords/>
  <dcterms:created xsi:type="dcterms:W3CDTF">2022-12-09T13:22:10Z</dcterms:created>
  <dcterms:modified xsi:type="dcterms:W3CDTF">2022-12-09T13:22:10Z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references.bib</vt:lpwstr>
  </property>
  <property fmtid="{D5CDD505-2E9C-101B-9397-08002B2CF9AE}" pid="5" name="by-author">
    <vt:lpwstr/>
  </property>
  <property fmtid="{D5CDD505-2E9C-101B-9397-08002B2CF9AE}" pid="6" name="chalkboard">
    <vt:lpwstr>True</vt:lpwstr>
  </property>
  <property fmtid="{D5CDD505-2E9C-101B-9397-08002B2CF9AE}" pid="7" name="csl">
    <vt:lpwstr>../apa7.csl</vt:lpwstr>
  </property>
  <property fmtid="{D5CDD505-2E9C-101B-9397-08002B2CF9AE}" pid="8" name="date">
    <vt:lpwstr>14 November, 2022</vt:lpwstr>
  </property>
  <property fmtid="{D5CDD505-2E9C-101B-9397-08002B2CF9AE}" pid="9" name="date-format">
    <vt:lpwstr>DD MMMM, YYYY</vt:lpwstr>
  </property>
  <property fmtid="{D5CDD505-2E9C-101B-9397-08002B2CF9AE}" pid="10" name="editor">
    <vt:lpwstr>visual</vt:lpwstr>
  </property>
  <property fmtid="{D5CDD505-2E9C-101B-9397-08002B2CF9AE}" pid="11" name="footer">
    <vt:lpwstr>VLE</vt:lpwstr>
  </property>
  <property fmtid="{D5CDD505-2E9C-101B-9397-08002B2CF9AE}" pid="12" name="header-includes">
    <vt:lpwstr/>
  </property>
  <property fmtid="{D5CDD505-2E9C-101B-9397-08002B2CF9AE}" pid="13" name="include-after">
    <vt:lpwstr/>
  </property>
  <property fmtid="{D5CDD505-2E9C-101B-9397-08002B2CF9AE}" pid="14" name="include-before">
    <vt:lpwstr/>
  </property>
  <property fmtid="{D5CDD505-2E9C-101B-9397-08002B2CF9AE}" pid="15" name="labels">
    <vt:lpwstr/>
  </property>
  <property fmtid="{D5CDD505-2E9C-101B-9397-08002B2CF9AE}" pid="16" name="logo">
    <vt:lpwstr>images/RMIPHEX.png</vt:lpwstr>
  </property>
  <property fmtid="{D5CDD505-2E9C-101B-9397-08002B2CF9AE}" pid="17" name="menu">
    <vt:lpwstr>True</vt:lpwstr>
  </property>
  <property fmtid="{D5CDD505-2E9C-101B-9397-08002B2CF9AE}" pid="18" name="modulecode">
    <vt:lpwstr>PS52007D</vt:lpwstr>
  </property>
  <property fmtid="{D5CDD505-2E9C-101B-9397-08002B2CF9AE}" pid="19" name="navigation-mode">
    <vt:lpwstr>linear</vt:lpwstr>
  </property>
  <property fmtid="{D5CDD505-2E9C-101B-9397-08002B2CF9AE}" pid="20" name="preview-links">
    <vt:lpwstr>True</vt:lpwstr>
  </property>
  <property fmtid="{D5CDD505-2E9C-101B-9397-08002B2CF9AE}" pid="21" name="subtitle">
    <vt:lpwstr>Operationalising variables and bringing concepts to life</vt:lpwstr>
  </property>
  <property fmtid="{D5CDD505-2E9C-101B-9397-08002B2CF9AE}" pid="22" name="toc-title">
    <vt:lpwstr>Table of contents</vt:lpwstr>
  </property>
  <property fmtid="{D5CDD505-2E9C-101B-9397-08002B2CF9AE}" pid="23" name="website">
    <vt:lpwstr/>
  </property>
</Properties>
</file>