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32"/>
    <p:restoredTop autoAdjust="0" sz="94694"/>
  </p:normalViewPr>
  <p:slideViewPr>
    <p:cSldViewPr snapToGrid="0" snapToObjects="1">
      <p:cViewPr varScale="1">
        <p:scale>
          <a:sx d="100" n="94"/>
          <a:sy d="100" n="94"/>
        </p:scale>
        <p:origin x="216" y="952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notesMaster" Target="notesMasters/notesMaster1.xml" /><Relationship Id="rId33" Type="http://schemas.openxmlformats.org/officeDocument/2006/relationships/tableStyles" Target="tableStyles.xml" /><Relationship Id="rId32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31" Type="http://schemas.openxmlformats.org/officeDocument/2006/relationships/viewProps" Target="viewProps.xml" /><Relationship Id="rId30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9/13/22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14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<Relationships xmlns="http://schemas.openxmlformats.org/package/2006/relationships"><Relationship Id="rId2" Type="http://schemas.openxmlformats.org/officeDocument/2006/relationships/slide" Target="../slides/slide2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<Relationships xmlns="http://schemas.openxmlformats.org/package/2006/relationships"><Relationship Id="rId2" Type="http://schemas.openxmlformats.org/officeDocument/2006/relationships/slide" Target="../slides/slide24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Speaker notes (press ‘s’ when presenting to switch to speaker mode).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14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Like this.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22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Fade out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24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9/13/22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9/13/22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accent4">
            <a:lumMod val="20000"/>
            <a:lumOff val="80000"/>
            <a:alpha val="10335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9/13/22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>
              <a:lumMod val="75000"/>
              <a:lumOff val="25000"/>
            </a:schemeClr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>
              <a:lumMod val="75000"/>
              <a:lumOff val="25000"/>
            </a:schemeClr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>
              <a:lumMod val="75000"/>
              <a:lumOff val="25000"/>
            </a:schemeClr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>
              <a:lumMod val="75000"/>
              <a:lumOff val="25000"/>
            </a:schemeClr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>
              <a:lumMod val="75000"/>
              <a:lumOff val="25000"/>
            </a:schemeClr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>
              <a:lumMod val="75000"/>
              <a:lumOff val="25000"/>
            </a:schemeClr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www.bbc.co.uk" TargetMode="Externa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27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i.org/10.1007/s10902-020-00260-6" TargetMode="External" /><Relationship Id="rId3" Type="http://schemas.openxmlformats.org/officeDocument/2006/relationships/hyperlink" Target="https://doi.org/10.1177/0098628320959954" TargetMode="Externa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Lecture01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Content Not Yet Available</a:t>
            </a:r>
            <a:br/>
            <a:br/>
            <a:r>
              <a:rPr/>
              <a:t>Dr 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10, March, 2022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Page with a caution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Here is something I say</a:t>
            </a:r>
          </a:p>
          <a:p>
            <a:pPr lvl="0" indent="0" marL="1270000">
              <a:buNone/>
            </a:pPr>
            <a:r>
              <a:rPr sz="2000" b="1"/>
              <a:t>Caution</a:t>
            </a:r>
          </a:p>
          <a:p>
            <a:pPr lvl="0" indent="0" marL="1270000">
              <a:buNone/>
            </a:pPr>
            <a:r>
              <a:rPr sz="2000"/>
              <a:t>This is something to be cautious about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Two Columns (Text)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Left column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Right column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Two Columns (Text + Image)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Left column</a:t>
            </a:r>
          </a:p>
        </p:txBody>
      </p:sp>
      <p:pic>
        <p:nvPicPr>
          <p:cNvPr descr="fig:  images/LMLLOGO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845300" y="1816100"/>
            <a:ext cx="3835400" cy="383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172200" y="5651500"/>
            <a:ext cx="5181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LittleMonkeyLab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Slide with different background colour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Shout</a:t>
            </a:r>
          </a:p>
          <a:p>
            <a:pPr lvl="0" indent="0" marL="0">
              <a:buNone/>
            </a:pPr>
            <a:r>
              <a:rPr/>
              <a:t>Question</a:t>
            </a:r>
          </a:p>
          <a:p>
            <a:pPr lvl="0" indent="0" marL="0">
              <a:buNone/>
            </a:pPr>
            <a:r>
              <a:rPr/>
              <a:t>takeaway</a:t>
            </a:r>
          </a:p>
          <a:p>
            <a:pPr lvl="0" indent="0" marL="0">
              <a:buNone/>
            </a:pPr>
            <a:r>
              <a:rPr>
                <a:hlinkClick r:id="rId2"/>
              </a:rPr>
              <a:t>A link to the BBC website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Speaker 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Here is some content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Here is a 2 panel tabset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Tab A</a:t>
            </a:r>
          </a:p>
          <a:p>
            <a:pPr lvl="0" indent="0" marL="0">
              <a:buNone/>
            </a:pPr>
            <a:r>
              <a:rPr/>
              <a:t>Content for Tab A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Tab B</a:t>
            </a:r>
          </a:p>
          <a:p>
            <a:pPr lvl="0" indent="0" marL="0">
              <a:buNone/>
            </a:pPr>
            <a:r>
              <a:rPr/>
              <a:t>Content for Tab B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Slide with footnote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Very important point</a:t>
            </a:r>
            <a:r>
              <a:rPr baseline="30000">
                <a:hlinkClick r:id="rId2" action="ppaction://hlinksldjump"/>
              </a:rPr>
              <a:t>1</a:t>
            </a:r>
            <a:r>
              <a:rPr/>
              <a:t> made to the class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Section heading 2007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subtitle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2 columns unequal 20% 80%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List One</a:t>
            </a:r>
          </a:p>
          <a:p>
            <a:pPr lvl="0"/>
            <a:r>
              <a:rPr/>
              <a:t>Item A</a:t>
            </a:r>
          </a:p>
          <a:p>
            <a:pPr lvl="0"/>
            <a:r>
              <a:rPr/>
              <a:t>Item B</a:t>
            </a:r>
          </a:p>
          <a:p>
            <a:pPr lvl="0"/>
            <a:r>
              <a:rPr/>
              <a:t>Item C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List Two</a:t>
            </a:r>
          </a:p>
          <a:p>
            <a:pPr lvl="0"/>
            <a:r>
              <a:rPr/>
              <a:t>Item X</a:t>
            </a:r>
          </a:p>
          <a:p>
            <a:pPr lvl="0"/>
            <a:r>
              <a:rPr/>
              <a:t>Item Y</a:t>
            </a:r>
          </a:p>
          <a:p>
            <a:pPr lvl="0"/>
            <a:r>
              <a:rPr/>
              <a:t>Item Z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New Section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Level 2 centred text with break  with striking takeaway background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(Andorsky, 2020; Datu et al., 2021; King, 2021; Rice et al., 2021)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Speaker 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Include speaker notes in another fenced code block.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Fragments with entrance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Fade in</a:t>
            </a:r>
          </a:p>
          <a:p>
            <a:pPr lvl="0" indent="0" marL="0">
              <a:buNone/>
            </a:pPr>
            <a:r>
              <a:rPr/>
              <a:t>Highlight red</a:t>
            </a:r>
          </a:p>
          <a:p>
            <a:pPr lvl="0" indent="0" marL="0">
              <a:buNone/>
            </a:pPr>
            <a:r>
              <a:rPr/>
              <a:t>Highlight current red (available in green and blue)</a:t>
            </a:r>
          </a:p>
          <a:p>
            <a:pPr lvl="0" indent="0" marL="0">
              <a:buNone/>
            </a:pPr>
            <a:r>
              <a:rPr/>
              <a:t>Fade in, then out</a:t>
            </a:r>
          </a:p>
          <a:p>
            <a:pPr lvl="0" indent="0" marL="0">
              <a:buNone/>
            </a:pPr>
            <a:r>
              <a:rPr/>
              <a:t>Fade in, then semi out</a:t>
            </a:r>
          </a:p>
          <a:p>
            <a:pPr lvl="0" indent="0" marL="0">
              <a:buNone/>
            </a:pPr>
            <a:r>
              <a:rPr/>
              <a:t>Slide up while fading in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Andorsky, N. (2020). </a:t>
            </a:r>
            <a:r>
              <a:rPr i="1"/>
              <a:t>Decoding the why: How behavioral science is driving the next generation of product design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Datu, J. A. D., McInerney, D. M., Żemojtel-Piotrowska, M., Hitokoto, H., &amp; Datu, N. D. (2021). Is grittiness next to happiness? Examining the association of triarchic model of grit dimensions with well-being outcomes. </a:t>
            </a:r>
            <a:r>
              <a:rPr i="1"/>
              <a:t>Journal of Happiness Studies</a:t>
            </a:r>
            <a:r>
              <a:rPr/>
              <a:t>, </a:t>
            </a:r>
            <a:r>
              <a:rPr i="1"/>
              <a:t>22</a:t>
            </a:r>
            <a:r>
              <a:rPr/>
              <a:t>(2), 981–1009. </a:t>
            </a:r>
            <a:r>
              <a:rPr>
                <a:hlinkClick r:id="rId2"/>
              </a:rPr>
              <a:t>https://doi.org/10.1007/s10902-020-00260-6</a:t>
            </a:r>
          </a:p>
          <a:p>
            <a:pPr lvl="0" indent="0" marL="0">
              <a:buNone/>
            </a:pPr>
            <a:r>
              <a:rPr/>
              <a:t>King, M. (2021). </a:t>
            </a:r>
            <a:r>
              <a:rPr i="1"/>
              <a:t>Social chemistry: Decoding the patterns of human connection</a:t>
            </a:r>
            <a:r>
              <a:rPr/>
              <a:t>. Dutton.</a:t>
            </a:r>
          </a:p>
          <a:p>
            <a:pPr lvl="0" indent="0" marL="0">
              <a:buNone/>
            </a:pPr>
            <a:r>
              <a:rPr/>
              <a:t>Rice, L., Alquist, J. L., Penuliar, M., Donato, F. V., &amp; Price, M. M. (2021). Engaging students in a research methods writing lab online. </a:t>
            </a:r>
            <a:r>
              <a:rPr i="1"/>
              <a:t>Teaching of Psychology</a:t>
            </a:r>
            <a:r>
              <a:rPr/>
              <a:t>, </a:t>
            </a:r>
            <a:r>
              <a:rPr i="1"/>
              <a:t>48</a:t>
            </a:r>
            <a:r>
              <a:rPr/>
              <a:t>(1), 18–25. </a:t>
            </a:r>
            <a:r>
              <a:rPr>
                <a:hlinkClick r:id="rId3"/>
              </a:rPr>
              <a:t>https://doi.org/10.1177/0098628320959954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A footnote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Bullet List (no build)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Point 1</a:t>
            </a:r>
          </a:p>
          <a:p>
            <a:pPr lvl="0"/>
            <a:r>
              <a:rPr/>
              <a:t>Point 2</a:t>
            </a:r>
          </a:p>
          <a:p>
            <a:pPr lvl="0"/>
            <a:r>
              <a:rPr/>
              <a:t>Point 3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Bullet List (with build)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List element A</a:t>
            </a:r>
          </a:p>
          <a:p>
            <a:pPr lvl="0"/>
            <a:r>
              <a:rPr/>
              <a:t>List element B</a:t>
            </a:r>
          </a:p>
          <a:p>
            <a:pPr lvl="0"/>
            <a:r>
              <a:rPr/>
              <a:t>List element C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Page with aside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Here is an important point</a:t>
            </a:r>
          </a:p>
          <a:p>
            <a:pPr lvl="0" indent="0" marL="0">
              <a:buNone/>
            </a:pPr>
            <a:r>
              <a:rPr/>
              <a:t>Additional commentary.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Page with a note comment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Here is something I say</a:t>
            </a:r>
          </a:p>
          <a:p>
            <a:pPr lvl="0" indent="0" marL="1270000">
              <a:buNone/>
            </a:pPr>
            <a:r>
              <a:rPr sz="2000" b="1"/>
              <a:t>Note</a:t>
            </a:r>
          </a:p>
          <a:p>
            <a:pPr lvl="0" indent="0" marL="1270000">
              <a:buNone/>
            </a:pPr>
            <a:r>
              <a:rPr sz="2000"/>
              <a:t>This is very noteworthy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Page with a warning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Here is something I say</a:t>
            </a:r>
          </a:p>
          <a:p>
            <a:pPr lvl="0" indent="0" marL="1270000">
              <a:buNone/>
            </a:pPr>
            <a:r>
              <a:rPr sz="2000" b="1"/>
              <a:t>Warning</a:t>
            </a:r>
          </a:p>
          <a:p>
            <a:pPr lvl="0" indent="0" marL="1270000">
              <a:buNone/>
            </a:pPr>
            <a:r>
              <a:rPr sz="2000"/>
              <a:t>Be WARNED!!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Page with an important comment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Here is something I say</a:t>
            </a:r>
          </a:p>
          <a:p>
            <a:pPr lvl="0" indent="0" marL="1270000">
              <a:buNone/>
            </a:pPr>
            <a:r>
              <a:rPr sz="2000" b="1"/>
              <a:t>Important</a:t>
            </a:r>
          </a:p>
          <a:p>
            <a:pPr lvl="0" indent="0" marL="1270000">
              <a:buNone/>
            </a:pPr>
            <a:r>
              <a:rPr sz="2000"/>
              <a:t>This is very Important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Page with a tip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Here is something I say</a:t>
            </a:r>
          </a:p>
          <a:p>
            <a:pPr lvl="0" indent="0" marL="1270000">
              <a:buNone/>
            </a:pPr>
            <a:r>
              <a:rPr sz="2000" b="1"/>
              <a:t>Tip</a:t>
            </a:r>
          </a:p>
          <a:p>
            <a:pPr lvl="0" indent="0" marL="1270000">
              <a:buNone/>
            </a:pPr>
            <a:r>
              <a:rPr sz="2000"/>
              <a:t>This is a useful tip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Lecture01</dc:title>
  <dc:creator>Dr Gordon Wright</dc:creator>
  <cp:keywords/>
  <dcterms:created xsi:type="dcterms:W3CDTF">2022-09-25T15:50:50Z</dcterms:created>
  <dcterms:modified xsi:type="dcterms:W3CDTF">2022-09-25T15:50:50Z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graphy">
    <vt:lpwstr/>
  </property>
  <property fmtid="{D5CDD505-2E9C-101B-9397-08002B2CF9AE}" pid="4" name="csl">
    <vt:lpwstr>../apa7.csl</vt:lpwstr>
  </property>
  <property fmtid="{D5CDD505-2E9C-101B-9397-08002B2CF9AE}" pid="5" name="date">
    <vt:lpwstr>10, March, 2022</vt:lpwstr>
  </property>
  <property fmtid="{D5CDD505-2E9C-101B-9397-08002B2CF9AE}" pid="6" name="date-format">
    <vt:lpwstr>DD, MMMM, YYYY</vt:lpwstr>
  </property>
  <property fmtid="{D5CDD505-2E9C-101B-9397-08002B2CF9AE}" pid="7" name="editor">
    <vt:lpwstr>visual</vt:lpwstr>
  </property>
  <property fmtid="{D5CDD505-2E9C-101B-9397-08002B2CF9AE}" pid="8" name="embed-resources">
    <vt:lpwstr>True</vt:lpwstr>
  </property>
  <property fmtid="{D5CDD505-2E9C-101B-9397-08002B2CF9AE}" pid="9" name="footer">
    <vt:lpwstr>VLE | GitHub</vt:lpwstr>
  </property>
  <property fmtid="{D5CDD505-2E9C-101B-9397-08002B2CF9AE}" pid="10" name="header-includes">
    <vt:lpwstr/>
  </property>
  <property fmtid="{D5CDD505-2E9C-101B-9397-08002B2CF9AE}" pid="11" name="include-after">
    <vt:lpwstr/>
  </property>
  <property fmtid="{D5CDD505-2E9C-101B-9397-08002B2CF9AE}" pid="12" name="include-before">
    <vt:lpwstr/>
  </property>
  <property fmtid="{D5CDD505-2E9C-101B-9397-08002B2CF9AE}" pid="13" name="logo">
    <vt:lpwstr>images/LMLLOGO.png</vt:lpwstr>
  </property>
  <property fmtid="{D5CDD505-2E9C-101B-9397-08002B2CF9AE}" pid="14" name="menu">
    <vt:lpwstr>False</vt:lpwstr>
  </property>
  <property fmtid="{D5CDD505-2E9C-101B-9397-08002B2CF9AE}" pid="15" name="modulecode">
    <vt:lpwstr>PS52007D</vt:lpwstr>
  </property>
  <property fmtid="{D5CDD505-2E9C-101B-9397-08002B2CF9AE}" pid="16" name="subtitle">
    <vt:lpwstr>Content Not Yet Available</vt:lpwstr>
  </property>
  <property fmtid="{D5CDD505-2E9C-101B-9397-08002B2CF9AE}" pid="17" name="toc-title">
    <vt:lpwstr>Table of contents</vt:lpwstr>
  </property>
  <property fmtid="{D5CDD505-2E9C-101B-9397-08002B2CF9AE}" pid="18" name="website">
    <vt:lpwstr/>
  </property>
</Properties>
</file>