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Lecture16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CHIP Overview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27 February, 2023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Essay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Essay 2 should focus on at least one of the OTHER topics covered in the course.</a:t>
            </a:r>
          </a:p>
          <a:p>
            <a:pPr lvl="0" indent="0" marL="0">
              <a:buNone/>
            </a:pPr>
            <a:r>
              <a:rPr/>
              <a:t>This answer should focus on a primary reading associated with the lectures and then any further reading you have done (strongly encouraged).</a:t>
            </a:r>
          </a:p>
          <a:p>
            <a:pPr lvl="0" indent="0" marL="0">
              <a:buNone/>
            </a:pPr>
            <a:r>
              <a:rPr/>
              <a:t>You must identify that primary reading explicitly in the essay itself.</a:t>
            </a:r>
          </a:p>
          <a:p>
            <a:pPr lvl="0" indent="0" marL="0">
              <a:buNone/>
            </a:pPr>
            <a:r>
              <a:rPr/>
              <a:t>You should not simply restate what the authors thought or found, but rather briefly summarise the point that stimulated your interest in the reading and use that as a springboard to discuss the topic or issue.</a:t>
            </a:r>
          </a:p>
          <a:p>
            <a:pPr lvl="0" indent="0" marL="0">
              <a:buNone/>
            </a:pPr>
            <a:r>
              <a:rPr/>
              <a:t>Think about your perspective on the issues.</a:t>
            </a:r>
          </a:p>
          <a:p>
            <a:pPr lvl="0" indent="0" marL="0">
              <a:buNone/>
            </a:pPr>
            <a:r>
              <a:rPr/>
              <a:t>What do you think about this debate or issue? We want to know!</a:t>
            </a:r>
          </a:p>
          <a:p>
            <a:pPr lvl="0" indent="0" marL="0">
              <a:buNone/>
            </a:pPr>
            <a:r>
              <a:rPr/>
              <a:t>And what do you think are interesting directions for psychologists to take this debate or issue in the future?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Essay 2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Explicitly identify a single initial reading and build upon that.</a:t>
            </a:r>
          </a:p>
          <a:p>
            <a:pPr lvl="0" indent="0" marL="0">
              <a:buNone/>
            </a:pPr>
            <a:r>
              <a:rPr/>
              <a:t>Discuss a debate or issue that you think is interesting or important</a:t>
            </a:r>
          </a:p>
          <a:p>
            <a:pPr lvl="0" indent="0" marL="0">
              <a:buNone/>
            </a:pPr>
            <a:r>
              <a:rPr/>
              <a:t>Give your own opinion and how this has developed or changed as a result of the lecture, the course more widely, and/or the reading.</a:t>
            </a:r>
          </a:p>
          <a:p>
            <a:pPr lvl="0" indent="0" marL="0">
              <a:buNone/>
            </a:pPr>
            <a:r>
              <a:rPr/>
              <a:t>Argue your opinion explicitly, own it and back it up with examples</a:t>
            </a:r>
          </a:p>
          <a:p>
            <a:pPr lvl="0" indent="0" marL="0">
              <a:buNone/>
            </a:pPr>
            <a:r>
              <a:rPr/>
              <a:t>Use evidence in your argument from a range of sources, ideally do some strategic wider reading</a:t>
            </a:r>
          </a:p>
          <a:p>
            <a:pPr lvl="0" indent="0" marL="0">
              <a:buNone/>
            </a:pPr>
            <a:r>
              <a:rPr/>
              <a:t>Present and reference it well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Overlapping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combine across different topics in Essay 2 (e.g., you could talk about Evolution and Consciousness, or Inclusivity and Meta Learning), and thinking about links between topics is strongly encouraged.</a:t>
            </a:r>
          </a:p>
          <a:p>
            <a:pPr lvl="0" indent="0" marL="0">
              <a:buNone/>
            </a:pPr>
            <a:r>
              <a:rPr/>
              <a:t>However, the material covered in Essay 2 must be different from Essay 1. Students will be penalised for covering identical topics.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Deadline is 10am Friday 21st April – ±3 weeks after the end of term</a:t>
            </a:r>
          </a:p>
          <a:p>
            <a:pPr lvl="0" indent="0" marL="0">
              <a:buNone/>
            </a:pPr>
            <a:r>
              <a:rPr/>
              <a:t>Both answers should be written in essay-style prose (e.g., with APA references where you refer to sources) put in a single document and submitted to the coursework submission page.</a:t>
            </a:r>
          </a:p>
          <a:p>
            <a:pPr lvl="0" indent="0" marL="0">
              <a:buNone/>
            </a:pPr>
            <a:r>
              <a:rPr/>
              <a:t>Max 700 words per answer (references not included in word count)</a:t>
            </a:r>
          </a:p>
          <a:p>
            <a:pPr lvl="0" indent="0" marL="0">
              <a:buNone/>
            </a:pPr>
            <a:r>
              <a:rPr/>
              <a:t>Remember that this only accounts for a smaller portion of the module grade (15%). Should hopefully be an enjoyable way to reflect on issues on the course you found interesting.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image-43878159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82800" y="1816100"/>
            <a:ext cx="80137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image-88665360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00200" y="1816100"/>
            <a:ext cx="89789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Incremental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Hi!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Use </a:t>
            </a:r>
            <a:r>
              <a:rPr>
                <a:latin typeface="Courier"/>
              </a:rPr>
              <a:t>. . .</a:t>
            </a:r>
            <a:r>
              <a:rPr/>
              <a:t> to separate content as an incremental slide!</a:t>
            </a:r>
          </a:p>
          <a:p>
            <a:pPr lvl="0" indent="0" marL="0">
              <a:buNone/>
            </a:pPr>
            <a:r>
              <a:rPr/>
              <a:t>. . 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 b="1"/>
              <a:t>thing 1 bold</a:t>
            </a:r>
          </a:p>
          <a:p>
            <a:pPr lvl="0" indent="-257175" marL="257175">
              <a:buAutoNum type="arabicPeriod"/>
            </a:pPr>
            <a:r>
              <a:rPr i="1"/>
              <a:t>thing 2 ital</a:t>
            </a:r>
          </a:p>
          <a:p>
            <a:pPr lvl="0" indent="-257175" marL="257175">
              <a:buAutoNum type="arabicPeriod"/>
            </a:pPr>
            <a:r>
              <a:rPr strike="sngStrike"/>
              <a:t>thing 3 strikeout</a:t>
            </a:r>
          </a:p>
          <a:p>
            <a:pPr lvl="0" indent="-257175" marL="257175">
              <a:buAutoNum type="arabicPeriod"/>
            </a:pPr>
            <a:r>
              <a:rPr u="sng"/>
              <a:t>underlined</a:t>
            </a:r>
          </a:p>
          <a:p>
            <a:pPr lvl="0" indent="-257175" marL="257175">
              <a:buAutoNum type="arabicPeriod"/>
            </a:pPr>
            <a:r>
              <a:rPr/>
              <a:t>normal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Incremental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one</a:t>
            </a:r>
          </a:p>
          <a:p>
            <a:pPr lvl="0"/>
            <a:r>
              <a:rPr/>
              <a:t>two</a:t>
            </a:r>
          </a:p>
          <a:p>
            <a:pPr lvl="0"/>
            <a:r>
              <a:rPr/>
              <a:t>three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pagedown</a:t>
            </a:r>
            <a:r>
              <a:rPr>
                <a:solidFill>
                  <a:srgbClr val="5E5E5E"/>
                </a:solidFill>
                <a:latin typeface="Courier"/>
              </a:rPr>
              <a:t>::</a:t>
            </a:r>
            <a:r>
              <a:rPr>
                <a:solidFill>
                  <a:srgbClr val="4758AB"/>
                </a:solidFill>
                <a:latin typeface="Courier"/>
              </a:rPr>
              <a:t>chrome_print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"path-to-file.html"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the CHIP Learning Log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another section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Fade in</a:t>
            </a:r>
          </a:p>
          <a:p>
            <a:pPr lvl="0" indent="0" marL="0">
              <a:buNone/>
            </a:pPr>
            <a:r>
              <a:rPr/>
              <a:t>Highlight firtst</a:t>
            </a:r>
          </a:p>
          <a:p>
            <a:pPr lvl="0" indent="0" marL="0">
              <a:buNone/>
            </a:pPr>
            <a:r>
              <a:rPr/>
              <a:t>Highlight second</a:t>
            </a:r>
          </a:p>
          <a:p>
            <a:pPr lvl="0" indent="0" marL="0">
              <a:buNone/>
            </a:pPr>
            <a:r>
              <a:rPr/>
              <a:t>Additional commentary.</a:t>
            </a:r>
          </a:p>
          <a:p>
            <a:pPr lvl="0" indent="0" marL="0">
              <a:buNone/>
            </a:pPr>
            <a:r>
              <a:rPr/>
              <a:t>Highlight third</a:t>
            </a:r>
          </a:p>
          <a:p>
            <a:pPr lvl="0" indent="0" marL="0">
              <a:buNone/>
            </a:pPr>
            <a:r>
              <a:rPr/>
              <a:t>Fade out</a:t>
            </a:r>
          </a:p>
          <a:p>
            <a:pPr lvl="0" indent="0" marL="0">
              <a:buNone/>
            </a:pPr>
            <a:r>
              <a:rPr/>
              <a:t>Highlight red</a:t>
            </a:r>
          </a:p>
          <a:p>
            <a:pPr lvl="0" indent="0" marL="0">
              <a:buNone/>
            </a:pPr>
            <a:r>
              <a:rPr/>
              <a:t>Fade in, then out</a:t>
            </a:r>
          </a:p>
          <a:p>
            <a:pPr lvl="0" indent="0" marL="0">
              <a:buNone/>
            </a:pPr>
            <a:r>
              <a:rPr/>
              <a:t>Slide up while fading in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CHIP Learning Log - What’s it all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None</a:t>
            </a:r>
          </a:p>
          <a:p>
            <a:pPr lvl="0" indent="0" marL="1270000">
              <a:buNone/>
            </a:pPr>
            <a:r>
              <a:rPr sz="2000"/>
              <a:t>CHIP stands for Conceptual, Historical and Integrative Perspectives.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As you become active psychological researchers - and over half way through your undergraduate training in psychology - it is important to consider the wider context of what you are doing.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Learning log? huh?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None</a:t>
            </a:r>
          </a:p>
          <a:p>
            <a:pPr lvl="0" indent="0" marL="1270000">
              <a:buNone/>
            </a:pPr>
            <a:r>
              <a:rPr sz="2000"/>
              <a:t>A Learning Log is a reflective account of your learning journey. It requires reflection and meta-cognitive practice.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By thinking about your personal learning journey, you take an objective ‘outside’ perspective on this important process. By doing so, it aids meta-learning - or the process of ‘learning to learn’.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1270000">
              <a:buNone/>
            </a:pPr>
            <a:r>
              <a:rPr sz="2000"/>
              <a:t>Whether you end up being a ‘psychologist’ or not, your degree is an important opportunity to demonstrate your ability to learn (knowledge AND skills)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topics already introduced this year are: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What is Science?</a:t>
            </a:r>
          </a:p>
          <a:p>
            <a:pPr lvl="0"/>
            <a:r>
              <a:rPr/>
              <a:t>Artificial Intelligence</a:t>
            </a:r>
          </a:p>
          <a:p>
            <a:pPr lvl="0"/>
            <a:r>
              <a:rPr/>
              <a:t>Open Science</a:t>
            </a:r>
          </a:p>
          <a:p>
            <a:pPr lvl="0"/>
            <a:r>
              <a:rPr/>
              <a:t>Qualitative Research</a:t>
            </a:r>
          </a:p>
          <a:p>
            <a:pPr lvl="0"/>
            <a:r>
              <a:rPr/>
              <a:t>Inclusivity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What is Science?</a:t>
            </a:r>
          </a:p>
          <a:p>
            <a:pPr lvl="0"/>
            <a:r>
              <a:rPr/>
              <a:t>Artificial Intelligence</a:t>
            </a:r>
          </a:p>
          <a:p>
            <a:pPr lvl="0"/>
            <a:r>
              <a:rPr/>
              <a:t>Open Science</a:t>
            </a:r>
          </a:p>
          <a:p>
            <a:pPr lvl="0"/>
            <a:r>
              <a:rPr/>
              <a:t>Qualitative Research</a:t>
            </a:r>
          </a:p>
          <a:p>
            <a:pPr lvl="0"/>
            <a:r>
              <a:rPr/>
              <a:t>Inclusivity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topics approaching this year are: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Meta-cognition and Meta-learning ## But you are welcome to choose more broadly</a:t>
            </a:r>
          </a:p>
          <a:p>
            <a:pPr lvl="0" indent="0" marL="0">
              <a:buNone/>
            </a:pPr>
            <a:r>
              <a:rPr/>
              <a:t>::: incremental {.tight} - What is Science? - Artificial Intelligence - Open Science - Qualitative Research - Inclusivity :::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Coursework designed to allow you to engage reflexively with the ‘big picture’ of your degree</a:t>
            </a:r>
          </a:p>
          <a:p>
            <a:pPr lvl="0" indent="0" marL="0">
              <a:buNone/>
            </a:pPr>
            <a:r>
              <a:rPr/>
              <a:t>Think about how these issues link into psychology as a discipline, and how they relate to your own thoughts about what psychology is or should be</a:t>
            </a:r>
          </a:p>
          <a:p>
            <a:pPr lvl="0" indent="0" marL="0">
              <a:buNone/>
            </a:pPr>
            <a:r>
              <a:rPr/>
              <a:t>Two essays of </a:t>
            </a:r>
            <a:r>
              <a:rPr b="1"/>
              <a:t>max</a:t>
            </a:r>
            <a:r>
              <a:rPr/>
              <a:t> 700 words each</a:t>
            </a:r>
          </a:p>
          <a:p>
            <a:pPr lvl="0" indent="0" marL="0">
              <a:buNone/>
            </a:pPr>
            <a:r>
              <a:rPr/>
              <a:t>Marks are awarded for reflection, evidence of learning and bring topics together. Please see marking criteria for both essays.</a:t>
            </a:r>
          </a:p>
          <a:p>
            <a:pPr lvl="0" indent="0" marL="0">
              <a:buNone/>
            </a:pPr>
            <a:r>
              <a:rPr/>
              <a:t>Not looking for a restatement of the facts in the lectures etc.</a:t>
            </a:r>
          </a:p>
          <a:p>
            <a:pPr lvl="0" indent="0" marL="0">
              <a:buNone/>
            </a:pPr>
            <a:r>
              <a:rPr/>
              <a:t>They are designed to be personal and reflective – embrace this aspect!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Essay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Essay 1 is based on the content of ONE of the FOUR topics and should adopt at least two of the following 6 ‘perspectives’.</a:t>
            </a:r>
          </a:p>
          <a:p>
            <a:pPr lvl="0" indent="0" marL="0">
              <a:buNone/>
            </a:pPr>
            <a:r>
              <a:rPr/>
              <a:t>STU - Your interests or experience as a student of psychology</a:t>
            </a:r>
          </a:p>
          <a:p>
            <a:pPr lvl="0" indent="0" marL="0">
              <a:buNone/>
            </a:pPr>
            <a:r>
              <a:rPr/>
              <a:t>TRN - Your role as a trainee psychologist</a:t>
            </a:r>
          </a:p>
          <a:p>
            <a:pPr lvl="0" indent="0" marL="0">
              <a:buNone/>
            </a:pPr>
            <a:r>
              <a:rPr/>
              <a:t>RES - A planned research project in or after your degree</a:t>
            </a:r>
          </a:p>
          <a:p>
            <a:pPr lvl="0" indent="0" marL="0">
              <a:buNone/>
            </a:pPr>
            <a:r>
              <a:rPr/>
              <a:t>HIS - The history of Psychology and related disciplines;</a:t>
            </a:r>
          </a:p>
          <a:p>
            <a:pPr lvl="0" indent="0" marL="0">
              <a:buNone/>
            </a:pPr>
            <a:r>
              <a:rPr/>
              <a:t>PRA - Reporting on the Practice or Culture of Psychology;</a:t>
            </a:r>
          </a:p>
          <a:p>
            <a:pPr lvl="0" indent="0" marL="0">
              <a:buNone/>
            </a:pPr>
            <a:r>
              <a:rPr/>
              <a:t>SCI - Assumptions about science and how it relates to psychology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Essay 1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Ask a specific question – and answer it.</a:t>
            </a:r>
          </a:p>
          <a:p>
            <a:pPr lvl="0" indent="0" marL="0">
              <a:buNone/>
            </a:pPr>
            <a:r>
              <a:rPr/>
              <a:t>Intro, body, conclusion structure.</a:t>
            </a:r>
          </a:p>
          <a:p>
            <a:pPr lvl="0" indent="0" marL="0">
              <a:buNone/>
            </a:pPr>
            <a:r>
              <a:rPr/>
              <a:t>Reflect on the topic and give your own opinion as to the answer!</a:t>
            </a:r>
          </a:p>
          <a:p>
            <a:pPr lvl="0" indent="0" marL="0">
              <a:buNone/>
            </a:pPr>
            <a:r>
              <a:rPr/>
              <a:t>Present a journey in your learning or appreciation of the topic</a:t>
            </a:r>
          </a:p>
          <a:p>
            <a:pPr lvl="0" indent="0" marL="0">
              <a:buNone/>
            </a:pPr>
            <a:r>
              <a:rPr/>
              <a:t>Ensure your answer is argued using examples</a:t>
            </a:r>
          </a:p>
          <a:p>
            <a:pPr lvl="0" indent="0" marL="0">
              <a:buNone/>
            </a:pPr>
            <a:r>
              <a:rPr/>
              <a:t>Use evidence in your argument from a range of sources, ideally do some strategic wider reading</a:t>
            </a:r>
          </a:p>
          <a:p>
            <a:pPr lvl="0" indent="0" marL="0">
              <a:buNone/>
            </a:pPr>
            <a:r>
              <a:rPr/>
              <a:t>Present and reference it well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Lecture16</dc:title>
  <dc:creator>Dr Gordon Wright</dc:creator>
  <cp:keywords/>
  <dcterms:created xsi:type="dcterms:W3CDTF">2023-02-26T21:42:19Z</dcterms:created>
  <dcterms:modified xsi:type="dcterms:W3CDTF">2023-02-26T21:42:19Z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27 February, 2023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CHIP Overview</vt:lpwstr>
  </property>
  <property fmtid="{D5CDD505-2E9C-101B-9397-08002B2CF9AE}" pid="20" name="toc-title">
    <vt:lpwstr>Table of contents</vt:lpwstr>
  </property>
</Properties>
</file>