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6" Type="http://schemas.openxmlformats.org/officeDocument/2006/relationships/tableStyles" Target="tableStyles.xml" /><Relationship Id="rId15" Type="http://schemas.openxmlformats.org/officeDocument/2006/relationships/theme" Target="theme/theme1.xml" /><Relationship Id="rId1" Type="http://schemas.openxmlformats.org/officeDocument/2006/relationships/slideMaster" Target="slideMasters/slideMaster1.xml" /><Relationship Id="rId14" Type="http://schemas.openxmlformats.org/officeDocument/2006/relationships/viewProps" Target="viewProps.xml" /><Relationship Id="rId1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Lecture10</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Looking ahead to Term 2</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12 December,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indent="0" marL="0">
              <a:buNone/>
            </a:pPr>
            <a:r>
              <a:rPr/>
              <a:t>A key part of APA 7</a:t>
            </a:r>
            <a:r>
              <a:rPr baseline="30000"/>
              <a:t>th</a:t>
            </a:r>
            <a:r>
              <a:rPr/>
              <a:t> Edition is reference format. </a:t>
            </a:r>
            <a:r>
              <a:rPr b="1"/>
              <a:t>We will also cover this briefly in week 16</a:t>
            </a:r>
            <a:r>
              <a:rPr/>
              <a:t>. </a:t>
            </a:r>
          </a:p>
          <a:p>
            <a:pPr lvl="0" indent="0" marL="0">
              <a:buNone/>
            </a:pPr>
            <a:r>
              <a:rPr/>
              <a:t>We will share a number of other electronic resources that might help you ensure you follow the correct format, but in the first instance, this Cheat Sheet will be very handy.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indent="0" marL="0">
              <a:buNone/>
            </a:pPr>
            <a:r>
              <a:rPr/>
              <a:t>These are the criteria used by the markers and moderators to calibrate marks and ensure accuracy and consistency.</a:t>
            </a:r>
          </a:p>
          <a:p>
            <a:pPr lvl="0" indent="0" marL="0">
              <a:buNone/>
            </a:pPr>
            <a:r>
              <a:rPr/>
              <a:t>An abbreviated version will be attached to the feedback that you receive.</a:t>
            </a:r>
          </a:p>
          <a:p>
            <a:pPr lvl="0" indent="0" marL="0">
              <a:buNone/>
            </a:pPr>
            <a:r>
              <a:rPr/>
              <a:t>You will see that there are numerous categories, but each requires some consideration. Have a look over this when you get some time.</a:t>
            </a:r>
          </a:p>
          <a:p>
            <a:pPr lvl="0" indent="0" marL="0">
              <a:buNone/>
            </a:pPr>
            <a:r>
              <a:rPr/>
              <a:t>A screencast will be provided discussing this in more detail, overviewing submission requirements, and highlighting common pitfalls, and tips for the top!</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Phase 2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10)</a:t>
            </a:r>
          </a:p>
          <a:p>
            <a:pPr lvl="0"/>
            <a:r>
              <a:rPr/>
              <a:t>Lab Priority</a:t>
            </a:r>
          </a:p>
          <a:p>
            <a:pPr lvl="1"/>
            <a:r>
              <a:rPr/>
              <a:t>Mini-Dissertation Ethics status</a:t>
            </a:r>
          </a:p>
          <a:p>
            <a:pPr lvl="0"/>
            <a:r>
              <a:rPr/>
              <a:t>W10 Cognitive Essay Tutorial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Crack on with your projects!</a:t>
            </a:r>
          </a:p>
          <a:p>
            <a:pPr lvl="0" indent="0" marL="0">
              <a:buNone/>
            </a:pPr>
            <a:r>
              <a:rPr/>
              <a:t>Despite a disrupted term, you’ve all made excellent progress.</a:t>
            </a:r>
          </a:p>
          <a:p>
            <a:pPr lvl="0" indent="0" marL="0">
              <a:buNone/>
            </a:pPr>
            <a:r>
              <a:rPr/>
              <a:t>We want to catch up with </a:t>
            </a:r>
            <a:r>
              <a:rPr b="1" u="sng"/>
              <a:t>everyone</a:t>
            </a:r>
            <a:r>
              <a:rPr/>
              <a:t> in this final session.</a:t>
            </a:r>
          </a:p>
          <a:p>
            <a:pPr lvl="0" indent="0" marL="0">
              <a:buNone/>
            </a:pPr>
            <a:r>
              <a:rPr/>
              <a:t>We need to make sure there are no researchers left behind.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help out and confirm status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Lab Tutors will do a quick tour to get a brief status update from each group.</a:t>
            </a:r>
          </a:p>
          <a:p>
            <a:pPr lvl="0" indent="0" marL="0">
              <a:buNone/>
            </a:pPr>
            <a:r>
              <a:rPr/>
              <a:t>We will prioritise time with you all based on that.</a:t>
            </a:r>
          </a:p>
          <a:p>
            <a:pPr lvl="0" indent="0" marL="0">
              <a:buNone/>
            </a:pPr>
            <a:r>
              <a:rPr/>
              <a:t>Please raise any concerns you have, so that we can help.</a:t>
            </a:r>
          </a:p>
          <a:p>
            <a:pPr lvl="0" indent="0" marL="0">
              <a:buNone/>
            </a:pPr>
            <a:r>
              <a:rPr/>
              <a:t>OR if you need to drop-in online (Rail strikes)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Weeks 10 – 15 are geared towards data collection and data preparation</a:t>
            </a:r>
          </a:p>
          <a:p>
            <a:pPr lvl="0" indent="0" marL="0">
              <a:buNone/>
            </a:pPr>
            <a:r>
              <a:rPr/>
              <a:t>Weeks 16 – 20 are geared towards analysis, writing up, and preparing your submission </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start collecting data</a:t>
            </a:r>
          </a:p>
          <a:p>
            <a:pPr lvl="0"/>
            <a:r>
              <a:rPr/>
              <a:t>In week 11 - We begin the process of focussing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New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a:p>
            <a:pPr lvl="0" indent="0" marL="0">
              <a:buNone/>
            </a:pPr>
            <a:r>
              <a:rPr/>
              <a:t>. . .</a:t>
            </a:r>
          </a:p>
          <a:p>
            <a:pPr lvl="0" indent="0" marL="0">
              <a:buNone/>
            </a:pPr>
            <a:r>
              <a:rPr b="1"/>
              <a:t>You can find these all on the VLE in the</a:t>
            </a:r>
          </a:p>
          <a:p>
            <a:pPr lvl="0" indent="0" marL="0">
              <a:buNone/>
            </a:pPr>
            <a:r>
              <a:rPr b="1"/>
              <a:t>‘Mini-Dissertation resources’ section of the VLE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dc:title>
  <dc:creator>Dr Gordon Wright</dc:creator>
  <cp:keywords/>
  <dcterms:created xsi:type="dcterms:W3CDTF">2022-12-11T20:03:50Z</dcterms:created>
  <dcterms:modified xsi:type="dcterms:W3CDTF">2022-12-11T20:03:50Z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sl">
    <vt:lpwstr>../apa7.csl</vt:lpwstr>
  </property>
  <property fmtid="{D5CDD505-2E9C-101B-9397-08002B2CF9AE}" pid="7" name="date">
    <vt:lpwstr>12 December,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Looking ahead to Term 2</vt:lpwstr>
  </property>
  <property fmtid="{D5CDD505-2E9C-101B-9397-08002B2CF9AE}" pid="20" name="toc-title">
    <vt:lpwstr>Table of contents</vt:lpwstr>
  </property>
  <property fmtid="{D5CDD505-2E9C-101B-9397-08002B2CF9AE}" pid="21" name="website">
    <vt:lpwstr/>
  </property>
</Properties>
</file>