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2.xml" ContentType="application/vnd.openxmlformats-officedocument.theme+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322F"/>
    <a:srgbClr val="1A1A1A"/>
    <a:srgbClr val="E03135"/>
    <a:srgbClr val="C16069"/>
    <a:srgbClr val="FF3418"/>
    <a:srgbClr val="3A4152"/>
    <a:srgbClr val="4B556B"/>
    <a:srgbClr val="989A9C"/>
    <a:srgbClr val="FFF8E7"/>
    <a:srgbClr val="FFFCF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47"/>
    <p:restoredTop autoAdjust="0" sz="94696"/>
  </p:normalViewPr>
  <p:slideViewPr>
    <p:cSldViewPr snapToGrid="0" snapToObjects="1">
      <p:cViewPr varScale="1">
        <p:scale>
          <a:sx d="100" n="105"/>
          <a:sy d="100" n="105"/>
        </p:scale>
        <p:origin x="480" y="176"/>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7" Type="http://schemas.openxmlformats.org/officeDocument/2006/relationships/tableStyles" Target="tableStyles.xml" /><Relationship Id="rId6" Type="http://schemas.openxmlformats.org/officeDocument/2006/relationships/theme" Target="theme/theme1.xml" /><Relationship Id="rId1" Type="http://schemas.openxmlformats.org/officeDocument/2006/relationships/slideMaster" Target="slideMasters/slideMaster1.xml" /><Relationship Id="rId5" Type="http://schemas.openxmlformats.org/officeDocument/2006/relationships/viewProps" Target="viewProps.xml" /><Relationship Id="rId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rgbClr val="DC322F"/>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rgbClr val="DC322F"/>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rgbClr val="DC322F"/>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1/31/22</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8E7"/>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1/31/22</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rgbClr val="DC322F"/>
          </a:solidFill>
          <a:latin charset="0" panose="020B0703020202090204" pitchFamily="34" typeface="Trebuchet MS"/>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anose="020B0604020202020204" pitchFamily="34" typeface="Arial"/>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https://app.diagrams.net/" TargetMode="Externa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Lab 03: Critical Proposal</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Targetting your Target Paper</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October 15, 2024</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Overview of Lab 03</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1270000">
              <a:buNone/>
            </a:pPr>
            <a:r>
              <a:rPr sz="2000" b="1"/>
              <a:t>Note</a:t>
            </a:r>
          </a:p>
          <a:p>
            <a:pPr lvl="0" indent="0" marL="1270000">
              <a:buNone/>
            </a:pPr>
            <a:r>
              <a:rPr sz="2000"/>
              <a:t>The objective of today is to immerse yourself in the ‘Research Methods’ of your Critical Proposal Target Paper</a:t>
            </a:r>
          </a:p>
          <a:p>
            <a:pPr lvl="0" indent="0" marL="0">
              <a:buNone/>
            </a:pPr>
            <a:r>
              <a:rPr/>
              <a:t>This may seem like an ‘academic’ exercise now.. but it is not!</a:t>
            </a:r>
          </a:p>
          <a:p>
            <a:pPr lvl="0" indent="0" marL="0">
              <a:spcBef>
                <a:spcPts val="3000"/>
              </a:spcBef>
              <a:buNone/>
            </a:pPr>
            <a:r>
              <a:rPr b="1"/>
              <a:t>Reading</a:t>
            </a:r>
          </a:p>
          <a:p>
            <a:pPr lvl="0" indent="0" marL="0">
              <a:buNone/>
            </a:pPr>
            <a:r>
              <a:rPr/>
              <a:t>• Being able to read a single paper carefully and critically is an important skill</a:t>
            </a:r>
          </a:p>
          <a:p>
            <a:pPr lvl="0" indent="0" marL="0">
              <a:buNone/>
            </a:pPr>
            <a:r>
              <a:rPr/>
              <a:t>• Being able to synthesise multiple papers and appreciate similarities and differences is crucial</a:t>
            </a:r>
          </a:p>
          <a:p>
            <a:pPr lvl="0" indent="0" marL="0">
              <a:buNone/>
            </a:pPr>
            <a:r>
              <a:rPr/>
              <a:t>• Building on this effort to identify ‘gaps’ or ways to build on strengths</a:t>
            </a:r>
          </a:p>
          <a:p>
            <a:pPr lvl="0" indent="0" marL="0">
              <a:spcBef>
                <a:spcPts val="3000"/>
              </a:spcBef>
              <a:buNone/>
            </a:pPr>
            <a:r>
              <a:rPr b="1"/>
              <a:t>Today</a:t>
            </a:r>
          </a:p>
          <a:p>
            <a:pPr lvl="0" indent="0" marL="1270000">
              <a:buNone/>
            </a:pPr>
            <a:r>
              <a:rPr sz="2000" b="1"/>
              <a:t>Note</a:t>
            </a:r>
          </a:p>
          <a:p>
            <a:pPr lvl="0" indent="0" marL="1270000">
              <a:buNone/>
            </a:pPr>
            <a:r>
              <a:rPr sz="2000" b="1"/>
              <a:t>Think more carefully about each of the following aspects and jot down some ideas for your Critical Proposal:</a:t>
            </a:r>
          </a:p>
          <a:p>
            <a:pPr lvl="0" indent="0" marL="1270000">
              <a:buNone/>
            </a:pPr>
            <a:r>
              <a:rPr sz="2000"/>
              <a:t>1. Design of the study</a:t>
            </a:r>
          </a:p>
          <a:p>
            <a:pPr lvl="0" indent="0" marL="1270000">
              <a:buNone/>
            </a:pPr>
            <a:r>
              <a:rPr sz="2000"/>
              <a:t>2. Participants and recruitment</a:t>
            </a:r>
          </a:p>
          <a:p>
            <a:pPr lvl="0" indent="0" marL="1270000">
              <a:buNone/>
            </a:pPr>
            <a:r>
              <a:rPr sz="2000"/>
              <a:t>3. Materials</a:t>
            </a:r>
          </a:p>
          <a:p>
            <a:pPr lvl="0" indent="0" marL="1270000">
              <a:buNone/>
            </a:pPr>
            <a:r>
              <a:rPr sz="2000"/>
              <a:t>4. Procedure</a:t>
            </a:r>
          </a:p>
          <a:p>
            <a:pPr lvl="0" indent="0" marL="1270000">
              <a:buNone/>
            </a:pPr>
            <a:r>
              <a:rPr sz="2000" b="1"/>
              <a:t>And you will need to identify an Effect Size (again) - why not highlight it now!</a:t>
            </a:r>
          </a:p>
          <a:p>
            <a:pPr lvl="0" indent="0" marL="0">
              <a:spcBef>
                <a:spcPts val="3000"/>
              </a:spcBef>
              <a:buNone/>
            </a:pPr>
            <a:r>
              <a:rPr b="1"/>
              <a:t>Remember</a:t>
            </a:r>
          </a:p>
          <a:p>
            <a:pPr lvl="0" indent="0" marL="1270000">
              <a:buNone/>
            </a:pPr>
            <a:r>
              <a:rPr sz="2000" b="1"/>
              <a:t>Tip</a:t>
            </a:r>
          </a:p>
          <a:p>
            <a:pPr lvl="0" indent="0" marL="1270000">
              <a:buNone/>
            </a:pPr>
            <a:r>
              <a:rPr sz="2000"/>
              <a:t>You can show your Lab Tutor the paper you propose to use for your Critical Proposal… DO SO!</a:t>
            </a:r>
          </a:p>
          <a:p>
            <a:pPr lvl="0" indent="0" marL="0">
              <a:buNone/>
            </a:pPr>
            <a:r>
              <a:rPr/>
              <a:t>It needs to be a peer-reviewed empirical paper from the Psychology literature that presents a quantitative study, includes methods (Design, Participants, Materials) and analyses the data. Failure to follow these rules will impact your mark.</a:t>
            </a:r>
          </a:p>
          <a:p>
            <a:pPr lvl="0" indent="0" marL="0">
              <a:spcBef>
                <a:spcPts val="3000"/>
              </a:spcBef>
              <a:buNone/>
            </a:pPr>
            <a:r>
              <a:rPr b="1"/>
              <a:t>Design Schematic</a:t>
            </a:r>
          </a:p>
          <a:p>
            <a:pPr lvl="0" indent="0" marL="0">
              <a:buNone/>
            </a:pPr>
            <a:r>
              <a:rPr/>
              <a:t>You will be required to complete elements of this diagram and include it in your Critical Proposal. How much of it could you think about completing now? (The template can be downloaded on the VLE in the Coursework Information section, and edited at </a:t>
            </a:r>
            <a:r>
              <a:rPr>
                <a:hlinkClick r:id="rId2"/>
              </a:rPr>
              <a:t>www.draw.io</a:t>
            </a:r>
            <a:r>
              <a:rPr/>
              <a:t>)</a:t>
            </a:r>
          </a:p>
        </p:txBody>
      </p:sp>
      <p:pic>
        <p:nvPicPr>
          <p:cNvPr descr="images/Thisismydesign.drawio-02.png" id="0" name="Picture 1"/>
          <p:cNvPicPr>
            <a:picLocks noGrp="1" noChangeAspect="1"/>
          </p:cNvPicPr>
          <p:nvPr/>
        </p:nvPicPr>
        <p:blipFill>
          <a:blip r:embed="rId3"/>
          <a:stretch>
            <a:fillRect/>
          </a:stretch>
        </p:blipFill>
        <p:spPr bwMode="auto">
          <a:xfrm>
            <a:off x="5181600" y="1384300"/>
            <a:ext cx="6172200" cy="4051300"/>
          </a:xfrm>
          <a:prstGeom prst="rect">
            <a:avLst/>
          </a:prstGeom>
          <a:noFill/>
          <a:ln w="9525">
            <a:noFill/>
            <a:headEnd/>
            <a:tailEnd/>
          </a:ln>
        </p:spPr>
      </p:pic>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64</Words>
  <Application>Microsoft Macintosh PowerPoint</Application>
  <PresentationFormat>Widescreen</PresentationFormat>
  <Paragraphs>16</Paragraphs>
  <Slides>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Rockwell</vt:lpstr>
      <vt:lpstr>Trebuchet MS</vt:lpstr>
      <vt:lpstr>Cosmic Latte</vt:lpstr>
      <vt:lpstr>Slides 1</vt:lpstr>
      <vt:lpstr>Test 1</vt:lpstr>
      <vt:lpstr>Test 2 Sub heading</vt:lpstr>
      <vt:lpstr>New slide</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03: Critical Proposal</dc:title>
  <dc:creator>Dr. Gordon Wright</dc:creator>
  <cp:keywords/>
  <dcterms:created xsi:type="dcterms:W3CDTF">2024-09-29T13:59:50Z</dcterms:created>
  <dcterms:modified xsi:type="dcterms:W3CDTF">2024-09-29T13:59:50Z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October 15, 2024</vt:lpwstr>
  </property>
  <property fmtid="{D5CDD505-2E9C-101B-9397-08002B2CF9AE}" pid="9" name="date-format">
    <vt:lpwstr>long</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lab.png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params">
    <vt:lpwstr/>
  </property>
  <property fmtid="{D5CDD505-2E9C-101B-9397-08002B2CF9AE}" pid="19" name="subtitle">
    <vt:lpwstr>Targetting your Target Paper</vt:lpwstr>
  </property>
  <property fmtid="{D5CDD505-2E9C-101B-9397-08002B2CF9AE}" pid="20" name="toc-title">
    <vt:lpwstr>Table of contents</vt:lpwstr>
  </property>
</Properties>
</file>