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2" Type="http://schemas.openxmlformats.org/officeDocument/2006/relationships/tableStyles" Target="tableStyles.xml" /><Relationship Id="rId21" Type="http://schemas.openxmlformats.org/officeDocument/2006/relationships/theme" Target="theme/theme1.xml" /><Relationship Id="rId1" Type="http://schemas.openxmlformats.org/officeDocument/2006/relationships/slideMaster" Target="slideMasters/slideMaster1.xml" /><Relationship Id="rId20" Type="http://schemas.openxmlformats.org/officeDocument/2006/relationships/viewProps" Target="viewProps.xml" /><Relationship Id="rId1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Lecture10</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Looking ahead to Term 2</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12 December,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Weeks 10 - 13 Lectures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immersive introduction to Qualitative Research.</a:t>
            </a:r>
          </a:p>
          <a:p>
            <a:pPr lvl="0" indent="0" marL="0">
              <a:buNone/>
            </a:pPr>
            <a:r>
              <a:rPr/>
              <a:t>Week 3 Design &amp; Analysis Lab will be a workshop on Qualitative Interview Coding and Analysis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New on the VLE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You can find these all on the VLE in the</a:t>
            </a:r>
          </a:p>
          <a:p>
            <a:pPr lvl="0" indent="0" marL="0">
              <a:buNone/>
            </a:pPr>
            <a:r>
              <a:rPr b="1"/>
              <a:t>‘Mini-Dissertation resources’ section of the VLE</a:t>
            </a:r>
          </a:p>
          <a:p>
            <a:pPr lvl="0"/>
            <a:r>
              <a:rPr/>
              <a:t>An APA 7</a:t>
            </a:r>
            <a:r>
              <a:rPr baseline="30000"/>
              <a:t>th</a:t>
            </a:r>
            <a:r>
              <a:rPr/>
              <a:t> Edition Mini-Dissertation template word document</a:t>
            </a:r>
          </a:p>
          <a:p>
            <a:pPr lvl="0"/>
            <a:r>
              <a:rPr/>
              <a:t>An APA 7</a:t>
            </a:r>
            <a:r>
              <a:rPr baseline="30000"/>
              <a:t>th</a:t>
            </a:r>
            <a:r>
              <a:rPr/>
              <a:t> Edition Reference Cheat Sheet</a:t>
            </a:r>
          </a:p>
          <a:p>
            <a:pPr lvl="0"/>
            <a:r>
              <a:rPr/>
              <a:t>Extended Mini-Dissertation Marking Criteria</a:t>
            </a:r>
          </a:p>
          <a:p>
            <a:pPr lvl="0"/>
            <a:r>
              <a:rPr/>
              <a:t>2 x Example Mini-Dissertations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APA 7 Mini-Dissertation Template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Mini-Dissertations must conform to the correct format. Easy marks.</a:t>
            </a:r>
          </a:p>
          <a:p>
            <a:pPr lvl="0" indent="0" marL="0">
              <a:buNone/>
            </a:pPr>
            <a:r>
              <a:rPr b="1"/>
              <a:t>We use APA 7</a:t>
            </a:r>
            <a:r>
              <a:rPr b="1" baseline="30000"/>
              <a:t>th</a:t>
            </a:r>
            <a:r>
              <a:rPr b="1"/>
              <a:t> Edition and in the style of a professional journal article manuscript submission.</a:t>
            </a:r>
          </a:p>
          <a:p>
            <a:pPr lvl="0"/>
            <a:r>
              <a:rPr/>
              <a:t>The word document template features all the major stylistic formatting you will need, with some helpful pointers throughout.</a:t>
            </a:r>
          </a:p>
          <a:p>
            <a:pPr lvl="0"/>
            <a:r>
              <a:rPr/>
              <a:t>When you write your Mini-Dissertation, you just need to delete all the tips and put in your wonderfully crafted prose and results!</a:t>
            </a:r>
          </a:p>
          <a:p>
            <a:pPr lvl="0"/>
            <a:r>
              <a:rPr/>
              <a:t>A common mistake is to deviate from the APA formatting. Please try not to do this! It counts.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b="1"/>
              <a:t>APA style will be the focus of Week 16.</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APA 7 Reference Cheat Sheet</a:t>
            </a:r>
          </a:p>
          <a:p>
            <a:pPr lvl="0"/>
            <a:r>
              <a:rPr/>
              <a:t>A key part of APA 7</a:t>
            </a:r>
            <a:r>
              <a:rPr baseline="30000"/>
              <a:t>th</a:t>
            </a:r>
            <a:r>
              <a:rPr/>
              <a:t> Edition is reference format. </a:t>
            </a:r>
            <a:r>
              <a:rPr b="1"/>
              <a:t>We will also cover this briefly in week 16</a:t>
            </a:r>
            <a:r>
              <a:rPr/>
              <a:t>. </a:t>
            </a:r>
          </a:p>
          <a:p>
            <a:pPr lvl="0"/>
            <a:r>
              <a:rPr/>
              <a:t>We have already a number of other electronic resources that might help you ensure you follow the correct format, but in the first instance, this Cheat Sheet will be very handy.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Mini-Dissertation Extended Marking Criteria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resource we’ve given you today is an </a:t>
            </a:r>
            <a:r>
              <a:rPr b="1"/>
              <a:t>extended Mini-Dissertation Marking Criteria</a:t>
            </a:r>
            <a:r>
              <a:rPr/>
              <a:t>.</a:t>
            </a:r>
          </a:p>
          <a:p>
            <a:pPr lvl="0"/>
            <a:r>
              <a:rPr/>
              <a:t>These are the criteria used by the markers and moderators to calibrate marks and ensure accuracy and consistency.</a:t>
            </a:r>
          </a:p>
          <a:p>
            <a:pPr lvl="0"/>
            <a:r>
              <a:rPr/>
              <a:t>An abbreviated version will be attached to the feedback that you receive.</a:t>
            </a:r>
          </a:p>
          <a:p>
            <a:pPr lvl="0"/>
            <a:r>
              <a:rPr/>
              <a:t>You will see that there are numerous categories, but each requires some consideration. Have a look over this when you get some time.</a:t>
            </a:r>
          </a:p>
          <a:p>
            <a:pPr lvl="0"/>
            <a:r>
              <a:rPr/>
              <a:t>A screencast will be provided discussing this in more detail, overviewing submission requirements, and highlighting common pitfalls, and tips for the top!</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 Mini-Dissertations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Points to attend to:</a:t>
            </a:r>
          </a:p>
          <a:p>
            <a:pPr lvl="0"/>
            <a:r>
              <a:rPr/>
              <a:t>2,500 words is NOT as long as you think</a:t>
            </a:r>
          </a:p>
          <a:p>
            <a:pPr lvl="0"/>
            <a:r>
              <a:rPr/>
              <a:t>5 paragraphs (key points) in Intro and Discussion</a:t>
            </a:r>
          </a:p>
          <a:p>
            <a:pPr lvl="0"/>
            <a:r>
              <a:rPr/>
              <a:t>Methods section wins marks!</a:t>
            </a:r>
          </a:p>
          <a:p>
            <a:pPr lvl="0"/>
            <a:r>
              <a:rPr/>
              <a:t>Both examples achieved firsts, but marks were ‘left on the table’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Closing points on the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reflective account is a required part of the Mini-Dissertation</a:t>
            </a:r>
          </a:p>
          <a:p>
            <a:pPr lvl="0"/>
            <a:r>
              <a:rPr/>
              <a:t>We may be asking for a ‘contribution statement’</a:t>
            </a:r>
          </a:p>
          <a:p>
            <a:pPr lvl="0"/>
            <a:r>
              <a:rPr/>
              <a:t>Your involvement in data collection AND participation is monitored next term</a:t>
            </a:r>
          </a:p>
          <a:p>
            <a:pPr lvl="0"/>
            <a:r>
              <a:rPr/>
              <a:t>Open Materials and Open Data are key parts of the submission and are featured in the marking</a:t>
            </a:r>
          </a:p>
          <a:p>
            <a:pPr lvl="0"/>
            <a:r>
              <a:rPr/>
              <a:t>But it’s just a lab report. You’ve done 3 of those already.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Have a great last week of term!</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Phase 2 Overview</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10)</a:t>
            </a:r>
          </a:p>
          <a:p>
            <a:pPr lvl="0"/>
            <a:r>
              <a:rPr/>
              <a:t>Lab Priority</a:t>
            </a:r>
          </a:p>
          <a:p>
            <a:pPr lvl="1"/>
            <a:r>
              <a:rPr/>
              <a:t>Mini-Dissertation Ethics &amp; Status updates</a:t>
            </a:r>
          </a:p>
          <a:p>
            <a:pPr lvl="0"/>
            <a:r>
              <a:rPr/>
              <a:t>W10 Cognitive Essay Tutorial</a:t>
            </a:r>
          </a:p>
          <a:p>
            <a:pPr lvl="0"/>
            <a:r>
              <a:rPr/>
              <a:t>Quiz 2 for Design &amp; Analysis</a:t>
            </a:r>
          </a:p>
          <a:p>
            <a:pPr lvl="1"/>
            <a:r>
              <a:rPr/>
              <a:t>No Wednesday drop-in</a:t>
            </a:r>
          </a:p>
          <a:p>
            <a:pPr lvl="0"/>
            <a:r>
              <a:rPr/>
              <a:t>Tuesday Film Club “Ex Machina”</a:t>
            </a:r>
          </a:p>
          <a:p>
            <a:pPr lvl="0"/>
            <a:r>
              <a:rPr/>
              <a:t>Tuesday ‘Skeptics in the Pub’: Professor Chris French - Putting Paranormal Claims to the Test. 7:30pm Davy’s Wine Vaults, Greenwich</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Priority Announcement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It’s snowing</a:t>
            </a:r>
          </a:p>
        </p:txBody>
      </p:sp>
      <p:pic>
        <p:nvPicPr>
          <p:cNvPr descr="images/paste-962A9B95.png" id="0" name="Picture 1"/>
          <p:cNvPicPr>
            <a:picLocks noGrp="1" noChangeAspect="1"/>
          </p:cNvPicPr>
          <p:nvPr/>
        </p:nvPicPr>
        <p:blipFill>
          <a:blip r:embed="rId2"/>
          <a:stretch>
            <a:fillRect/>
          </a:stretch>
        </p:blipFill>
        <p:spPr bwMode="auto">
          <a:xfrm>
            <a:off x="4343400" y="1816100"/>
            <a:ext cx="3492500" cy="4343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Overview of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Crack on with your projects!</a:t>
            </a:r>
          </a:p>
          <a:p>
            <a:pPr lvl="0"/>
            <a:r>
              <a:rPr/>
              <a:t>Despite a disrupted term, you’ve all made excellent progress.</a:t>
            </a:r>
          </a:p>
          <a:p>
            <a:pPr lvl="0"/>
            <a:r>
              <a:rPr/>
              <a:t>We want to catch up with </a:t>
            </a:r>
            <a:r>
              <a:rPr b="1" u="sng"/>
              <a:t>everyone</a:t>
            </a:r>
            <a:r>
              <a:rPr/>
              <a:t> in this final session.</a:t>
            </a:r>
          </a:p>
          <a:p>
            <a:pPr lvl="0"/>
            <a:r>
              <a:rPr/>
              <a:t>We need to make sure there are ‘no researchers left behind’.</a:t>
            </a:r>
          </a:p>
          <a:p>
            <a:pPr lvl="0"/>
            <a:r>
              <a:rPr/>
              <a:t>If you are not on campus, you will need to engage with us remotely!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Please help out and confirm status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Lab Tutors will do a quick tour to get a brief status update from each group.</a:t>
            </a:r>
          </a:p>
          <a:p>
            <a:pPr lvl="0"/>
            <a:r>
              <a:rPr/>
              <a:t>We will prioritise time with you all based on that.</a:t>
            </a:r>
          </a:p>
          <a:p>
            <a:pPr lvl="0"/>
            <a:r>
              <a:rPr/>
              <a:t>Please raise any concerns you have, so that we can help.</a:t>
            </a:r>
          </a:p>
          <a:p>
            <a:pPr lvl="0"/>
            <a:r>
              <a:rPr/>
              <a:t>OR if you need to drop-in online (Rail strikes)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term</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Next term is essentially split into two halves:</a:t>
            </a:r>
          </a:p>
          <a:p>
            <a:pPr lvl="0" indent="0" marL="0">
              <a:buNone/>
            </a:pPr>
            <a:r>
              <a:rPr/>
              <a:t>Each week, we will focus on a key skill or procedure, supplying useful resources and guidance, but leaving the rest of the lab session for independent work, advice and support from your Lab Tutor, or anything else you think would be helpful!</a:t>
            </a:r>
          </a:p>
          <a:p>
            <a:pPr lvl="0"/>
            <a:r>
              <a:rPr/>
              <a:t>Weeks 10 – 15 are geared towards data collection and data preparation</a:t>
            </a:r>
          </a:p>
          <a:p>
            <a:pPr lvl="0"/>
            <a:r>
              <a:rPr/>
              <a:t>Weeks 16 – 20 are geared towards analysis, writing up, and preparing your submission </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Weeks 10 – 15 (alongside lectures &amp; data collection)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In week 10 - Enrol everyone on the Study Swap system and mobilise for data collection</a:t>
            </a:r>
          </a:p>
          <a:p>
            <a:pPr lvl="0"/>
            <a:r>
              <a:rPr/>
              <a:t>In week 11 - We begin the process of focusing on Writing &amp; Analysis</a:t>
            </a:r>
          </a:p>
          <a:p>
            <a:pPr lvl="0"/>
            <a:r>
              <a:rPr/>
              <a:t>In week 12 - We will be focusing on ‘Writing up your Method section’</a:t>
            </a:r>
          </a:p>
          <a:p>
            <a:pPr lvl="0"/>
            <a:r>
              <a:rPr/>
              <a:t>In week 13 - We will be talking about ‘Planning your analysis’</a:t>
            </a:r>
          </a:p>
          <a:p>
            <a:pPr lvl="0"/>
            <a:r>
              <a:rPr/>
              <a:t>In week 14 – A workshop on ‘Data Screening &amp; Cleaning’</a:t>
            </a:r>
          </a:p>
          <a:p>
            <a:pPr lvl="0"/>
            <a:r>
              <a:rPr/>
              <a:t>In week 15 – We will be showcasing your work to the 1</a:t>
            </a:r>
            <a:r>
              <a:rPr baseline="30000"/>
              <a:t>st</a:t>
            </a:r>
            <a:r>
              <a:rPr/>
              <a:t> Years!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Lecture10</dc:title>
  <dc:creator>Dr Gordon Wright</dc:creator>
  <cp:keywords/>
  <dcterms:created xsi:type="dcterms:W3CDTF">2023-10-29T17:38:30Z</dcterms:created>
  <dcterms:modified xsi:type="dcterms:W3CDTF">2023-10-29T17:38:30Z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references.bib</vt:lpwstr>
  </property>
  <property fmtid="{D5CDD505-2E9C-101B-9397-08002B2CF9AE}" pid="5" name="by-author">
    <vt:lpwstr/>
  </property>
  <property fmtid="{D5CDD505-2E9C-101B-9397-08002B2CF9AE}" pid="6" name="csl">
    <vt:lpwstr>../apa7.csl</vt:lpwstr>
  </property>
  <property fmtid="{D5CDD505-2E9C-101B-9397-08002B2CF9AE}" pid="7" name="date">
    <vt:lpwstr>12 December, 2022</vt:lpwstr>
  </property>
  <property fmtid="{D5CDD505-2E9C-101B-9397-08002B2CF9AE}" pid="8" name="date-format">
    <vt:lpwstr>DD MMMM, YYYY</vt:lpwstr>
  </property>
  <property fmtid="{D5CDD505-2E9C-101B-9397-08002B2CF9AE}" pid="9" name="editor">
    <vt:lpwstr>visual</vt:lpwstr>
  </property>
  <property fmtid="{D5CDD505-2E9C-101B-9397-08002B2CF9AE}" pid="10" name="footer">
    <vt:lpwstr>PS52007D Research Methods VLE</vt:lpwstr>
  </property>
  <property fmtid="{D5CDD505-2E9C-101B-9397-08002B2CF9AE}" pid="11" name="header-includes">
    <vt:lpwstr/>
  </property>
  <property fmtid="{D5CDD505-2E9C-101B-9397-08002B2CF9AE}" pid="12" name="include-after">
    <vt:lpwstr/>
  </property>
  <property fmtid="{D5CDD505-2E9C-101B-9397-08002B2CF9AE}" pid="13" name="include-before">
    <vt:lpwstr/>
  </property>
  <property fmtid="{D5CDD505-2E9C-101B-9397-08002B2CF9AE}" pid="14" name="labels">
    <vt:lpwstr/>
  </property>
  <property fmtid="{D5CDD505-2E9C-101B-9397-08002B2CF9AE}" pid="15" name="logo">
    <vt:lpwstr>images/RMIPHEX.png</vt:lpwstr>
  </property>
  <property fmtid="{D5CDD505-2E9C-101B-9397-08002B2CF9AE}" pid="16" name="menu">
    <vt:lpwstr>True</vt:lpwstr>
  </property>
  <property fmtid="{D5CDD505-2E9C-101B-9397-08002B2CF9AE}" pid="17" name="modulecode">
    <vt:lpwstr>PS52007D</vt:lpwstr>
  </property>
  <property fmtid="{D5CDD505-2E9C-101B-9397-08002B2CF9AE}" pid="18" name="navigation-mode">
    <vt:lpwstr>linear</vt:lpwstr>
  </property>
  <property fmtid="{D5CDD505-2E9C-101B-9397-08002B2CF9AE}" pid="19" name="subtitle">
    <vt:lpwstr>Looking ahead to Term 2</vt:lpwstr>
  </property>
  <property fmtid="{D5CDD505-2E9C-101B-9397-08002B2CF9AE}" pid="20" name="toc-title">
    <vt:lpwstr>Table of contents</vt:lpwstr>
  </property>
</Properties>
</file>