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CHIP Assessment Overview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27 February,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Essay 1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Ask a specific question – and answer it.</a:t>
            </a:r>
          </a:p>
          <a:p>
            <a:pPr lvl="0"/>
            <a:r>
              <a:rPr/>
              <a:t>Intro, body, conclusion structure.</a:t>
            </a:r>
          </a:p>
          <a:p>
            <a:pPr lvl="0"/>
            <a:r>
              <a:rPr/>
              <a:t>Reflect on the topic and give your own opinion as to the answer!</a:t>
            </a:r>
          </a:p>
          <a:p>
            <a:pPr lvl="0"/>
            <a:r>
              <a:rPr/>
              <a:t>Present a journey in your learning or appreciation of the topic</a:t>
            </a:r>
          </a:p>
          <a:p>
            <a:pPr lvl="0"/>
            <a:r>
              <a:rPr/>
              <a:t>Ensure your answer is argued using examples</a:t>
            </a:r>
          </a:p>
          <a:p>
            <a:pPr lvl="0"/>
            <a:r>
              <a:rPr/>
              <a:t>Use evidence in your argument from a range of sources, ideally do some strategic wider reading</a:t>
            </a:r>
          </a:p>
          <a:p>
            <a:pPr lvl="0"/>
            <a:r>
              <a:rPr/>
              <a:t>Present and reference it well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Essay 2 should focus on at least one of the OTHER topics covered in the course.</a:t>
            </a:r>
          </a:p>
          <a:p>
            <a:pPr lvl="0" indent="0" marL="0">
              <a:buNone/>
            </a:pPr>
            <a:r>
              <a:rPr/>
              <a:t>This answer should focus on a primary reading associated with the lectures and then any further reading you have done (strongly encouraged).</a:t>
            </a:r>
          </a:p>
          <a:p>
            <a:pPr lvl="0" indent="0" marL="0">
              <a:buNone/>
            </a:pPr>
            <a:r>
              <a:rPr/>
              <a:t>You must identify that primary reading explicitly in the essay itself.</a:t>
            </a:r>
          </a:p>
          <a:p>
            <a:pPr lvl="0" indent="0" marL="0">
              <a:buNone/>
            </a:pPr>
            <a:r>
              <a:rPr/>
              <a:t>You should not simply restate what the authors thought or found, but rather briefly summarise the point that stimulated your interest in the reading and use that as a springboard to discuss the topic or issue.</a:t>
            </a:r>
          </a:p>
          <a:p>
            <a:pPr lvl="0" indent="0" marL="0">
              <a:buNone/>
            </a:pPr>
            <a:r>
              <a:rPr/>
              <a:t>Think about your perspective on the issues.</a:t>
            </a:r>
          </a:p>
          <a:p>
            <a:pPr lvl="0" indent="0" marL="0">
              <a:buNone/>
            </a:pPr>
            <a:r>
              <a:rPr/>
              <a:t>What do you think about this debate or issue? We want to know!</a:t>
            </a:r>
          </a:p>
          <a:p>
            <a:pPr lvl="0" indent="0" marL="0">
              <a:buNone/>
            </a:pPr>
            <a:r>
              <a:rPr/>
              <a:t>And what do you think are interesting directions for psychologists to take this debate or issue in the future?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Essay 2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Explicitly identify a single initial reading and build upon that.</a:t>
            </a:r>
          </a:p>
          <a:p>
            <a:pPr lvl="0"/>
            <a:r>
              <a:rPr/>
              <a:t>Discuss a debate or issue that you think is interesting or important</a:t>
            </a:r>
          </a:p>
          <a:p>
            <a:pPr lvl="0"/>
            <a:r>
              <a:rPr/>
              <a:t>Give your own opinion and how this has developed or changed as a result of the lecture, the course more widely, and/or the reading.</a:t>
            </a:r>
          </a:p>
          <a:p>
            <a:pPr lvl="0"/>
            <a:r>
              <a:rPr/>
              <a:t>Argue your opinion explicitly, own it and back it up with examples</a:t>
            </a:r>
          </a:p>
          <a:p>
            <a:pPr lvl="0"/>
            <a:r>
              <a:rPr/>
              <a:t>Use evidence in your argument from a range of sources, ideally do some strategic wider reading</a:t>
            </a:r>
          </a:p>
          <a:p>
            <a:pPr lvl="0"/>
            <a:r>
              <a:rPr/>
              <a:t>Present and reference it well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Overlapping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combine across different topics in Essay 2 (e.g., you could talk about Evolution and Consciousness, or Inclusivity and Meta Learning), and thinking about links between topics is strongly encouraged.</a:t>
            </a:r>
          </a:p>
          <a:p>
            <a:pPr lvl="0" indent="0" marL="0">
              <a:buNone/>
            </a:pPr>
            <a:r>
              <a:rPr/>
              <a:t>However, the material covered in Essay 2 must be different from Essay 1. Students will be penalised for covering identical topics.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Deadline is 10am Friday 21st April – ±3 weeks after the end of term</a:t>
            </a:r>
          </a:p>
          <a:p>
            <a:pPr lvl="0" indent="0" marL="0">
              <a:buNone/>
            </a:pPr>
            <a:r>
              <a:rPr/>
              <a:t>Both answers should be written in essay-style prose (e.g., with APA references where you refer to sources) put in a single document and submitted to the coursework submission page.</a:t>
            </a:r>
          </a:p>
          <a:p>
            <a:pPr lvl="0" indent="0" marL="0">
              <a:buNone/>
            </a:pPr>
            <a:r>
              <a:rPr u="sng"/>
              <a:t>Max 700 words per answer (references not included in word count)</a:t>
            </a:r>
          </a:p>
          <a:p>
            <a:pPr lvl="0" indent="0" marL="0">
              <a:buNone/>
            </a:pPr>
            <a:r>
              <a:rPr/>
              <a:t>Remember that this only accounts for a smaller portion of the module grade (15%). Should hopefully be an enjoyable way to reflect on issues on the course you found interesting.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Reflective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Just a quick reminder about the </a:t>
            </a:r>
            <a:r>
              <a:rPr u="sng"/>
              <a:t>compulsory</a:t>
            </a:r>
            <a:r>
              <a:rPr/>
              <a:t> reflective account at the end of the Mini-Dissertation.</a:t>
            </a:r>
          </a:p>
          <a:p>
            <a:pPr lvl="0" indent="0" marL="0">
              <a:buNone/>
            </a:pPr>
            <a:r>
              <a:rPr/>
              <a:t>If you do not supply this, your Mini-Dissertation is not complete and this impacts the mark.</a:t>
            </a:r>
          </a:p>
          <a:p>
            <a:pPr lvl="0" indent="0" marL="0">
              <a:buNone/>
            </a:pPr>
            <a:r>
              <a:rPr/>
              <a:t>It is NOT an opportunity to gripe about group work, or to try to obtain favourable marks.</a:t>
            </a:r>
          </a:p>
          <a:p>
            <a:pPr lvl="0" indent="0" marL="0">
              <a:buNone/>
            </a:pPr>
            <a:r>
              <a:rPr/>
              <a:t>It’s another opportunity to reflect on your learning journey.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image-43878159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82800" y="1816100"/>
            <a:ext cx="8013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image-88665360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816100"/>
            <a:ext cx="8978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forward to seeing you in Labs tomorrow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the CHIP Learning Log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CHIP Learning Log - What’s it all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/>
              <a:t>CHIP stands for Conceptual, Historical and Integrative Perspectives.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As you become active psychological researchers - and over half way through your undergraduate training in psychology - it is important to consider the wider context of what you are doing.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Learning log? huh?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/>
              <a:t>A Learning Log is a reflective account of your learning journey. It requires reflection and meta-cognitive practice.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By thinking about your personal learning journey, you take an objective ‘outside’ perspective on this important process. By doing so, it aids meta-learning - or the process of ‘learning to learn’.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/>
              <a:t>Whether you end up being a ‘psychologist’ or not, your degree is an important opportunity to demonstrate your ability to learn (knowledge AND skills)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topics already introduced this year include: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What is Science?</a:t>
            </a:r>
          </a:p>
          <a:p>
            <a:pPr lvl="0"/>
            <a:r>
              <a:rPr/>
              <a:t>Artificial Intelligence</a:t>
            </a:r>
          </a:p>
          <a:p>
            <a:pPr lvl="0"/>
            <a:r>
              <a:rPr/>
              <a:t>Open Science &amp; Open Practices</a:t>
            </a:r>
          </a:p>
          <a:p>
            <a:pPr lvl="0"/>
            <a:r>
              <a:rPr/>
              <a:t>Qualitative &amp;/Versus Quantitative Research</a:t>
            </a:r>
          </a:p>
          <a:p>
            <a:pPr lvl="0"/>
            <a:r>
              <a:rPr/>
              <a:t>MeSearch</a:t>
            </a:r>
          </a:p>
          <a:p>
            <a:pPr lvl="0"/>
            <a:r>
              <a:rPr/>
              <a:t>Inclusivity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“MyPsychology”</a:t>
            </a:r>
          </a:p>
          <a:p>
            <a:pPr lvl="0"/>
            <a:r>
              <a:rPr/>
              <a:t>Ethics</a:t>
            </a:r>
          </a:p>
          <a:p>
            <a:pPr lvl="0"/>
            <a:r>
              <a:rPr/>
              <a:t>Psychometrics and scale development</a:t>
            </a:r>
          </a:p>
          <a:p>
            <a:pPr lvl="0"/>
            <a:r>
              <a:rPr/>
              <a:t>Bias in research</a:t>
            </a:r>
          </a:p>
          <a:p>
            <a:pPr lvl="0"/>
            <a:r>
              <a:rPr/>
              <a:t>Replication Crisis (&amp; Theory Crisis)</a:t>
            </a:r>
          </a:p>
          <a:p>
            <a:pPr lvl="0"/>
            <a:r>
              <a:rPr/>
              <a:t>Meta-cognition &amp; Reflective practice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topics approaching this year are: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Psychology and science (available now)</a:t>
            </a:r>
          </a:p>
          <a:p>
            <a:pPr lvl="0"/>
            <a:r>
              <a:rPr/>
              <a:t>Evolution and Evolutionary Psychology</a:t>
            </a:r>
          </a:p>
          <a:p>
            <a:pPr lvl="0"/>
            <a:r>
              <a:rPr/>
              <a:t>Cultural Evolutionary Psychology</a:t>
            </a:r>
          </a:p>
          <a:p>
            <a:pPr lvl="0"/>
            <a:r>
              <a:rPr/>
              <a:t>Philosophy of Science</a:t>
            </a:r>
          </a:p>
          <a:p>
            <a:pPr lvl="0"/>
            <a:r>
              <a:rPr/>
              <a:t>Statistics and their dark history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you are welcome to choose more broadly: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If you can argue that your choice of topic meets the brief</a:t>
            </a:r>
          </a:p>
          <a:p>
            <a:pPr lvl="0"/>
            <a:r>
              <a:rPr/>
              <a:t>AND you deal with the topic in line with the rubric</a:t>
            </a:r>
          </a:p>
          <a:p>
            <a:pPr lvl="0"/>
            <a:r>
              <a:rPr/>
              <a:t>You are welcome to email me and confirm suitability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Coursework is designed to allow you to engage with the ‘big picture’ of your degree</a:t>
            </a:r>
          </a:p>
          <a:p>
            <a:pPr lvl="0" indent="0" marL="0">
              <a:buNone/>
            </a:pPr>
            <a:r>
              <a:rPr/>
              <a:t>Think about how these issues link into psychology as a discipline, and how they relate to your own thoughts about what psychology is or should be</a:t>
            </a:r>
          </a:p>
          <a:p>
            <a:pPr lvl="0" indent="0" marL="0">
              <a:buNone/>
            </a:pPr>
            <a:r>
              <a:rPr/>
              <a:t>Two essays of </a:t>
            </a:r>
            <a:r>
              <a:rPr b="1"/>
              <a:t>max</a:t>
            </a:r>
            <a:r>
              <a:rPr/>
              <a:t> 700 words each</a:t>
            </a:r>
          </a:p>
          <a:p>
            <a:pPr lvl="0" indent="0" marL="0">
              <a:buNone/>
            </a:pPr>
            <a:r>
              <a:rPr/>
              <a:t>Marks are awarded for reflection, evidence of learning and bring topics together. Please see marking criteria for both essays.</a:t>
            </a:r>
          </a:p>
          <a:p>
            <a:pPr lvl="0" indent="0" marL="0">
              <a:buNone/>
            </a:pPr>
            <a:r>
              <a:rPr/>
              <a:t>Not a regurgitation of facts.</a:t>
            </a:r>
          </a:p>
          <a:p>
            <a:pPr lvl="0" indent="0" marL="0">
              <a:buNone/>
            </a:pPr>
            <a:r>
              <a:rPr/>
              <a:t>They are designed to be personal and reflective – embrace this aspect!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Essay 1 is based on the content of ONE of the FOUR topics and should adopt at least two of the following 6 ‘perspectives’.</a:t>
            </a:r>
          </a:p>
          <a:p>
            <a:pPr lvl="0" indent="0" marL="0">
              <a:buNone/>
            </a:pPr>
            <a:r>
              <a:rPr/>
              <a:t>STU - Your interests or experience as a student of psychology;</a:t>
            </a:r>
          </a:p>
          <a:p>
            <a:pPr lvl="0" indent="0" marL="0">
              <a:buNone/>
            </a:pPr>
            <a:r>
              <a:rPr/>
              <a:t>TRN - Your role as a trainee psychologist;</a:t>
            </a:r>
          </a:p>
          <a:p>
            <a:pPr lvl="0" indent="0" marL="0">
              <a:buNone/>
            </a:pPr>
            <a:r>
              <a:rPr/>
              <a:t>RES - A planned research project in or after your degree;</a:t>
            </a:r>
          </a:p>
          <a:p>
            <a:pPr lvl="0" indent="0" marL="0">
              <a:buNone/>
            </a:pPr>
            <a:r>
              <a:rPr/>
              <a:t>HIS - The history of Psychology and related disciplines;</a:t>
            </a:r>
          </a:p>
          <a:p>
            <a:pPr lvl="0" indent="0" marL="0">
              <a:buNone/>
            </a:pPr>
            <a:r>
              <a:rPr/>
              <a:t>PRA - Reporting on the Practice or Culture of Psychology;</a:t>
            </a:r>
          </a:p>
          <a:p>
            <a:pPr lvl="0" indent="0" marL="0">
              <a:buNone/>
            </a:pPr>
            <a:r>
              <a:rPr/>
              <a:t>SCI - Assumptions about science and how it relates to psychology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Lecture16</dc:title>
  <dc:creator>Dr Gordon Wright</dc:creator>
  <cp:keywords/>
  <dcterms:created xsi:type="dcterms:W3CDTF">2023-10-29T17:38:27Z</dcterms:created>
  <dcterms:modified xsi:type="dcterms:W3CDTF">2023-10-29T17:38:27Z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27 February, 2023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CHIP Assessment Overview</vt:lpwstr>
  </property>
  <property fmtid="{D5CDD505-2E9C-101B-9397-08002B2CF9AE}" pid="20" name="toc-title">
    <vt:lpwstr>Table of contents</vt:lpwstr>
  </property>
</Properties>
</file>