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F2"/>
    <a:srgbClr val="DC322F"/>
    <a:srgbClr val="1A1A1A"/>
    <a:srgbClr val="E03135"/>
    <a:srgbClr val="C16069"/>
    <a:srgbClr val="FF3418"/>
    <a:srgbClr val="3A4152"/>
    <a:srgbClr val="4B556B"/>
    <a:srgbClr val="989A9C"/>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70"/>
    <p:restoredTop autoAdjust="0" sz="94726"/>
  </p:normalViewPr>
  <p:slideViewPr>
    <p:cSldViewPr snapToGrid="0" snapToObjects="1">
      <p:cViewPr varScale="1">
        <p:scale>
          <a:sx d="100" n="101"/>
          <a:sy d="100" n="101"/>
        </p:scale>
        <p:origin x="200" y="600"/>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3" Type="http://schemas.openxmlformats.org/officeDocument/2006/relationships/tableStyles" Target="tableStyles.xml" /><Relationship Id="rId1" Type="http://schemas.openxmlformats.org/officeDocument/2006/relationships/slideMaster" Target="slideMasters/slideMaster1.xml" /><Relationship Id="rId42" Type="http://schemas.openxmlformats.org/officeDocument/2006/relationships/theme" Target="theme/theme1.xml" /><Relationship Id="rId41" Type="http://schemas.openxmlformats.org/officeDocument/2006/relationships/viewProps" Target="viewProps.xml" /><Relationship Id="rId40"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ctr">
              <a:defRPr sz="3600">
                <a:solidFill>
                  <a:srgbClr val="1A1A1A"/>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ctr">
              <a:buNone/>
              <a:defRPr sz="1800" b="0">
                <a:solidFill>
                  <a:srgbClr val="DC322F"/>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rgbClr val="1A1A1A"/>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3600">
                <a:solidFill>
                  <a:srgbClr val="1A1A1A"/>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ctr">
              <a:buNone/>
              <a:defRPr sz="2000" b="0">
                <a:solidFill>
                  <a:schemeClr val="tx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25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normAutofit/>
          </a:bodyPr>
          <a:lstStyle>
            <a:lvl1pPr>
              <a:defRPr sz="3200">
                <a:solidFill>
                  <a:schemeClr val="tx1"/>
                </a:solidFill>
                <a:latin typeface="Trebuchet MS" panose="020B0703020202090204" pitchFamily="34"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defRPr>
                <a:solidFill>
                  <a:srgbClr val="1A1A1A"/>
                </a:solidFill>
                <a:latin typeface="Arial" panose="020B0604020202020204" pitchFamily="34" charset="0"/>
                <a:cs typeface="Arial" panose="020B0604020202020204" pitchFamily="34" charset="0"/>
              </a:defRPr>
            </a:lvl1pPr>
            <a:lvl2pPr>
              <a:defRPr>
                <a:solidFill>
                  <a:srgbClr val="1A1A1A"/>
                </a:solidFill>
                <a:latin typeface="Arial" panose="020B0604020202020204" pitchFamily="34" charset="0"/>
                <a:cs typeface="Arial" panose="020B0604020202020204" pitchFamily="34" charset="0"/>
              </a:defRPr>
            </a:lvl2pPr>
            <a:lvl3pPr>
              <a:defRPr>
                <a:solidFill>
                  <a:srgbClr val="1A1A1A"/>
                </a:solidFill>
                <a:latin typeface="Arial" panose="020B0604020202020204" pitchFamily="34" charset="0"/>
                <a:cs typeface="Arial" panose="020B0604020202020204" pitchFamily="34" charset="0"/>
              </a:defRPr>
            </a:lvl3pPr>
            <a:lvl4pPr>
              <a:defRPr>
                <a:solidFill>
                  <a:srgbClr val="1A1A1A"/>
                </a:solidFill>
                <a:latin typeface="Arial" panose="020B0604020202020204" pitchFamily="34" charset="0"/>
                <a:cs typeface="Arial" panose="020B0604020202020204" pitchFamily="34" charset="0"/>
              </a:defRPr>
            </a:lvl4pPr>
            <a:lvl5pPr>
              <a:defRPr>
                <a:solidFill>
                  <a:srgbClr val="1A1A1A"/>
                </a:solidFill>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4400">
                <a:solidFill>
                  <a:srgbClr val="1A1A1A"/>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media/image1.pn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CF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241EB5C9-1307-BA42-ABA2-0BC069CD8E7F}" type="datetimeFigureOut">
              <a:rPr lang="en-US" smtClean="0"/>
              <a:t>9/29/24</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C5EF2332-01BF-834F-8236-50238282D533}" type="slidenum">
              <a:rPr lang="en-US" smtClean="0"/>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pic>
        <p:nvPicPr>
          <p:cNvPr descr="A cartoon monkey holding a magnifying glass  Description automatically generated" id="2" name="Picture 1">
            <a:extLst>
              <a:ext uri="{FF2B5EF4-FFF2-40B4-BE49-F238E27FC236}">
                <a16:creationId xmlns:a16="http://schemas.microsoft.com/office/drawing/2014/main" id="{72DC9D06-A870-D4AB-1948-5435052EE000}"/>
              </a:ext>
            </a:extLst>
          </p:cNvPr>
          <p:cNvPicPr>
            <a:picLocks noChangeAspect="1"/>
          </p:cNvPicPr>
          <p:nvPr userDrawn="1"/>
        </p:nvPicPr>
        <p:blipFill>
          <a:blip r:embed="rId14"/>
          <a:stretch>
            <a:fillRect/>
          </a:stretch>
        </p:blipFill>
        <p:spPr>
          <a:xfrm>
            <a:off x="11056677" y="5670030"/>
            <a:ext cx="1051446" cy="1051446"/>
          </a:xfrm>
          <a:prstGeom prst="rect">
            <a:avLst/>
          </a:prstGeom>
        </p:spPr>
      </p:pic>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2.open.ac.uk/openlearn/CHIPs/" TargetMode="External" /></Relationships>
</file>

<file path=ppt/slides/_rels/slide1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vlebooks.com/Product/Index/896220?page=0" TargetMode="External" /></Relationships>
</file>

<file path=ppt/slides/_rels/slide3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katherinemwood.shinyapps.io/lakens_effect_sizes/"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noba.to/qu4abpzy" TargetMode="External" /></Relationships>
</file>

<file path=ppt/slides/_rels/slide9.xml.rels><?xml version="1.0" encoding="UTF-8"?><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 02: Asking good questions and gathering evidence</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Being Scientific</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Mon 07 Oct, 2024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Until recently, this was a fairly philosophical question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year, you are probably using AI on a daily or weekly basis. I don’t need to give you 1980’s movie references to show you how we thought computers were going to take over the world and enslave the human race, we can just look out the window!</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CHIP topic approval process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Lectures identified with </a:t>
            </a:r>
            <a:r>
              <a:rPr>
                <a:latin typeface="Courier"/>
              </a:rPr>
              <a:t>CHIP</a:t>
            </a:r>
            <a:r>
              <a:rPr/>
              <a:t> in the title e.g. weeks 16-20 [They change yearly!]</a:t>
            </a:r>
          </a:p>
          <a:p>
            <a:pPr lvl="0" indent="0" marL="0">
              <a:buNone/>
            </a:pPr>
            <a:r>
              <a:rPr/>
              <a:t>I am open to other topics, but they must fit the following brief, and you are welcome to check in the Forum.</a:t>
            </a:r>
          </a:p>
          <a:p>
            <a:pPr lvl="0"/>
            <a:r>
              <a:rPr/>
              <a:t>A concept or debate within Psychology</a:t>
            </a:r>
          </a:p>
          <a:p>
            <a:pPr lvl="0"/>
            <a:r>
              <a:rPr/>
              <a:t>A historical issue or controversy</a:t>
            </a:r>
          </a:p>
          <a:p>
            <a:pPr lvl="0"/>
            <a:r>
              <a:rPr/>
              <a:t>A methodology or approach and its promises or limitations</a:t>
            </a:r>
          </a:p>
          <a:p>
            <a:pPr lvl="0"/>
            <a:r>
              <a:rPr/>
              <a:t>A distinctive or divisive topic</a:t>
            </a:r>
          </a:p>
          <a:p>
            <a:pPr lvl="0"/>
            <a:r>
              <a:rPr/>
              <a:t>A modern innovation or applied challenge</a:t>
            </a:r>
          </a:p>
          <a:p>
            <a:pPr lvl="0" indent="0" marL="0">
              <a:buNone/>
            </a:pPr>
            <a:r>
              <a:rPr>
                <a:hlinkClick r:id="rId2"/>
              </a:rPr>
              <a:t>https://www2.open.ac.uk/openlearn/CHIPs/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I can’t make bricks without clay!</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 psychologist? A scientist?</a:t>
            </a:r>
          </a:p>
        </p:txBody>
      </p:sp>
      <p:pic>
        <p:nvPicPr>
          <p:cNvPr descr="images/paste-DE336E79.png" id="0" name="Picture 1"/>
          <p:cNvPicPr>
            <a:picLocks noGrp="1" noChangeAspect="1"/>
          </p:cNvPicPr>
          <p:nvPr/>
        </p:nvPicPr>
        <p:blipFill>
          <a:blip r:embed="rId2"/>
          <a:stretch>
            <a:fillRect/>
          </a:stretch>
        </p:blipFill>
        <p:spPr bwMode="auto">
          <a:xfrm>
            <a:off x="2222500" y="1816100"/>
            <a:ext cx="7747000" cy="43434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this instance, Sherlock is talking about the need for data prior to solving a case. You can’t do science without data.</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Scientists base their ‘claims’ on EVIDENCE</a:t>
            </a:r>
          </a:p>
        </p:txBody>
      </p:sp>
      <p:pic>
        <p:nvPicPr>
          <p:cNvPr descr="images/paste-F158EEA8.png" id="0" name="Picture 1"/>
          <p:cNvPicPr>
            <a:picLocks noGrp="1" noChangeAspect="1"/>
          </p:cNvPicPr>
          <p:nvPr/>
        </p:nvPicPr>
        <p:blipFill>
          <a:blip r:embed="rId2"/>
          <a:stretch>
            <a:fillRect/>
          </a:stretch>
        </p:blipFill>
        <p:spPr bwMode="auto">
          <a:xfrm>
            <a:off x="1917700" y="1816100"/>
            <a:ext cx="8356600" cy="4343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Evidence quality = claim quality!</a:t>
            </a:r>
          </a:p>
        </p:txBody>
      </p:sp>
      <p:pic>
        <p:nvPicPr>
          <p:cNvPr descr="images/paste-BD7BCD67.png" id="0" name="Picture 1"/>
          <p:cNvPicPr>
            <a:picLocks noGrp="1" noChangeAspect="1"/>
          </p:cNvPicPr>
          <p:nvPr/>
        </p:nvPicPr>
        <p:blipFill>
          <a:blip r:embed="rId2"/>
          <a:stretch>
            <a:fillRect/>
          </a:stretch>
        </p:blipFill>
        <p:spPr bwMode="auto">
          <a:xfrm>
            <a:off x="2260600" y="1816100"/>
            <a:ext cx="7658100" cy="4343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It starts with a hypothesis</a:t>
            </a:r>
          </a:p>
        </p:txBody>
      </p:sp>
      <p:pic>
        <p:nvPicPr>
          <p:cNvPr descr="images/paste-D3D307F4.png" id="0" name="Picture 1"/>
          <p:cNvPicPr>
            <a:picLocks noGrp="1" noChangeAspect="1"/>
          </p:cNvPicPr>
          <p:nvPr/>
        </p:nvPicPr>
        <p:blipFill>
          <a:blip r:embed="rId2"/>
          <a:stretch>
            <a:fillRect/>
          </a:stretch>
        </p:blipFill>
        <p:spPr bwMode="auto">
          <a:xfrm>
            <a:off x="939800" y="1816100"/>
            <a:ext cx="10312400" cy="4343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recap on hypotheses</a:t>
            </a:r>
          </a:p>
        </p:txBody>
      </p:sp>
      <p:pic>
        <p:nvPicPr>
          <p:cNvPr descr="images/paste-0E0430B8.png" id="0" name="Picture 1"/>
          <p:cNvPicPr>
            <a:picLocks noGrp="1" noChangeAspect="1"/>
          </p:cNvPicPr>
          <p:nvPr/>
        </p:nvPicPr>
        <p:blipFill>
          <a:blip r:embed="rId2"/>
          <a:stretch>
            <a:fillRect/>
          </a:stretch>
        </p:blipFill>
        <p:spPr bwMode="auto">
          <a:xfrm>
            <a:off x="838200" y="1981200"/>
            <a:ext cx="10515600" cy="40005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research process</a:t>
            </a:r>
          </a:p>
        </p:txBody>
      </p:sp>
      <p:pic>
        <p:nvPicPr>
          <p:cNvPr descr="images/paste-B4426E76.png" id="0" name="Picture 1"/>
          <p:cNvPicPr>
            <a:picLocks noGrp="1" noChangeAspect="1"/>
          </p:cNvPicPr>
          <p:nvPr/>
        </p:nvPicPr>
        <p:blipFill>
          <a:blip r:embed="rId2"/>
          <a:stretch>
            <a:fillRect/>
          </a:stretch>
        </p:blipFill>
        <p:spPr bwMode="auto">
          <a:xfrm>
            <a:off x="2222500" y="1816100"/>
            <a:ext cx="77470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simplicity of an experiment</a:t>
            </a:r>
          </a:p>
        </p:txBody>
      </p:sp>
      <p:pic>
        <p:nvPicPr>
          <p:cNvPr descr="images/paste-3D25B713.png" id="0" name="Picture 1"/>
          <p:cNvPicPr>
            <a:picLocks noGrp="1" noChangeAspect="1"/>
          </p:cNvPicPr>
          <p:nvPr/>
        </p:nvPicPr>
        <p:blipFill>
          <a:blip r:embed="rId2"/>
          <a:stretch>
            <a:fillRect/>
          </a:stretch>
        </p:blipFill>
        <p:spPr bwMode="auto">
          <a:xfrm>
            <a:off x="2082800" y="1816100"/>
            <a:ext cx="8039100" cy="43434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Operationalisation</a:t>
            </a:r>
          </a:p>
        </p:txBody>
      </p:sp>
      <p:pic>
        <p:nvPicPr>
          <p:cNvPr descr="images/paste-A9D3934A.png" id="0" name="Picture 1"/>
          <p:cNvPicPr>
            <a:picLocks noGrp="1" noChangeAspect="1"/>
          </p:cNvPicPr>
          <p:nvPr/>
        </p:nvPicPr>
        <p:blipFill>
          <a:blip r:embed="rId2"/>
          <a:stretch>
            <a:fillRect/>
          </a:stretch>
        </p:blipFill>
        <p:spPr bwMode="auto">
          <a:xfrm>
            <a:off x="838200" y="1854200"/>
            <a:ext cx="10515600" cy="42672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challenge of operationalisation</a:t>
            </a:r>
          </a:p>
        </p:txBody>
      </p:sp>
      <p:pic>
        <p:nvPicPr>
          <p:cNvPr descr="images/paste-C6316887.png" id="0" name="Picture 1"/>
          <p:cNvPicPr>
            <a:picLocks noGrp="1" noChangeAspect="1"/>
          </p:cNvPicPr>
          <p:nvPr/>
        </p:nvPicPr>
        <p:blipFill>
          <a:blip r:embed="rId2"/>
          <a:stretch>
            <a:fillRect/>
          </a:stretch>
        </p:blipFill>
        <p:spPr bwMode="auto">
          <a:xfrm>
            <a:off x="1676400" y="1816100"/>
            <a:ext cx="8851900" cy="43434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 toy example</a:t>
            </a:r>
          </a:p>
        </p:txBody>
      </p:sp>
      <p:pic>
        <p:nvPicPr>
          <p:cNvPr descr="images/paste-D76E2D76.png" id="0" name="Picture 1"/>
          <p:cNvPicPr>
            <a:picLocks noGrp="1" noChangeAspect="1"/>
          </p:cNvPicPr>
          <p:nvPr/>
        </p:nvPicPr>
        <p:blipFill>
          <a:blip r:embed="rId2"/>
          <a:stretch>
            <a:fillRect/>
          </a:stretch>
        </p:blipFill>
        <p:spPr bwMode="auto">
          <a:xfrm>
            <a:off x="2209800" y="1816100"/>
            <a:ext cx="7785100" cy="43434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Extraneous variables</a:t>
            </a:r>
          </a:p>
        </p:txBody>
      </p:sp>
      <p:pic>
        <p:nvPicPr>
          <p:cNvPr descr="images/paste-4B088F3A.png" id="0" name="Picture 1"/>
          <p:cNvPicPr>
            <a:picLocks noGrp="1" noChangeAspect="1"/>
          </p:cNvPicPr>
          <p:nvPr/>
        </p:nvPicPr>
        <p:blipFill>
          <a:blip r:embed="rId2"/>
          <a:stretch>
            <a:fillRect/>
          </a:stretch>
        </p:blipFill>
        <p:spPr bwMode="auto">
          <a:xfrm>
            <a:off x="2184400" y="1816100"/>
            <a:ext cx="7810500" cy="43434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Usually…</a:t>
            </a:r>
          </a:p>
        </p:txBody>
      </p:sp>
      <p:pic>
        <p:nvPicPr>
          <p:cNvPr descr="images/paste-5770750E.png" id="0" name="Picture 1"/>
          <p:cNvPicPr>
            <a:picLocks noGrp="1" noChangeAspect="1"/>
          </p:cNvPicPr>
          <p:nvPr/>
        </p:nvPicPr>
        <p:blipFill>
          <a:blip r:embed="rId2"/>
          <a:stretch>
            <a:fillRect/>
          </a:stretch>
        </p:blipFill>
        <p:spPr bwMode="auto">
          <a:xfrm>
            <a:off x="2070100" y="1816100"/>
            <a:ext cx="8051800" cy="43434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but occasionally…</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you hear of ‘confounds’ or ‘confounding variables’</a:t>
            </a:r>
          </a:p>
          <a:p>
            <a:pPr lvl="0" indent="0" marL="0">
              <a:buNone/>
            </a:pPr>
            <a:r>
              <a:rPr/>
              <a:t>A confounding variable is an extraneous variable that </a:t>
            </a:r>
            <a:r>
              <a:rPr u="sng"/>
              <a:t>systematically varies</a:t>
            </a:r>
            <a:r>
              <a:rPr/>
              <a:t> with one of your independent variables. These are rare, but nothing can save the experiment.</a:t>
            </a:r>
          </a:p>
        </p:txBody>
      </p:sp>
      <p:pic>
        <p:nvPicPr>
          <p:cNvPr descr="images/paste-B5DC6F1B.png" id="0" name="Picture 1"/>
          <p:cNvPicPr>
            <a:picLocks noGrp="1" noChangeAspect="1"/>
          </p:cNvPicPr>
          <p:nvPr/>
        </p:nvPicPr>
        <p:blipFill>
          <a:blip r:embed="rId2"/>
          <a:stretch>
            <a:fillRect/>
          </a:stretch>
        </p:blipFill>
        <p:spPr bwMode="auto">
          <a:xfrm>
            <a:off x="5181600" y="2184400"/>
            <a:ext cx="6172200" cy="24384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An impossible interpretation</a:t>
            </a:r>
          </a:p>
        </p:txBody>
      </p:sp>
      <p:pic>
        <p:nvPicPr>
          <p:cNvPr descr="images/paste-755BCA67.png" id="0" name="Picture 1"/>
          <p:cNvPicPr>
            <a:picLocks noGrp="1" noChangeAspect="1"/>
          </p:cNvPicPr>
          <p:nvPr/>
        </p:nvPicPr>
        <p:blipFill>
          <a:blip r:embed="rId2"/>
          <a:stretch>
            <a:fillRect/>
          </a:stretch>
        </p:blipFill>
        <p:spPr bwMode="auto">
          <a:xfrm>
            <a:off x="1689100" y="1816100"/>
            <a:ext cx="8813800" cy="43434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Manipulations almost always introduce potential confounds</a:t>
            </a:r>
          </a:p>
        </p:txBody>
      </p:sp>
      <p:pic>
        <p:nvPicPr>
          <p:cNvPr descr="images/paste-EF9EB1AF.png" id="0" name="Picture 1"/>
          <p:cNvPicPr>
            <a:picLocks noGrp="1" noChangeAspect="1"/>
          </p:cNvPicPr>
          <p:nvPr/>
        </p:nvPicPr>
        <p:blipFill>
          <a:blip r:embed="rId2"/>
          <a:stretch>
            <a:fillRect/>
          </a:stretch>
        </p:blipFill>
        <p:spPr bwMode="auto">
          <a:xfrm>
            <a:off x="1790700" y="1816100"/>
            <a:ext cx="8597900" cy="43434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Experimental skill + careful thought + piloting + randomness!</a:t>
            </a:r>
          </a:p>
        </p:txBody>
      </p:sp>
      <p:pic>
        <p:nvPicPr>
          <p:cNvPr descr="images/paste-1931EC21.png" id="0" name="Picture 1"/>
          <p:cNvPicPr>
            <a:picLocks noGrp="1" noChangeAspect="1"/>
          </p:cNvPicPr>
          <p:nvPr/>
        </p:nvPicPr>
        <p:blipFill>
          <a:blip r:embed="rId2"/>
          <a:stretch>
            <a:fillRect/>
          </a:stretch>
        </p:blipFill>
        <p:spPr bwMode="auto">
          <a:xfrm>
            <a:off x="2159000" y="1816100"/>
            <a:ext cx="7874000" cy="43434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Attendance QR Code HERE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importance of operationalising your variables well</a:t>
            </a:r>
          </a:p>
        </p:txBody>
      </p:sp>
      <p:pic>
        <p:nvPicPr>
          <p:cNvPr descr="images/paste-9B52240F.png" id="0" name="Picture 1"/>
          <p:cNvPicPr>
            <a:picLocks noGrp="1" noChangeAspect="1"/>
          </p:cNvPicPr>
          <p:nvPr/>
        </p:nvPicPr>
        <p:blipFill>
          <a:blip r:embed="rId2"/>
          <a:stretch>
            <a:fillRect/>
          </a:stretch>
        </p:blipFill>
        <p:spPr bwMode="auto">
          <a:xfrm>
            <a:off x="1130300" y="1816100"/>
            <a:ext cx="9918700" cy="43434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Reading along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highly recommend reading along with the general topics we cover in the first few weeks.</a:t>
            </a:r>
          </a:p>
          <a:p>
            <a:pPr lvl="0" indent="0" marL="0">
              <a:buNone/>
            </a:pPr>
            <a:r>
              <a:rPr/>
              <a:t>Research Methods in Psychology by Dennis Howitt and Duncan Cramer is excellent. Chapter 2 in that book (right at the top of the module reading list and </a:t>
            </a:r>
            <a:r>
              <a:rPr>
                <a:hlinkClick r:id="rId2"/>
              </a:rPr>
              <a:t>here</a:t>
            </a:r>
            <a:r>
              <a:rPr/>
              <a:t>) deals with Hypotheses and aims of research, essentially what we cover this week, and Chapter 1 deals with the basics and golden rules of research design and designing good experiments.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Another interpretation of “I can’t make bricks without clay!”</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Garbage in, Garbage out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Last year someone selected a ‘target paper’ for their Critical Proposal [next week’s lecture topic] from a Sociology Journal - it presented a ‘thought experiment’.</a:t>
            </a:r>
          </a:p>
          <a:p>
            <a:pPr lvl="0" indent="0" marL="0">
              <a:buNone/>
            </a:pPr>
            <a:r>
              <a:rPr/>
              <a:t>No data, no methodology, no participants, no actual experiment.</a:t>
            </a:r>
          </a:p>
          <a:p>
            <a:pPr lvl="0" indent="0" marL="0">
              <a:buNone/>
            </a:pPr>
            <a:r>
              <a:rPr/>
              <a:t>How do you think they did?</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literature you read will drive the quality of your output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This applies to the study you design for your Mini-Dissertation</a:t>
            </a:r>
          </a:p>
          <a:p>
            <a:pPr lvl="0"/>
            <a:r>
              <a:rPr/>
              <a:t>This applies to your Module Essays</a:t>
            </a:r>
          </a:p>
          <a:p>
            <a:pPr lvl="0"/>
            <a:r>
              <a:rPr/>
              <a:t>This applies to your Critical Proposal</a:t>
            </a:r>
          </a:p>
          <a:p>
            <a:pPr lvl="0"/>
            <a:r>
              <a:rPr/>
              <a:t>It is NOT a question of QUANTITY</a:t>
            </a:r>
          </a:p>
          <a:p>
            <a:pPr lvl="0"/>
            <a:r>
              <a:rPr/>
              <a:t>It is very much a question of QUALITY</a:t>
            </a:r>
          </a:p>
          <a:p>
            <a:pPr lvl="0"/>
            <a:r>
              <a:rPr/>
              <a:t>It is a function of QUALITY and QUANTITY</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Lab 2 is about Literature Search and Management</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Effect Sizes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 measure of the Effect (MOTE)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Effect sizes represent the magnitude of a relationship between variables, for example between a Manipulation and the Dependent Variable.</a:t>
            </a:r>
          </a:p>
          <a:p>
            <a:pPr lvl="0" indent="0" marL="0">
              <a:buNone/>
            </a:pPr>
            <a:r>
              <a:rPr/>
              <a:t>It’s like the ‘strength’ of your pill, or intervention, or manipulation.</a:t>
            </a:r>
          </a:p>
          <a:p>
            <a:pPr lvl="0" indent="0" marL="0">
              <a:buNone/>
            </a:pPr>
            <a:r>
              <a:rPr/>
              <a:t>Do not run an experiment that is designed to fail - you must believe a manipulation will have an ‘Effect’</a:t>
            </a:r>
          </a:p>
          <a:p>
            <a:pPr lvl="0" indent="0" marL="0">
              <a:buNone/>
            </a:pPr>
            <a:r>
              <a:rPr/>
              <a:t>If the manipulation works, then there will be an Effect</a:t>
            </a:r>
          </a:p>
          <a:p>
            <a:pPr lvl="0" indent="0" marL="0">
              <a:buNone/>
            </a:pPr>
            <a:r>
              <a:rPr/>
              <a:t>The Effect Size is just how big that visible effect was.</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Let’s imagine the simplest example possible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 independent t-test. Working Memory Capacity.</a:t>
            </a:r>
          </a:p>
          <a:p>
            <a:pPr lvl="0" indent="0" marL="0">
              <a:buNone/>
            </a:pPr>
            <a:r>
              <a:rPr/>
              <a:t>I have a magic pill to increase working memory capacity.</a:t>
            </a:r>
          </a:p>
          <a:p>
            <a:pPr lvl="0" indent="0" marL="0">
              <a:buNone/>
            </a:pPr>
            <a:r>
              <a:rPr/>
              <a:t>7 ± 2 is the Miller Law. Let’s read this as normal mean working memory capacity for a group of humans is mean 7 units with a standard deviation of 2 units.</a:t>
            </a:r>
          </a:p>
          <a:p>
            <a:pPr lvl="0" indent="0" marL="0">
              <a:buNone/>
            </a:pPr>
            <a:r>
              <a:rPr/>
              <a:t>Let’s say my pill was tried on a group of humans, and when we measured their mean working memory capacity it was 11 units with a standard deviation of 2 units. Wowsers!</a:t>
            </a:r>
          </a:p>
          <a:p>
            <a:pPr lvl="0" indent="0" marL="0">
              <a:buNone/>
            </a:pPr>
            <a:r>
              <a:rPr/>
              <a:t>That’s an effect size of d=2. Simply put, Cohen’s d is always presented in units equivalent to 1 standard deviation. So 11 is 2 SDs higher than 7.</a:t>
            </a:r>
          </a:p>
          <a:p>
            <a:pPr lvl="0" indent="0" marL="0">
              <a:buNone/>
            </a:pPr>
            <a:r>
              <a:rPr>
                <a:hlinkClick r:id="rId2"/>
              </a:rPr>
              <a:t>Calculating Effect Sizes (shinyapps.io)</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A tour of the VLE</a:t>
            </a:r>
          </a:p>
          <a:p>
            <a:pPr lvl="0"/>
            <a:r>
              <a:rPr/>
              <a:t>A quick overview of the 3 Coursework Elements (very brief)</a:t>
            </a:r>
          </a:p>
          <a:p>
            <a:pPr lvl="0"/>
            <a:r>
              <a:rPr/>
              <a:t>The research process you are beginning</a:t>
            </a:r>
          </a:p>
          <a:p>
            <a:pPr lvl="0"/>
            <a:r>
              <a:rPr/>
              <a:t>Effect sizes</a:t>
            </a:r>
          </a:p>
          <a:p>
            <a:pPr lvl="0"/>
            <a:r>
              <a:rPr/>
              <a:t>Lab preview - Literature, and making it your friend</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week ahead</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(week 2) you have your Personality Essay Tutorial</a:t>
            </a:r>
          </a:p>
          <a:p>
            <a:pPr lvl="0" indent="0" marL="0">
              <a:buNone/>
            </a:pPr>
            <a:r>
              <a:rPr/>
              <a:t>“Insert info”</a:t>
            </a:r>
          </a:p>
          <a:p>
            <a:pPr lvl="0" indent="0" marL="1270000">
              <a:buNone/>
            </a:pPr>
            <a:r>
              <a:rPr sz="2000"/>
              <a:t>title</a:t>
            </a:r>
          </a:p>
          <a:p>
            <a:pPr lvl="0" indent="0" marL="1270000">
              <a:buNone/>
            </a:pPr>
            <a:r>
              <a:rPr sz="2000"/>
              <a:t>Deadline 10am Friday x</a:t>
            </a:r>
          </a:p>
          <a:p>
            <a:pPr lvl="0" indent="0" marL="1270000">
              <a:buNone/>
            </a:pPr>
            <a:r>
              <a:rPr sz="2000"/>
              <a:t>Feedback on/by x</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Perennial CHIP topics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want to briefly draw your attention to the third (final) piece of coursework for this module, the so-called ‘CHIP Learning Log’</a:t>
            </a:r>
          </a:p>
          <a:p>
            <a:pPr lvl="0" indent="0" marL="0">
              <a:buNone/>
            </a:pPr>
            <a:r>
              <a:rPr/>
              <a:t>The earlier we flag topics and introduce little glimmers of content, the easier that will be.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1 - What is Science?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An amazing opportunity to consider this critical question </a:t>
            </a:r>
            <a:r>
              <a:rPr u="sng"/>
              <a:t>while</a:t>
            </a:r>
            <a:r>
              <a:rPr/>
              <a:t> you do your Mini-Dissertation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Here is a thought-provoking initial overview - </a:t>
            </a:r>
            <a:r>
              <a:rPr b="1" u="sng"/>
              <a:t>Open Educational Resource</a:t>
            </a:r>
          </a:p>
          <a:p>
            <a:pPr lvl="0" indent="0" marL="0">
              <a:buNone/>
            </a:pPr>
            <a:r>
              <a:rPr/>
              <a:t>Diener, E. (2022). Why science?. In R. Biswas-Diener &amp; E. Diener (Eds), </a:t>
            </a:r>
            <a:r>
              <a:rPr i="1"/>
              <a:t>Noba textbook series: Psychology.</a:t>
            </a:r>
            <a:r>
              <a:rPr/>
              <a:t> Champaign, IL: DEF publishers. </a:t>
            </a:r>
            <a:r>
              <a:rPr>
                <a:hlinkClick r:id="rId2"/>
              </a:rPr>
              <a:t>http://noba.to/qu4abpzy</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2 - Artificial Intelligence - Promise or Peril?</a:t>
            </a:r>
          </a:p>
        </p:txBody>
      </p:sp>
    </p:spTree>
  </p:cSld>
</p:sld>
</file>

<file path=ppt/theme/theme1.xml><?xml version="1.0" encoding="utf-8"?>
<a:theme xmlns:a="http://schemas.openxmlformats.org/drawingml/2006/main" name="Cosmic La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47</Words>
  <Application>Microsoft Macintosh PowerPoint</Application>
  <PresentationFormat>Widescreen</PresentationFormat>
  <Paragraphs>12</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Atkinson Hyperlegible</vt:lpstr>
      <vt:lpstr>Calibri</vt:lpstr>
      <vt:lpstr>Rockwell</vt:lpstr>
      <vt:lpstr>Trebuchet MS</vt:lpstr>
      <vt:lpstr>Cosmic Latte</vt:lpstr>
      <vt:lpstr>Slides 1</vt:lpstr>
      <vt:lpstr>Test 1</vt:lpstr>
      <vt:lpstr>Test 2 Sub heading</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02: Asking good questions and gathering evidence</dc:title>
  <dc:creator>Dr. Gordon Wright</dc:creator>
  <cp:keywords/>
  <dcterms:created xsi:type="dcterms:W3CDTF">2024-10-02T21:30:58Z</dcterms:created>
  <dcterms:modified xsi:type="dcterms:W3CDTF">2024-10-02T21:30:58Z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ategories">
    <vt:lpwstr/>
  </property>
  <property fmtid="{D5CDD505-2E9C-101B-9397-08002B2CF9AE}" pid="6" name="citations-hover">
    <vt:lpwstr>True</vt:lpwstr>
  </property>
  <property fmtid="{D5CDD505-2E9C-101B-9397-08002B2CF9AE}" pid="7" name="csl">
    <vt:lpwstr>../apa7.csl</vt:lpwstr>
  </property>
  <property fmtid="{D5CDD505-2E9C-101B-9397-08002B2CF9AE}" pid="8" name="date">
    <vt:lpwstr>Mon 07 Oct, 2024</vt:lpwstr>
  </property>
  <property fmtid="{D5CDD505-2E9C-101B-9397-08002B2CF9AE}" pid="9" name="date-format">
    <vt:lpwstr>ddd DD MMM, YYYY</vt:lpwstr>
  </property>
  <property fmtid="{D5CDD505-2E9C-101B-9397-08002B2CF9AE}" pid="10" name="editor">
    <vt:lpwstr>visual</vt:lpwstr>
  </property>
  <property fmtid="{D5CDD505-2E9C-101B-9397-08002B2CF9AE}" pid="11" name="execute">
    <vt:lpwstr/>
  </property>
  <property fmtid="{D5CDD505-2E9C-101B-9397-08002B2CF9AE}" pid="12" name="header-includes">
    <vt:lpwstr/>
  </property>
  <property fmtid="{D5CDD505-2E9C-101B-9397-08002B2CF9AE}" pid="13" name="image">
    <vt:lpwstr>lecture.png</vt:lpwstr>
  </property>
  <property fmtid="{D5CDD505-2E9C-101B-9397-08002B2CF9AE}" pid="14" name="include-after">
    <vt:lpwstr/>
  </property>
  <property fmtid="{D5CDD505-2E9C-101B-9397-08002B2CF9AE}" pid="15" name="include-before">
    <vt:lpwstr/>
  </property>
  <property fmtid="{D5CDD505-2E9C-101B-9397-08002B2CF9AE}" pid="16" name="labels">
    <vt:lpwstr/>
  </property>
  <property fmtid="{D5CDD505-2E9C-101B-9397-08002B2CF9AE}" pid="17" name="license">
    <vt:lpwstr/>
  </property>
  <property fmtid="{D5CDD505-2E9C-101B-9397-08002B2CF9AE}" pid="18" name="logo">
    <vt:lpwstr>../images/LMLLOGO.png</vt:lpwstr>
  </property>
  <property fmtid="{D5CDD505-2E9C-101B-9397-08002B2CF9AE}" pid="19" name="params">
    <vt:lpwstr/>
  </property>
  <property fmtid="{D5CDD505-2E9C-101B-9397-08002B2CF9AE}" pid="20" name="preview-links">
    <vt:lpwstr>True</vt:lpwstr>
  </property>
  <property fmtid="{D5CDD505-2E9C-101B-9397-08002B2CF9AE}" pid="21" name="subtitle">
    <vt:lpwstr>Being Scientific</vt:lpwstr>
  </property>
  <property fmtid="{D5CDD505-2E9C-101B-9397-08002B2CF9AE}" pid="22" name="toc-title">
    <vt:lpwstr>Table of contents</vt:lpwstr>
  </property>
</Properties>
</file>