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5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34" Type="http://schemas.openxmlformats.org/officeDocument/2006/relationships/theme" Target="theme/theme1.xml" /><Relationship Id="rId33" Type="http://schemas.openxmlformats.org/officeDocument/2006/relationships/viewProps" Target="viewProps.xml" /><Relationship Id="rId3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01: Let’s start at the beginning!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Lifelong Skills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30 Sep,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Consider it 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 - but all the same moving parts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Opportunities to think carefully about your final year Dissertation, and how to crush it!!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(Module Coordinator and Enthusiast in Chief)</a:t>
            </a:r>
          </a:p>
          <a:p>
            <a:pPr lvl="0"/>
            <a:r>
              <a:rPr/>
              <a:t>3 gobsmackingly amazing Lab Tutors</a:t>
            </a:r>
          </a:p>
          <a:p>
            <a:pPr lvl="0"/>
            <a:r>
              <a:rPr/>
              <a:t>Your Mini-Dissertation group (3 or 4)</a:t>
            </a:r>
          </a:p>
          <a:p>
            <a:pPr lvl="0"/>
            <a:r>
              <a:rPr/>
              <a:t>Your Personal Tutor</a:t>
            </a:r>
          </a:p>
          <a:p>
            <a:pPr lvl="0"/>
            <a:r>
              <a:rPr/>
              <a:t>Your PT group</a:t>
            </a:r>
          </a:p>
          <a:p>
            <a:pPr lvl="0"/>
            <a:r>
              <a:rPr/>
              <a:t>The entire Goldsmiths Research Community!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Access to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visit </a:t>
            </a:r>
            <a:r>
              <a:rPr b="1"/>
              <a:t>EVERY LAB, EVERY WEEK!</a:t>
            </a:r>
          </a:p>
          <a:p>
            <a:pPr lvl="0" indent="0" marL="0">
              <a:buNone/>
            </a:pPr>
            <a:r>
              <a:rPr b="1"/>
              <a:t>Available at g.wright@gold.ac.uk and my office is WB200/2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So please talk to me and help me get to know you!</a:t>
            </a:r>
          </a:p>
          <a:p>
            <a:pPr lvl="0" indent="0" marL="0">
              <a:buNone/>
            </a:pPr>
            <a:r>
              <a:rPr/>
              <a:t>Questions relating to Module Content must be asked via the Forum. There will be no exceptions.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rules.</a:t>
            </a:r>
          </a:p>
          <a:p>
            <a:pPr lvl="0" indent="0" marL="1270000">
              <a:buNone/>
            </a:pPr>
            <a:r>
              <a:rPr sz="2000"/>
              <a:t>Just don’t risk it. Be mindful of how you read, take notes and share coursework.</a:t>
            </a:r>
          </a:p>
          <a:p>
            <a:pPr lvl="0" indent="0" marL="1270000">
              <a:buNone/>
            </a:pPr>
            <a:r>
              <a:rPr sz="2000"/>
              <a:t>See previous information about the use of AI. It can be a wonderful tool, but do NOT use it for the wholesale production of written content. It must be a support, not a shortcut. You’ll regret it.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 11-12 PSH LG02 (winter term))</a:t>
            </a:r>
          </a:p>
          <a:p>
            <a:pPr lvl="0" indent="0" marL="0">
              <a:buNone/>
            </a:pPr>
            <a:r>
              <a:rPr/>
              <a:t>1 x 2 hr Lab per week (Tuesday - see personal timetable)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Overview to set out the main topics and to give you a set of milestones or preparatory activities</a:t>
            </a:r>
            <a:r>
              <a:rPr/>
              <a:t>’ designed to keep you on track.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available in advance from week 03 onwards!)</a:t>
            </a:r>
          </a:p>
          <a:p>
            <a:pPr lvl="0" indent="0" marL="0">
              <a:buNone/>
            </a:pPr>
            <a:r>
              <a:rPr b="1"/>
              <a:t>Lab</a:t>
            </a:r>
          </a:p>
          <a:p>
            <a:pPr lvl="0"/>
            <a:r>
              <a:rPr b="1"/>
              <a:t>Lab Notes</a:t>
            </a:r>
            <a:r>
              <a:rPr/>
              <a:t> - find a solution that works for you, but make sure that you have it every week, so a cloud-based system would be best. You will be expected to show notes of your progress to your Lab Tutor and show specifics when asking questions</a:t>
            </a:r>
          </a:p>
          <a:p>
            <a:pPr lvl="0"/>
            <a:r>
              <a:rPr/>
              <a:t>Lots can be achieved in the labs, but independent study and coordinated group work will be required. We will be asking about this aspect of the process regularly.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meta-cognitive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Before tomorrow, please…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Add an email signature to your college email, including your student number, programme, lab tutor, and personal tutor. It will speed up responses to any emails you send to staff.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Attendance QR Code HERE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individual Mini-Dissertation project </a:t>
            </a:r>
            <a:r>
              <a:rPr b="1"/>
              <a:t>MUST</a:t>
            </a:r>
            <a:r>
              <a:rPr/>
              <a:t> conform to the following definitive rules:</a:t>
            </a:r>
          </a:p>
          <a:p>
            <a:pPr lvl="0"/>
            <a:r>
              <a:rPr b="1"/>
              <a:t>2x2 ANOVA design with 2 categorical IVs (each with 2 levels) and a single continuous DV</a:t>
            </a:r>
          </a:p>
          <a:p>
            <a:pPr lvl="0"/>
            <a:r>
              <a:rPr/>
              <a:t>MORE ON THIS NEXT WEEK!</a:t>
            </a:r>
          </a:p>
          <a:p>
            <a:pPr lvl="0"/>
            <a:r>
              <a:rPr b="1"/>
              <a:t>You must obtain ethical approval and show individual involvement in the process of application</a:t>
            </a:r>
          </a:p>
          <a:p>
            <a:pPr lvl="0"/>
            <a:r>
              <a:rPr b="1"/>
              <a:t>You must make a sample size estimation / Power calculation</a:t>
            </a:r>
          </a:p>
          <a:p>
            <a:pPr lvl="0"/>
            <a:r>
              <a:rPr b="1"/>
              <a:t>You must contribute to group recruitment and data collection efforts either online or in-person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Mini-Dissertation Submission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Your Mini-Dissertation final submission must comprise ALL of the following COMPULSORY elements:</a:t>
            </a:r>
          </a:p>
          <a:p>
            <a:pPr lvl="0"/>
            <a:r>
              <a:rPr/>
              <a:t>a 2,500 word APA7 empirical paper with a complete reference list and appendices</a:t>
            </a:r>
          </a:p>
          <a:p>
            <a:pPr lvl="0"/>
            <a:r>
              <a:rPr/>
              <a:t>Open Data - a single, cleaned, clearly-labelled data set</a:t>
            </a:r>
          </a:p>
          <a:p>
            <a:pPr lvl="0"/>
            <a:r>
              <a:rPr/>
              <a:t>Open Materials - a complete, replication-ready materials package detailing materials relevant to your individual write-up</a:t>
            </a:r>
          </a:p>
          <a:p>
            <a:pPr lvl="0"/>
            <a:r>
              <a:rPr/>
              <a:t>A reflective account covering the Mini-Dissertation (not a moan about your group or strikes or having to do research)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Illustrative MD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effect of gender stereotype and task difficulty on memory performance</a:t>
            </a:r>
          </a:p>
          <a:p>
            <a:pPr lvl="0"/>
            <a:r>
              <a:rPr/>
              <a:t>The role of facial symmetry and filter type on ratings of attractiveness of online dating profile pictures</a:t>
            </a:r>
          </a:p>
          <a:p>
            <a:pPr lvl="0"/>
            <a:r>
              <a:rPr/>
              <a:t>Exposure to negative news media, trait anxiety and the BAME community under COVID-19</a:t>
            </a:r>
          </a:p>
          <a:p>
            <a:pPr lvl="0"/>
            <a:r>
              <a:rPr/>
              <a:t>The effects of Agentic and Communal Narcissism, attitudes towards COVID-19 and lockdown compliance</a:t>
            </a:r>
          </a:p>
          <a:p>
            <a:pPr lvl="0"/>
            <a:r>
              <a:rPr/>
              <a:t>The effect of personality and sleep disturbance on academic performance</a:t>
            </a:r>
          </a:p>
          <a:p>
            <a:pPr lvl="0"/>
            <a:r>
              <a:rPr/>
              <a:t>Need for cognition, pre-sentencing information and perceptions of guilt in a jury decision making task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let’s deep dive this one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</a:p>
          <a:p>
            <a:pPr lvl="0"/>
            <a:r>
              <a:rPr i="1"/>
              <a:t>The effect of Independent Variable A and Independent Variable B on a continuous Dependent Variable</a:t>
            </a:r>
            <a:r>
              <a:rPr/>
              <a:t> </a:t>
            </a:r>
          </a:p>
          <a:p>
            <a:pPr lvl="0"/>
            <a:r>
              <a:rPr/>
              <a:t>Conscientiousness IV(A1) Low or IV(A2) high - Independent Variable IV(A)</a:t>
            </a:r>
          </a:p>
          <a:p>
            <a:pPr lvl="0"/>
            <a:r>
              <a:rPr/>
              <a:t>Caffeine intake IV(B1) Low or IV(B2) high - Independent Variable IV(B)</a:t>
            </a:r>
          </a:p>
          <a:p>
            <a:pPr lvl="0"/>
            <a:r>
              <a:rPr/>
              <a:t>Academic Self-Handicapping (6 item 1-5 Likert style, ‘continuous’ Dependent Variable DV)</a:t>
            </a:r>
          </a:p>
          <a:p>
            <a:pPr lvl="0"/>
            <a:r>
              <a:rPr/>
              <a:t>What about the other 3 people in the group?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Rest of the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The effect of Conscientiousness and Caffeine intake on Academic Self-Handicapping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Extraversion</a:t>
            </a:r>
            <a:r>
              <a:rPr/>
              <a:t> (Low/High) &amp; Sleep (Sound/Disturbed)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Openness to experience</a:t>
            </a:r>
            <a:r>
              <a:rPr/>
              <a:t> (Low/High) &amp; Family Attitude to Education (Pro/Con) on </a:t>
            </a:r>
            <a:r>
              <a:rPr u="sng"/>
              <a:t>ASH</a:t>
            </a:r>
            <a:r>
              <a:rPr/>
              <a:t> </a:t>
            </a:r>
          </a:p>
          <a:p>
            <a:pPr lvl="0" indent="-257175" marL="257175">
              <a:buAutoNum type="arabicPeriod"/>
            </a:pPr>
            <a:r>
              <a:rPr u="sng"/>
              <a:t>Neuroticism</a:t>
            </a:r>
            <a:r>
              <a:rPr/>
              <a:t> (Low/High) &amp; Attitude to Feedback (Open/Sensitive) on </a:t>
            </a:r>
            <a:r>
              <a:rPr u="sng"/>
              <a:t>ASH</a:t>
            </a:r>
          </a:p>
          <a:p>
            <a:pPr lvl="1"/>
            <a:r>
              <a:rPr/>
              <a:t>Not too complicated, right?</a:t>
            </a:r>
          </a:p>
          <a:p>
            <a:pPr lvl="1"/>
            <a:r>
              <a:rPr/>
              <a:t>Can you see the economies of effort and implicit support opportunities?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Scan your attendance, sit in your Personal Tutor groups to start</a:t>
            </a:r>
          </a:p>
          <a:p>
            <a:pPr lvl="0"/>
            <a:r>
              <a:rPr/>
              <a:t>Very serious and academically important first activity</a:t>
            </a:r>
          </a:p>
          <a:p>
            <a:pPr lvl="0"/>
            <a:r>
              <a:rPr/>
              <a:t>Start brainstorming ideas for research topics for your Mini-Dissertation.</a:t>
            </a:r>
          </a:p>
          <a:p>
            <a:pPr lvl="0"/>
            <a:r>
              <a:rPr/>
              <a:t>Consider ‘how’ you want to work this year, and who you want to work with</a:t>
            </a:r>
          </a:p>
          <a:p>
            <a:pPr lvl="0"/>
            <a:r>
              <a:rPr/>
              <a:t>Detailed information in Lab 01 worksheet, but allow the Lab Tutor to guide you and try to get involved!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topic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 might think coming up with a research topic is a difficult thing. For this year, it is NOT super-important. Your Lab Tutors will be available to help you make sure it’s feasible, challenging enough but not too difficult etc.</a:t>
            </a:r>
          </a:p>
          <a:p>
            <a:pPr lvl="0" indent="0" marL="1270000">
              <a:buNone/>
            </a:pPr>
            <a:r>
              <a:rPr sz="2000"/>
              <a:t>It does help if you are interested in it though, as it will help keep motivation up!</a:t>
            </a:r>
          </a:p>
          <a:p>
            <a:pPr lvl="0" indent="0" marL="1270000">
              <a:buNone/>
            </a:pPr>
            <a:r>
              <a:rPr sz="2000"/>
              <a:t>If in doubt.. What about Academic Success? What aspects of personality, lifestyle, behaviour, attitude, life history etc contribute to it? And how on earth do you measure Academic Success?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don’t get hung up on ‘Stats-Panic’ or fear of failing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Trying to ignore ‘stats’ is silly. Stats takes up about 3/4 of the lab in week 16. Seriously.</a:t>
            </a:r>
          </a:p>
          <a:p>
            <a:pPr lvl="0" indent="0" marL="1270000">
              <a:buNone/>
            </a:pPr>
            <a:r>
              <a:rPr sz="2000"/>
              <a:t>And don’t be afraid of failing. You can only fail if you don’t attend and don’t submit all 3 coursework elements.</a:t>
            </a:r>
          </a:p>
          <a:p>
            <a:pPr lvl="0" indent="0" marL="1270000">
              <a:buNone/>
            </a:pPr>
            <a:r>
              <a:rPr sz="2000"/>
              <a:t>I thought I might have magical properties, like a troll. The people who pass are names I associate with faces. The people who fail tend to just be names on a list. Am I magic?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Advance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Important</a:t>
            </a:r>
          </a:p>
          <a:p>
            <a:pPr lvl="0" indent="0" marL="1270000">
              <a:buNone/>
            </a:pPr>
            <a:r>
              <a:rPr sz="2000"/>
              <a:t>You will confirm your group members (3 or 4), a group name (puns encouraged), and maybe a topic area in the first half hour of Lab 02.</a:t>
            </a:r>
          </a:p>
          <a:p>
            <a:pPr lvl="0" indent="0" marL="1270000">
              <a:buNone/>
            </a:pPr>
            <a:r>
              <a:rPr sz="2000" b="1"/>
              <a:t>There will be no more time available.</a:t>
            </a:r>
          </a:p>
          <a:p>
            <a:pPr lvl="0" indent="0" marL="1270000">
              <a:buNone/>
            </a:pPr>
            <a:r>
              <a:rPr sz="2000"/>
              <a:t>That gives you over a week to sort it out! This is your first independent study task!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Some things to consider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Caution</a:t>
            </a:r>
          </a:p>
          <a:p>
            <a:pPr lvl="0"/>
            <a:r>
              <a:rPr sz="2000"/>
              <a:t>Picking something without much of a literature behind it can make life VERY difficult</a:t>
            </a:r>
          </a:p>
          <a:p>
            <a:pPr lvl="0"/>
            <a:r>
              <a:rPr sz="2000"/>
              <a:t>We will try to make sure things remain manageable, we are not trying to ‘restrict’ you</a:t>
            </a:r>
          </a:p>
          <a:p>
            <a:pPr lvl="0"/>
            <a:r>
              <a:rPr sz="2000"/>
              <a:t>You will not be able to do research (I think understandably)…</a:t>
            </a:r>
          </a:p>
          <a:p>
            <a:pPr lvl="1"/>
            <a:r>
              <a:rPr sz="2000"/>
              <a:t>on Children</a:t>
            </a:r>
          </a:p>
          <a:p>
            <a:pPr lvl="1"/>
            <a:r>
              <a:rPr sz="2000"/>
              <a:t>on Vulnerable or protected groups</a:t>
            </a:r>
          </a:p>
          <a:p>
            <a:pPr lvl="1"/>
            <a:r>
              <a:rPr sz="2000"/>
              <a:t>using methods that require extensive training or specialist facilities (e.g. EEG, TMS)</a:t>
            </a:r>
          </a:p>
          <a:p>
            <a:pPr lvl="1"/>
            <a:r>
              <a:rPr sz="2000"/>
              <a:t>that raises anything more than minimal ethical considerations</a:t>
            </a:r>
          </a:p>
          <a:p>
            <a:pPr lvl="1"/>
            <a:r>
              <a:rPr sz="2000"/>
              <a:t>for which recruitment will be too onerous or time-consuming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Module structure and coursework introduction</a:t>
            </a:r>
          </a:p>
          <a:p>
            <a:pPr lvl="1" indent="-257175" marL="514350">
              <a:buAutoNum type="romanLcPeriod"/>
            </a:pPr>
            <a:r>
              <a:rPr/>
              <a:t>Critical Proposal (15%)</a:t>
            </a:r>
          </a:p>
          <a:p>
            <a:pPr lvl="1" indent="-257175" marL="514350">
              <a:buAutoNum type="romanLcPeriod"/>
            </a:pPr>
            <a:r>
              <a:rPr/>
              <a:t>Mini-Dissertation (70%)</a:t>
            </a:r>
          </a:p>
          <a:p>
            <a:pPr lvl="1" indent="-257175" marL="514350">
              <a:buAutoNum type="romanLcPeriod"/>
            </a:pPr>
            <a:r>
              <a:rPr/>
              <a:t>Conceptual, Historical &amp; Integrative Perspectives Log (CHIP Log) (15%)</a:t>
            </a:r>
          </a:p>
          <a:p>
            <a:pPr lvl="0"/>
            <a:r>
              <a:rPr/>
              <a:t>Labs in general and the lab tomorrow</a:t>
            </a:r>
          </a:p>
          <a:p>
            <a:pPr lvl="0"/>
            <a:r>
              <a:rPr/>
              <a:t>Materials, independent study, SUCCESS!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On behalf of the whole teaching team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Have a wonderful year!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Any Questions?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bit about me…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Formerly worked in the advertising industry for top London agencies</a:t>
            </a:r>
          </a:p>
          <a:p>
            <a:pPr lvl="0"/>
            <a:r>
              <a:rPr/>
              <a:t>Impulsively started a Psych degree in 2006 (age 30+)</a:t>
            </a:r>
          </a:p>
          <a:p>
            <a:pPr lvl="0"/>
            <a:r>
              <a:rPr/>
              <a:t>My research interests are interpersonal deception, antagonistic personalities and behaviours, and how people obtain, process, and use social information/person perception in their everyday lives</a:t>
            </a:r>
          </a:p>
          <a:p>
            <a:pPr lvl="0"/>
            <a:r>
              <a:rPr/>
              <a:t>Got my PhD in 2014, post-doc with the Intelligence Agencies, Teaching Fellow then Lecturer in the department of Psychology</a:t>
            </a:r>
          </a:p>
          <a:p>
            <a:pPr lvl="0"/>
            <a:r>
              <a:rPr/>
              <a:t>And I LOVE IT !! The Psychology we do here is unique and thrilling!</a:t>
            </a:r>
          </a:p>
          <a:p>
            <a:pPr lvl="0"/>
            <a:r>
              <a:rPr/>
              <a:t>My mission is to turn you into Research Rebels and Data-Driven Disruptors!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But first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importance of your ‘participation’</a:t>
            </a:r>
          </a:p>
          <a:p>
            <a:pPr lvl="0"/>
            <a:r>
              <a:rPr/>
              <a:t>If you don’t engage, it is difficult to respond to your needs</a:t>
            </a:r>
          </a:p>
          <a:p>
            <a:pPr lvl="0"/>
            <a:r>
              <a:rPr/>
              <a:t>I want you to find </a:t>
            </a:r>
            <a:r>
              <a:rPr b="1"/>
              <a:t>Your Psychology - NOT MINE!</a:t>
            </a:r>
          </a:p>
          <a:p>
            <a:pPr lvl="0"/>
            <a:r>
              <a:rPr/>
              <a:t>Easier to keep up than catch-up</a:t>
            </a:r>
          </a:p>
          <a:p>
            <a:pPr lvl="0"/>
            <a:r>
              <a:rPr/>
              <a:t>We have numerous safeguards in place to protect you this year, but be your own best friend</a:t>
            </a:r>
          </a:p>
          <a:p>
            <a:pPr lvl="0"/>
            <a:r>
              <a:rPr/>
              <a:t>The only thing that should be worried this year becoming a Psychology bore!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Overview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30 credit weighted module. As I always say, a coursework essay, say for Cognitive Psychology, is worth 1/10th of your Mini-Dissertation. It does NOT make sense to miss a lab working on an essay that might not even count towards your grade.</a:t>
            </a:r>
          </a:p>
          <a:p>
            <a:pPr lvl="0" indent="0" marL="0">
              <a:buNone/>
            </a:pPr>
            <a:r>
              <a:rPr/>
              <a:t>To pass, you must pass all 3 assessment elements: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Critical Proposal 1,800 words (15%)</a:t>
            </a:r>
          </a:p>
          <a:p>
            <a:pPr lvl="0" indent="0" marL="1270000">
              <a:buNone/>
            </a:pPr>
            <a:r>
              <a:rPr sz="2000"/>
              <a:t>Mini-Dissertation 2,500 words (70%)</a:t>
            </a:r>
          </a:p>
          <a:p>
            <a:pPr lvl="0" indent="0" marL="1270000">
              <a:buNone/>
            </a:pPr>
            <a:r>
              <a:rPr sz="2000"/>
              <a:t>CHIP Learning Log 1,200 words (15%)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Indicative Critical Proposal Support</a:t>
            </a:r>
          </a:p>
        </p:txBody>
      </p:sp>
      <p:pic>
        <p:nvPicPr>
          <p:cNvPr descr="images/CP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838200" y="2463800"/>
            <a:ext cx="10515600" cy="304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aren’t spectators any more, you’re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small groups of 3 or 4 people,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 (Critical Proposal)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 with Open Data and Materials (Mini-Diss)</a:t>
            </a:r>
          </a:p>
          <a:p>
            <a:pPr lvl="0"/>
            <a:r>
              <a:rPr/>
              <a:t>Reflect on your learning and development journey (CHIP Learning Log)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01: Let’s start at the beginning!</dc:title>
  <dc:creator>Dr. Gordon Wright</dc:creator>
  <cp:keywords/>
  <dcterms:created xsi:type="dcterms:W3CDTF">2024-10-20T14:34:11Z</dcterms:created>
  <dcterms:modified xsi:type="dcterms:W3CDTF">2024-10-20T14:34:11Z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30 Sep,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Lifelong Skills</vt:lpwstr>
  </property>
  <property fmtid="{D5CDD505-2E9C-101B-9397-08002B2CF9AE}" pid="20" name="toc-title">
    <vt:lpwstr>Table of contents</vt:lpwstr>
  </property>
</Properties>
</file>