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6" Type="http://schemas.openxmlformats.org/officeDocument/2006/relationships/viewProps" Target="viewProps.xml" /><Relationship Id="rId3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ipip.ori.org/" TargetMode="External" /><Relationship Id="rId3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labs.la.utexas.edu/swann/the-blirt/" TargetMode="External" /><Relationship Id="rId3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osling.psy.utexas.edu/scales-weve-developed/ten-item-personality-measure-tipi/" TargetMode="External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Lecture08 Psychometrics - LIVE!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 like to develop new measures (Strongly Agree - Strongly Disagree)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TIPI Scoring</a:t>
            </a:r>
          </a:p>
        </p:txBody>
      </p:sp>
      <p:pic>
        <p:nvPicPr>
          <p:cNvPr descr="images/paste-10BC4E4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60700"/>
            <a:ext cx="10515600" cy="186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International Personality Item Pool (</a:t>
            </a:r>
            <a:r>
              <a:rPr/>
              <a:t>IPIP)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https://ipip.ori.org/</a:t>
            </a:r>
          </a:p>
        </p:txBody>
      </p:sp>
      <p:pic>
        <p:nvPicPr>
          <p:cNvPr descr="images/paste-9D7CAB8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841500"/>
            <a:ext cx="61722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Go crazy!</a:t>
            </a:r>
          </a:p>
        </p:txBody>
      </p:sp>
      <p:pic>
        <p:nvPicPr>
          <p:cNvPr descr="images/paste-419C03F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00300"/>
            <a:ext cx="105156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measures for ADHD (Span et al., 2002 &amp; IPIP)</a:t>
            </a:r>
          </a:p>
        </p:txBody>
      </p:sp>
      <p:pic>
        <p:nvPicPr>
          <p:cNvPr descr="images/paste-28007C8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40000"/>
            <a:ext cx="5181600" cy="2908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aste-3A6409F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72200" y="2057400"/>
            <a:ext cx="5181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Span et al. (2002)</a:t>
            </a:r>
          </a:p>
          <a:p>
            <a:pPr lvl="0" indent="0" marL="0">
              <a:buNone/>
            </a:pPr>
            <a:r>
              <a:rPr/>
              <a:t>An incredibly valuable resource and a lovely way in to new topic areas!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challenge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do it requires a clear understanding of the concept in question</a:t>
            </a:r>
          </a:p>
          <a:p>
            <a:pPr lvl="0"/>
            <a:r>
              <a:rPr/>
              <a:t>You need technical skills and some friends</a:t>
            </a:r>
          </a:p>
          <a:p>
            <a:pPr lvl="0"/>
            <a:r>
              <a:rPr/>
              <a:t>You need to be creative and thoughtful</a:t>
            </a:r>
          </a:p>
          <a:p>
            <a:pPr lvl="0"/>
            <a:r>
              <a:rPr/>
              <a:t>It’s research in itself, OR, a step required to do novel research!</a:t>
            </a:r>
          </a:p>
          <a:p>
            <a:pPr lvl="0"/>
            <a:r>
              <a:rPr/>
              <a:t>Fascinating concepts </a:t>
            </a:r>
            <a:r>
              <a:rPr i="1"/>
              <a:t>when seen in practice!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4 key steps to scale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 Articulate the construct and 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are we measuring and how do we conceptualise it?</a:t>
            </a:r>
          </a:p>
          <a:p>
            <a:pPr lvl="0" indent="0" marL="0">
              <a:buNone/>
            </a:pPr>
            <a:r>
              <a:rPr/>
              <a:t>In what context is the construct displayed?</a:t>
            </a:r>
          </a:p>
          <a:p>
            <a:pPr lvl="0" indent="0" marL="0">
              <a:buNone/>
            </a:pPr>
            <a:r>
              <a:rPr/>
              <a:t>Is it ‘unitary’ or ‘multidimensional’?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1.b Dimensionality (or Factors, Sub-scales, Facets)</a:t>
            </a:r>
          </a:p>
        </p:txBody>
      </p:sp>
      <p:pic>
        <p:nvPicPr>
          <p:cNvPr descr="images/paste-D1544C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11500" y="1816100"/>
            <a:ext cx="596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2a. Assemble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Either write items or ‘find’ items.</a:t>
            </a:r>
          </a:p>
          <a:p>
            <a:pPr lvl="0"/>
            <a:r>
              <a:rPr/>
              <a:t>e.g. The lexical approach to personality</a:t>
            </a:r>
          </a:p>
          <a:p>
            <a:pPr lvl="0"/>
            <a:r>
              <a:rPr/>
              <a:t>or the Delphi Technique (Expert Opinions e.g. Clinicians)</a:t>
            </a:r>
          </a:p>
          <a:p>
            <a:pPr lvl="0"/>
            <a:r>
              <a:rPr/>
              <a:t>Previous scales or items (other research</a:t>
            </a:r>
          </a:p>
          <a:p>
            <a:pPr lvl="0"/>
            <a:r>
              <a:rPr/>
              <a:t>Talk to the target population/observation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2b. Response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There are options</a:t>
            </a:r>
          </a:p>
          <a:p>
            <a:pPr lvl="0"/>
            <a:r>
              <a:rPr b="1"/>
              <a:t>Likert Scales</a:t>
            </a:r>
            <a:r>
              <a:rPr/>
              <a:t> (To what extent do you agree with SD - NAND -SA)</a:t>
            </a:r>
          </a:p>
          <a:p>
            <a:pPr lvl="0"/>
            <a:r>
              <a:rPr b="1"/>
              <a:t>Rating Scale</a:t>
            </a:r>
            <a:r>
              <a:rPr/>
              <a:t> (On a scale of 1-7 how x are you?)</a:t>
            </a:r>
          </a:p>
          <a:p>
            <a:pPr lvl="0"/>
            <a:r>
              <a:rPr b="1"/>
              <a:t>Forced Choice</a:t>
            </a:r>
            <a:r>
              <a:rPr/>
              <a:t> (a - Modesty doesn’t become me. b - I am essentially a modest person)</a:t>
            </a:r>
          </a:p>
          <a:p>
            <a:pPr lvl="0"/>
            <a:r>
              <a:rPr b="1"/>
              <a:t>Semantic differential</a:t>
            </a:r>
            <a:r>
              <a:rPr/>
              <a:t> (Healthy —— Unhealthy)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2.c Response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Options</a:t>
            </a:r>
            <a:r>
              <a:rPr/>
              <a:t> (True False, 7 point)</a:t>
            </a:r>
          </a:p>
          <a:p>
            <a:pPr lvl="0"/>
            <a:r>
              <a:rPr b="1"/>
              <a:t>Labels/anchors</a:t>
            </a:r>
            <a:r>
              <a:rPr/>
              <a:t> (What is the midpoint?)</a:t>
            </a:r>
          </a:p>
          <a:p>
            <a:pPr lvl="0"/>
            <a:r>
              <a:rPr b="1"/>
              <a:t>Mid-points</a:t>
            </a:r>
            <a:r>
              <a:rPr/>
              <a:t> (4 item or 5, Don’t know, N/A, No opinion)</a:t>
            </a:r>
          </a:p>
          <a:p>
            <a:pPr lvl="0"/>
            <a:r>
              <a:rPr b="1"/>
              <a:t>Consistency of response across items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Likert Scales (1) (Lick-ert) and Likert-type rating scales (2&amp;3)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 are other scale types!</a:t>
            </a:r>
          </a:p>
        </p:txBody>
      </p:sp>
      <p:pic>
        <p:nvPicPr>
          <p:cNvPr descr="images/paste-84F98E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76400" y="1816100"/>
            <a:ext cx="882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BRUSO Model of Writing Effective Questionnaire Items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acronym that stands for “Brief,” “Relevant,” “Unambiguous,” “Specific,” and “Objective,”</a:t>
            </a:r>
          </a:p>
        </p:txBody>
      </p:sp>
      <p:pic>
        <p:nvPicPr>
          <p:cNvPr descr="images/paste-80B928C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438400"/>
            <a:ext cx="6172200" cy="193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Peterson (2000)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Unsuccessful items</a:t>
            </a:r>
          </a:p>
        </p:txBody>
      </p:sp>
      <p:pic>
        <p:nvPicPr>
          <p:cNvPr descr="images/paste-03A661E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057400"/>
            <a:ext cx="105156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Adapted from Barker et al., 2016: pp. 111-112; DeVellis, 2017: p. 101.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“Stress” Simple,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Social Readjustment Rating Scale (</a:t>
            </a:r>
            <a:r>
              <a:rPr/>
              <a:t>Holmes and Rahe, 1967) is a self-report questionnaire on which people identify stressful events that they have experienced in the past year and assigns points for each one depending on its severity. For example, a man who has been divorced (73 points), changed jobs (36 points), and had a change in sleeping habits (16 points) in the past year would have a total score of 125.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Daily Hassles and Uplifts Scale</a:t>
            </a:r>
            <a:r>
              <a:rPr/>
              <a:t> (Delongis et al., 1982)is similar but focuses on everyday stressors like misplacing things and being concerned about one’s weight.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 b="1"/>
              <a:t>Perceived Stress Scale</a:t>
            </a:r>
            <a:r>
              <a:rPr/>
              <a:t> (Cohen et al., 1994)is another self-report measure that focuses on people’s feelings of stress (e.g., “How often have you felt nervous and stressed?”).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Researchers have also operationally defined stress in terms of several physiological variables including blood pressure and levels of the stress hormone cortisol.</a:t>
            </a:r>
          </a:p>
          <a:p>
            <a:pPr lvl="0" indent="0" marL="0">
              <a:buNone/>
            </a:pPr>
            <a:r>
              <a:rPr/>
              <a:t>(Cohen et al., 1994; DeLongis et al., 1982; Holmes &amp; Rahe, 1967)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Blirt - Blirtatiousness (Swann et al., 2001)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https://labs.la.utexas.edu/swann/the-blirt/</a:t>
            </a:r>
          </a:p>
        </p:txBody>
      </p:sp>
      <p:pic>
        <p:nvPicPr>
          <p:cNvPr descr="images/paste-306E9D9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502400" y="977900"/>
            <a:ext cx="35306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8)</a:t>
            </a:r>
          </a:p>
          <a:p>
            <a:pPr lvl="0"/>
            <a:r>
              <a:rPr/>
              <a:t>PS52005C Design &amp; Analysis Quiz 2 Due: 10am 16th December (week 10)</a:t>
            </a:r>
          </a:p>
          <a:p>
            <a:pPr lvl="0"/>
            <a:r>
              <a:rPr/>
              <a:t>W8 Personal Tutor session on feedback</a:t>
            </a:r>
          </a:p>
          <a:p>
            <a:pPr lvl="0"/>
            <a:r>
              <a:rPr/>
              <a:t>W9 Making the most of Goldsmiths Psych</a:t>
            </a:r>
          </a:p>
          <a:p>
            <a:pPr lvl="0"/>
            <a:r>
              <a:rPr/>
              <a:t>W10 Cognitive Essay Tutorial</a:t>
            </a:r>
          </a:p>
          <a:p>
            <a:pPr lvl="0"/>
            <a:r>
              <a:rPr/>
              <a:t>Strike day 3/3 - 30th (Wed)</a:t>
            </a:r>
          </a:p>
          <a:p>
            <a:pPr lvl="0"/>
            <a:r>
              <a:rPr/>
              <a:t>Labs - Ongoing task development and Ethics applications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Factor Analysis</a:t>
            </a:r>
          </a:p>
        </p:txBody>
      </p:sp>
      <p:pic>
        <p:nvPicPr>
          <p:cNvPr descr="images/paste-69CB1B2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98700" y="1816100"/>
            <a:ext cx="7594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Would you like to have a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would like to, how about we develop a scale of our own.</a:t>
            </a:r>
          </a:p>
          <a:p>
            <a:pPr lvl="0" indent="0" marL="0">
              <a:buNone/>
            </a:pPr>
            <a:r>
              <a:rPr/>
              <a:t>Everyone who wants to have a go, come to the front.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Glossary (Validity &amp; Reliability)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Face validity</a:t>
            </a:r>
          </a:p>
          <a:p>
            <a:pPr lvl="0" indent="0" marL="1270000">
              <a:buNone/>
            </a:pPr>
            <a:r>
              <a:rPr sz="2000"/>
              <a:t>Does the scale appear to be measuring the variable? to researcher AND participant! e.g. Psychopathy at work scales. Cannot be TOO ‘criminal’ or ‘deviant’</a:t>
            </a:r>
          </a:p>
          <a:p>
            <a:pPr lvl="0" indent="0" marL="0">
              <a:buNone/>
            </a:pPr>
            <a:r>
              <a:rPr b="1"/>
              <a:t>Content validity</a:t>
            </a:r>
          </a:p>
          <a:p>
            <a:pPr lvl="0" indent="0" marL="1270000">
              <a:buNone/>
            </a:pPr>
            <a:r>
              <a:rPr sz="2000"/>
              <a:t>Do the items on the scale represent the various (and full) aspects of the variable being measured?</a:t>
            </a:r>
          </a:p>
          <a:p>
            <a:pPr lvl="0" indent="0" marL="0">
              <a:buNone/>
            </a:pPr>
            <a:r>
              <a:rPr b="1"/>
              <a:t>Construct validity</a:t>
            </a:r>
          </a:p>
          <a:p>
            <a:pPr lvl="0" indent="0" marL="1270000">
              <a:buNone/>
            </a:pPr>
            <a:r>
              <a:rPr sz="2000"/>
              <a:t>Does the scale actually measure the intended variable?</a:t>
            </a:r>
          </a:p>
          <a:p>
            <a:pPr lvl="0" indent="0" marL="0">
              <a:buNone/>
            </a:pPr>
            <a:r>
              <a:rPr b="1"/>
              <a:t>Concurrent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was measured at the same time?</a:t>
            </a:r>
          </a:p>
          <a:p>
            <a:pPr lvl="0" indent="0" marL="0">
              <a:buNone/>
            </a:pPr>
            <a:r>
              <a:rPr b="1"/>
              <a:t>Predictive validity</a:t>
            </a:r>
          </a:p>
          <a:p>
            <a:pPr lvl="0" indent="0" marL="1270000">
              <a:buNone/>
            </a:pPr>
            <a:r>
              <a:rPr sz="2000"/>
              <a:t>Does the scale relate to a relevant outcome or behavior that occurs in the future, after the scale is completed?</a:t>
            </a:r>
          </a:p>
          <a:p>
            <a:pPr lvl="0" indent="0" marL="0">
              <a:buNone/>
            </a:pPr>
            <a:r>
              <a:rPr b="1"/>
              <a:t>Convergent validity</a:t>
            </a:r>
          </a:p>
          <a:p>
            <a:pPr lvl="0" indent="0" marL="1270000">
              <a:buNone/>
            </a:pPr>
            <a:r>
              <a:rPr sz="2000"/>
              <a:t>the relationship between traits that are similar to (but not identical to) the trait being measured</a:t>
            </a:r>
          </a:p>
          <a:p>
            <a:pPr lvl="0" indent="0" marL="0">
              <a:buNone/>
            </a:pPr>
            <a:r>
              <a:rPr b="1"/>
              <a:t>Criterion validity</a:t>
            </a:r>
          </a:p>
          <a:p>
            <a:pPr lvl="0" indent="0" marL="1270000">
              <a:buNone/>
            </a:pPr>
            <a:r>
              <a:rPr sz="2000"/>
              <a:t>the relationship between some measure and some real-world outcome</a:t>
            </a:r>
          </a:p>
          <a:p>
            <a:pPr lvl="0" indent="0" marL="0">
              <a:buNone/>
            </a:pPr>
            <a:r>
              <a:rPr b="1"/>
              <a:t>Discriminant validity</a:t>
            </a:r>
          </a:p>
          <a:p>
            <a:pPr lvl="0" indent="0" marL="1270000">
              <a:buNone/>
            </a:pPr>
            <a:r>
              <a:rPr sz="2000"/>
              <a:t>the relationship between some traits that should have weak or no relationship</a:t>
            </a:r>
          </a:p>
          <a:p>
            <a:pPr lvl="0" indent="0" marL="0">
              <a:buNone/>
            </a:pPr>
            <a:r>
              <a:rPr b="1"/>
              <a:t>Inter-rater reliability</a:t>
            </a:r>
          </a:p>
          <a:p>
            <a:pPr lvl="0" indent="0" marL="1270000">
              <a:buNone/>
            </a:pPr>
            <a:r>
              <a:rPr sz="2000"/>
              <a:t>Inter-rater reliability agreement demonstrates consistent results between different examiners.</a:t>
            </a:r>
          </a:p>
          <a:p>
            <a:pPr lvl="0" indent="0" marL="0">
              <a:buNone/>
            </a:pPr>
            <a:r>
              <a:rPr b="1"/>
              <a:t>Test-retest reliability</a:t>
            </a:r>
          </a:p>
          <a:p>
            <a:pPr lvl="0" indent="0" marL="1270000">
              <a:buNone/>
            </a:pPr>
            <a:r>
              <a:rPr sz="2000"/>
              <a:t>reliability between tests conducted over short periods of time.</a:t>
            </a:r>
          </a:p>
          <a:p>
            <a:pPr lvl="0" indent="0" marL="0">
              <a:buNone/>
            </a:pPr>
            <a:r>
              <a:rPr b="1"/>
              <a:t>Split-half reliability</a:t>
            </a:r>
          </a:p>
          <a:p>
            <a:pPr lvl="0" indent="0" marL="1270000">
              <a:buNone/>
            </a:pPr>
            <a:r>
              <a:rPr sz="2000"/>
              <a:t>the correlation between to halves of the same proposed measure. Doing this for all the possible halves and averaging the result it Cohen’s Alpha!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Cohen, S., Kamarck, T., Mermelstein, R., et al. (1994). Perceived stress scale. </a:t>
            </a:r>
            <a:r>
              <a:rPr i="1"/>
              <a:t>Measuring Stress: A Guide for Health and Social Scientists</a:t>
            </a:r>
            <a:r>
              <a:rPr/>
              <a:t>, </a:t>
            </a:r>
            <a:r>
              <a:rPr i="1"/>
              <a:t>10</a:t>
            </a:r>
            <a:r>
              <a:rPr/>
              <a:t>(2), 1–2.</a:t>
            </a:r>
          </a:p>
          <a:p>
            <a:pPr lvl="0" indent="0" marL="0">
              <a:buNone/>
            </a:pPr>
            <a:r>
              <a:rPr/>
              <a:t>DeLongis, A., Coyne, J. C., Dakof, G., Folkman, S., &amp; Lazarus, R. S. (1982). Relationship of daily hassles, uplifts, and major life events to health status. </a:t>
            </a:r>
            <a:r>
              <a:rPr i="1"/>
              <a:t>Health Psychology</a:t>
            </a:r>
            <a:r>
              <a:rPr/>
              <a:t>, </a:t>
            </a:r>
            <a:r>
              <a:rPr i="1"/>
              <a:t>1</a:t>
            </a:r>
            <a:r>
              <a:rPr/>
              <a:t>(2), 119.</a:t>
            </a:r>
          </a:p>
          <a:p>
            <a:pPr lvl="0" indent="0" marL="0">
              <a:buNone/>
            </a:pPr>
            <a:r>
              <a:rPr/>
              <a:t>Gosling, S. D., Rentfrow, P. J., &amp; Swann, W. B. (2003). A very brief measure of the big-five personality domains. </a:t>
            </a:r>
            <a:r>
              <a:rPr i="1"/>
              <a:t>Journal of Research in Personality</a:t>
            </a:r>
            <a:r>
              <a:rPr/>
              <a:t>, </a:t>
            </a:r>
            <a:r>
              <a:rPr i="1"/>
              <a:t>37</a:t>
            </a:r>
            <a:r>
              <a:rPr/>
              <a:t>(6), 504–528.</a:t>
            </a:r>
          </a:p>
          <a:p>
            <a:pPr lvl="0" indent="0" marL="0">
              <a:buNone/>
            </a:pPr>
            <a:r>
              <a:rPr/>
              <a:t>Holmes, T. H., &amp; Rahe, R. H. (1967). The social readjustment rating scale. </a:t>
            </a:r>
            <a:r>
              <a:rPr i="1"/>
              <a:t>Journal of Psychosomatic Research</a:t>
            </a:r>
            <a:r>
              <a:rPr/>
              <a:t>, </a:t>
            </a:r>
            <a:r>
              <a:rPr i="1"/>
              <a:t>11</a:t>
            </a:r>
            <a:r>
              <a:rPr/>
              <a:t>(2), 213–218.</a:t>
            </a:r>
          </a:p>
          <a:p>
            <a:pPr lvl="0" indent="0" marL="0">
              <a:buNone/>
            </a:pPr>
            <a:r>
              <a:rPr/>
              <a:t>Peterson, R. (2000). </a:t>
            </a:r>
            <a:r>
              <a:rPr i="1"/>
              <a:t>Constructing effective questionnaires</a:t>
            </a:r>
            <a:r>
              <a:rPr/>
              <a:t>. SAGE Publications, Inc.</a:t>
            </a:r>
          </a:p>
          <a:p>
            <a:pPr lvl="0" indent="0" marL="0">
              <a:buNone/>
            </a:pPr>
            <a:r>
              <a:rPr/>
              <a:t>Span, S. A., Earleywine, M., &amp; Strybel, T. Z. (2002). Confirming the factor structure of attention deficit hyperactivity disorder symptoms in adult, nonclinical samples. </a:t>
            </a:r>
            <a:r>
              <a:rPr i="1"/>
              <a:t>Journal of Psychopathology and Behavioral Assessment</a:t>
            </a:r>
            <a:r>
              <a:rPr/>
              <a:t>, </a:t>
            </a:r>
            <a:r>
              <a:rPr i="1"/>
              <a:t>24</a:t>
            </a:r>
            <a:r>
              <a:rPr/>
              <a:t>(2), 129–136.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Who’d like to do some free-style Psychometrics?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Hands up for “Yes”</a:t>
            </a:r>
          </a:p>
          <a:p>
            <a:pPr lvl="0" indent="0" marL="0">
              <a:buNone/>
            </a:pPr>
            <a:r>
              <a:rPr/>
              <a:t>(in which case I’ll re-record the lecture)</a:t>
            </a:r>
          </a:p>
          <a:p>
            <a:pPr lvl="0" indent="0" marL="0">
              <a:buNone/>
            </a:pPr>
            <a:r>
              <a:rPr b="1"/>
              <a:t>Will involve participation</a:t>
            </a:r>
          </a:p>
          <a:p>
            <a:pPr lvl="0" indent="0" marL="0">
              <a:buNone/>
            </a:pPr>
            <a:r>
              <a:rPr/>
              <a:t>We can run this in-class exercise and if you want, I’ll apply for ethics to do the thing properly over the coming weeks. Could be publishable.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Here’s an idea…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psychological measure of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up for it, we can start the first two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Articulate the construct and the context</a:t>
            </a:r>
          </a:p>
          <a:p>
            <a:pPr lvl="0" indent="-257175" marL="257175">
              <a:buAutoNum type="arabicPeriod"/>
            </a:pPr>
            <a:r>
              <a:rPr/>
              <a:t>Assemble items and decide on response format</a:t>
            </a:r>
          </a:p>
          <a:p>
            <a:pPr lvl="0" indent="-257175" marL="257175">
              <a:buAutoNum type="arabicPeriod"/>
            </a:pPr>
            <a:r>
              <a:rPr/>
              <a:t>Data collection</a:t>
            </a:r>
          </a:p>
          <a:p>
            <a:pPr lvl="0" indent="-257175" marL="257175">
              <a:buAutoNum type="arabicPeriod"/>
            </a:pPr>
            <a:r>
              <a:rPr/>
              <a:t>Assess Psychometric properties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 let’s just do the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call!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Psychometrics - Not as boring as you might think…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Psychological ‘constructs’ are tricky to pin down</a:t>
            </a:r>
          </a:p>
          <a:p>
            <a:pPr lvl="0" indent="0" marL="0">
              <a:buNone/>
            </a:pPr>
            <a:r>
              <a:rPr/>
              <a:t>May differ from ‘naive’ understanding</a:t>
            </a:r>
          </a:p>
          <a:p>
            <a:pPr lvl="0"/>
            <a:r>
              <a:rPr/>
              <a:t>Consider ‘Intelligence’ and ‘Empathy’</a:t>
            </a:r>
          </a:p>
          <a:p>
            <a:pPr lvl="0"/>
            <a:r>
              <a:rPr/>
              <a:t>What about Personality?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Ten Item Personality Inventory (TIPI)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Gosling et al. (2003)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https://gosling.psy.utexas.edu/scales-weve-developed/ten-item-personality-measure-tipi/</a:t>
            </a:r>
          </a:p>
        </p:txBody>
      </p:sp>
      <p:pic>
        <p:nvPicPr>
          <p:cNvPr descr="images/paste-6408725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1778000"/>
            <a:ext cx="61722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Lecture08 Psychometrics - LIVE!</dc:title>
  <dc:creator>Dr Gordon Wright</dc:creator>
  <cp:keywords/>
  <dcterms:created xsi:type="dcterms:W3CDTF">2022-12-09T13:11:31Z</dcterms:created>
  <dcterms:modified xsi:type="dcterms:W3CDTF">2022-12-09T13:11:31Z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refs.bib</vt:lpwstr>
  </property>
  <property fmtid="{D5CDD505-2E9C-101B-9397-08002B2CF9AE}" pid="5" name="by-author">
    <vt:lpwstr/>
  </property>
  <property fmtid="{D5CDD505-2E9C-101B-9397-08002B2CF9AE}" pid="6" name="chalkboard">
    <vt:lpwstr/>
  </property>
  <property fmtid="{D5CDD505-2E9C-101B-9397-08002B2CF9AE}" pid="7" name="csl">
    <vt:lpwstr>../apa7.csl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I like to develop new measures (Strongly Agree - Strongly Disagree)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