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p:sldMasterIdLst>
    <p:sldMasterId id="214748368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CF2"/>
    <a:srgbClr val="DC322F"/>
    <a:srgbClr val="1A1A1A"/>
    <a:srgbClr val="E03135"/>
    <a:srgbClr val="C16069"/>
    <a:srgbClr val="FF3418"/>
    <a:srgbClr val="3A4152"/>
    <a:srgbClr val="4B556B"/>
    <a:srgbClr val="989A9C"/>
    <a:srgbClr val="FFF8E7"/>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21870"/>
    <p:restoredTop autoAdjust="0" sz="94726"/>
  </p:normalViewPr>
  <p:slideViewPr>
    <p:cSldViewPr snapToGrid="0" snapToObjects="1">
      <p:cViewPr varScale="1">
        <p:scale>
          <a:sx d="100" n="101"/>
          <a:sy d="100" n="101"/>
        </p:scale>
        <p:origin x="200" y="600"/>
      </p:cViewPr>
      <p:guideLst>
        <p:guide orient="horz" pos="2160"/>
        <p:guide pos="384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3" Type="http://schemas.openxmlformats.org/officeDocument/2006/relationships/tableStyles" Target="tableStyles.xml" /><Relationship Id="rId1" Type="http://schemas.openxmlformats.org/officeDocument/2006/relationships/slideMaster" Target="slideMasters/slideMaster1.xml" /><Relationship Id="rId42" Type="http://schemas.openxmlformats.org/officeDocument/2006/relationships/theme" Target="theme/theme1.xml" /><Relationship Id="rId41" Type="http://schemas.openxmlformats.org/officeDocument/2006/relationships/viewProps" Target="viewProps.xml" /><Relationship Id="rId40"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nchor="b">
            <a:normAutofit/>
          </a:bodyPr>
          <a:lstStyle>
            <a:lvl1pPr algn="ctr">
              <a:defRPr sz="3600">
                <a:solidFill>
                  <a:srgbClr val="1A1A1A"/>
                </a:solidFill>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8C337200-5D83-FE46-9E69-B6B1D353C69A}"/>
              </a:ext>
            </a:extLst>
          </p:cNvPr>
          <p:cNvSpPr>
            <a:spLocks noGrp="1"/>
          </p:cNvSpPr>
          <p:nvPr>
            <p:ph type="subTitle" idx="1"/>
          </p:nvPr>
        </p:nvSpPr>
        <p:spPr>
          <a:xfrm>
            <a:off x="1524000" y="3611302"/>
            <a:ext cx="9144000" cy="1646498"/>
          </a:xfrm>
        </p:spPr>
        <p:txBody>
          <a:bodyPr>
            <a:normAutofit/>
          </a:bodyPr>
          <a:lstStyle>
            <a:lvl1pPr marL="0" indent="0" algn="ctr">
              <a:buNone/>
              <a:defRPr sz="1800" b="0">
                <a:solidFill>
                  <a:srgbClr val="DC322F"/>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GB" dirty="0"/>
              <a:t>Click to edit Master subtitle style</a:t>
            </a:r>
            <a:endParaRPr lang="en-US" dirty="0"/>
          </a:p>
        </p:txBody>
      </p:sp>
      <p:sp>
        <p:nvSpPr>
          <p:cNvPr id="4" name="Date Placeholder 3">
            <a:extLst>
              <a:ext uri="{FF2B5EF4-FFF2-40B4-BE49-F238E27FC236}">
                <a16:creationId xmlns:a16="http://schemas.microsoft.com/office/drawing/2014/main" id="{1069A7C7-1ADA-474D-B8F0-3471D14F86DA}"/>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D7AE5A21-E3F8-414E-8783-9B787CEE9E9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4BBA10B1-3C39-5B4F-85DD-4E44D8BDBC7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472853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FF1A-8372-FB40-B0E0-0EE88C8B296D}"/>
              </a:ext>
            </a:extLst>
          </p:cNvPr>
          <p:cNvSpPr>
            <a:spLocks noGrp="1"/>
          </p:cNvSpPr>
          <p:nvPr>
            <p:ph type="title"/>
          </p:nvPr>
        </p:nvSpPr>
        <p:spPr>
          <a:xfrm>
            <a:off x="838200" y="365129"/>
            <a:ext cx="10515600" cy="1325563"/>
          </a:xfrm>
          <a:prstGeom prst="rect">
            <a:avLst/>
          </a:prstGeom>
        </p:spPr>
        <p:txBody>
          <a:bodyPr/>
          <a:lstStyle>
            <a:lvl1pPr>
              <a:defRPr>
                <a:solidFill>
                  <a:schemeClr val="tx1"/>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809F1868-78C4-704F-87A4-9909281CB57C}"/>
              </a:ext>
            </a:extLst>
          </p:cNvPr>
          <p:cNvSpPr>
            <a:spLocks noGrp="1"/>
          </p:cNvSpPr>
          <p:nvPr>
            <p:ph type="body" orient="vert" idx="1"/>
          </p:nvPr>
        </p:nvSpPr>
        <p:spPr/>
        <p:txBody>
          <a:bodyPr vert="eaVert"/>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86A64A86-EE40-7F47-8F4A-D5FD082D30CB}"/>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55936DD5-D90C-D148-9A75-6E5EF76E4F06}"/>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C28649B3-720E-654D-9610-263AC0D91137}"/>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164995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5E4B96-467B-A24D-9EC1-DD46EE699A09}"/>
              </a:ext>
            </a:extLst>
          </p:cNvPr>
          <p:cNvSpPr>
            <a:spLocks noGrp="1"/>
          </p:cNvSpPr>
          <p:nvPr>
            <p:ph type="title" orient="vert"/>
          </p:nvPr>
        </p:nvSpPr>
        <p:spPr>
          <a:xfrm>
            <a:off x="8724902" y="365125"/>
            <a:ext cx="2628900" cy="5811838"/>
          </a:xfrm>
          <a:prstGeom prst="rect">
            <a:avLst/>
          </a:prstGeom>
        </p:spPr>
        <p:txBody>
          <a:bodyPr vert="eaVert"/>
          <a:lstStyle>
            <a:lvl1pPr>
              <a:defRPr>
                <a:solidFill>
                  <a:srgbClr val="1A1A1A"/>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0E50EC97-EC51-3242-A427-B6C401F9BC04}"/>
              </a:ext>
            </a:extLst>
          </p:cNvPr>
          <p:cNvSpPr>
            <a:spLocks noGrp="1"/>
          </p:cNvSpPr>
          <p:nvPr>
            <p:ph type="body" orient="vert" idx="1"/>
          </p:nvPr>
        </p:nvSpPr>
        <p:spPr>
          <a:xfrm>
            <a:off x="838202" y="365125"/>
            <a:ext cx="7734300" cy="5811838"/>
          </a:xfrm>
        </p:spPr>
        <p:txBody>
          <a:bodyPr vert="eaVert"/>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D5954FCF-A603-6944-ACE1-F3530AABAAD9}"/>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C0DD700E-B16B-6340-9BEE-2E563F9274B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36CBADE9-5F17-2E4E-A23B-A3EF5CC96322}"/>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9348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ctr">
              <a:defRPr sz="3600">
                <a:solidFill>
                  <a:srgbClr val="1A1A1A"/>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51A433C7-4F7C-4247-8FF5-1E63E18E14D1}"/>
              </a:ext>
            </a:extLst>
          </p:cNvPr>
          <p:cNvSpPr>
            <a:spLocks noGrp="1"/>
          </p:cNvSpPr>
          <p:nvPr>
            <p:ph type="body" idx="1"/>
          </p:nvPr>
        </p:nvSpPr>
        <p:spPr>
          <a:xfrm>
            <a:off x="831851" y="4589467"/>
            <a:ext cx="10515600" cy="1500187"/>
          </a:xfrm>
        </p:spPr>
        <p:txBody>
          <a:bodyPr>
            <a:normAutofit/>
          </a:bodyPr>
          <a:lstStyle>
            <a:lvl1pPr marL="0" indent="0" algn="ctr">
              <a:buNone/>
              <a:defRPr sz="2000" b="0">
                <a:solidFill>
                  <a:schemeClr val="tx1"/>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GB" dirty="0"/>
              <a:t>Click to edit Master text styles</a:t>
            </a:r>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7425826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normAutofit/>
          </a:bodyPr>
          <a:lstStyle>
            <a:lvl1pPr>
              <a:defRPr sz="3200">
                <a:solidFill>
                  <a:schemeClr val="tx1"/>
                </a:solidFill>
                <a:latin typeface="Trebuchet MS" panose="020B0703020202090204" pitchFamily="34" charset="0"/>
                <a:cs typeface="Arial" panose="020B0604020202020204" pitchFamily="34" charset="0"/>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lvl1pPr>
              <a:defRPr>
                <a:solidFill>
                  <a:srgbClr val="1A1A1A"/>
                </a:solidFill>
                <a:latin typeface="Arial" panose="020B0604020202020204" pitchFamily="34" charset="0"/>
                <a:cs typeface="Arial" panose="020B0604020202020204" pitchFamily="34" charset="0"/>
              </a:defRPr>
            </a:lvl1pPr>
            <a:lvl2pPr>
              <a:defRPr>
                <a:solidFill>
                  <a:srgbClr val="1A1A1A"/>
                </a:solidFill>
                <a:latin typeface="Arial" panose="020B0604020202020204" pitchFamily="34" charset="0"/>
                <a:cs typeface="Arial" panose="020B0604020202020204" pitchFamily="34" charset="0"/>
              </a:defRPr>
            </a:lvl2pPr>
            <a:lvl3pPr>
              <a:defRPr>
                <a:solidFill>
                  <a:srgbClr val="1A1A1A"/>
                </a:solidFill>
                <a:latin typeface="Arial" panose="020B0604020202020204" pitchFamily="34" charset="0"/>
                <a:cs typeface="Arial" panose="020B0604020202020204" pitchFamily="34" charset="0"/>
              </a:defRPr>
            </a:lvl3pPr>
            <a:lvl4pPr>
              <a:defRPr>
                <a:solidFill>
                  <a:srgbClr val="1A1A1A"/>
                </a:solidFill>
                <a:latin typeface="Arial" panose="020B0604020202020204" pitchFamily="34" charset="0"/>
                <a:cs typeface="Arial" panose="020B0604020202020204" pitchFamily="34" charset="0"/>
              </a:defRPr>
            </a:lvl4pPr>
            <a:lvl5pPr>
              <a:defRPr>
                <a:solidFill>
                  <a:srgbClr val="1A1A1A"/>
                </a:solidFill>
                <a:latin typeface="Arial" panose="020B0604020202020204" pitchFamily="34"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A53559EF-BAB7-0E42-9E60-A03A3B0DDE32}"/>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BEEBB6D2-A026-D74A-8C2A-7AD33F225C4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D2D1D05D-520A-D942-8D98-B02EF8CF6776}"/>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16714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ctr">
              <a:defRPr sz="4400">
                <a:solidFill>
                  <a:srgbClr val="1A1A1A"/>
                </a:solidFill>
              </a:defRPr>
            </a:lvl1pPr>
          </a:lstStyle>
          <a:p>
            <a:r>
              <a:rPr lang="en-GB" dirty="0"/>
              <a:t>Click to edit Master title style</a:t>
            </a:r>
            <a:endParaRPr lang="en-US" dirty="0"/>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77192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FDBC1-527D-3041-984A-EF5E7E9B7495}"/>
              </a:ext>
            </a:extLst>
          </p:cNvPr>
          <p:cNvSpPr>
            <a:spLocks noGrp="1"/>
          </p:cNvSpPr>
          <p:nvPr>
            <p:ph type="title"/>
          </p:nvPr>
        </p:nvSpPr>
        <p:spPr>
          <a:xfrm>
            <a:off x="838200" y="365129"/>
            <a:ext cx="10515600" cy="1325563"/>
          </a:xfrm>
          <a:prstGeom prst="rect">
            <a:avLst/>
          </a:prstGeom>
        </p:spPr>
        <p:txBody>
          <a:bodyPr/>
          <a:lstStyle>
            <a:lvl1pPr>
              <a:defRPr>
                <a:solidFill>
                  <a:schemeClr val="tx1"/>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63FA7BF1-44B1-744C-AB68-4BB0A6A5977E}"/>
              </a:ext>
            </a:extLst>
          </p:cNvPr>
          <p:cNvSpPr>
            <a:spLocks noGrp="1"/>
          </p:cNvSpPr>
          <p:nvPr>
            <p:ph sz="half" idx="1"/>
          </p:nvPr>
        </p:nvSpPr>
        <p:spPr>
          <a:xfrm>
            <a:off x="838200" y="1825625"/>
            <a:ext cx="5181600" cy="435133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3B974A49-6A1E-2F48-B419-02B0A17B9692}"/>
              </a:ext>
            </a:extLst>
          </p:cNvPr>
          <p:cNvSpPr>
            <a:spLocks noGrp="1"/>
          </p:cNvSpPr>
          <p:nvPr>
            <p:ph sz="half" idx="2"/>
          </p:nvPr>
        </p:nvSpPr>
        <p:spPr>
          <a:xfrm>
            <a:off x="6172200" y="1825625"/>
            <a:ext cx="5181600" cy="435133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Date Placeholder 4">
            <a:extLst>
              <a:ext uri="{FF2B5EF4-FFF2-40B4-BE49-F238E27FC236}">
                <a16:creationId xmlns:a16="http://schemas.microsoft.com/office/drawing/2014/main" id="{5EDA9989-2AC6-0F4E-ADFD-C6E06D00A011}"/>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6" name="Footer Placeholder 5">
            <a:extLst>
              <a:ext uri="{FF2B5EF4-FFF2-40B4-BE49-F238E27FC236}">
                <a16:creationId xmlns:a16="http://schemas.microsoft.com/office/drawing/2014/main" id="{0F7625DC-FC15-A34E-972A-D70B8A82798F}"/>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75BA2A21-61F6-4A4F-8B34-7B5540EF63C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695231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51DF4-AED1-614B-BE12-21438630C8F0}"/>
              </a:ext>
            </a:extLst>
          </p:cNvPr>
          <p:cNvSpPr>
            <a:spLocks noGrp="1"/>
          </p:cNvSpPr>
          <p:nvPr>
            <p:ph type="title"/>
          </p:nvPr>
        </p:nvSpPr>
        <p:spPr>
          <a:xfrm>
            <a:off x="839788" y="365129"/>
            <a:ext cx="10515600" cy="1325563"/>
          </a:xfrm>
          <a:prstGeom prst="rect">
            <a:avLst/>
          </a:prstGeom>
        </p:spPr>
        <p:txBody>
          <a:bodyPr/>
          <a:lstStyle>
            <a:lvl1pPr>
              <a:defRPr>
                <a:solidFill>
                  <a:schemeClr val="tx1"/>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3C3DBCAE-E5F3-8C40-9708-53662383E530}"/>
              </a:ext>
            </a:extLst>
          </p:cNvPr>
          <p:cNvSpPr>
            <a:spLocks noGrp="1"/>
          </p:cNvSpPr>
          <p:nvPr>
            <p:ph type="body" idx="1"/>
          </p:nvPr>
        </p:nvSpPr>
        <p:spPr>
          <a:xfrm>
            <a:off x="839789" y="1681163"/>
            <a:ext cx="5157787" cy="823912"/>
          </a:xfrm>
        </p:spPr>
        <p:txBody>
          <a:bodyPr anchor="b">
            <a:normAutofit/>
          </a:bodyPr>
          <a:lstStyle>
            <a:lvl1pPr marL="0" indent="0">
              <a:buNone/>
              <a:defRPr sz="1600" b="1">
                <a:solidFill>
                  <a:srgbClr val="1A1A1A"/>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4" name="Content Placeholder 3">
            <a:extLst>
              <a:ext uri="{FF2B5EF4-FFF2-40B4-BE49-F238E27FC236}">
                <a16:creationId xmlns:a16="http://schemas.microsoft.com/office/drawing/2014/main" id="{37C57552-3DC5-3546-AB54-31C74D633808}"/>
              </a:ext>
            </a:extLst>
          </p:cNvPr>
          <p:cNvSpPr>
            <a:spLocks noGrp="1"/>
          </p:cNvSpPr>
          <p:nvPr>
            <p:ph sz="half" idx="2"/>
          </p:nvPr>
        </p:nvSpPr>
        <p:spPr>
          <a:xfrm>
            <a:off x="839789" y="2505075"/>
            <a:ext cx="5157787" cy="3684588"/>
          </a:xfr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a:extLst>
              <a:ext uri="{FF2B5EF4-FFF2-40B4-BE49-F238E27FC236}">
                <a16:creationId xmlns:a16="http://schemas.microsoft.com/office/drawing/2014/main" id="{3143EE9D-F5D6-F54D-8468-AEFB4E7186A0}"/>
              </a:ext>
            </a:extLst>
          </p:cNvPr>
          <p:cNvSpPr>
            <a:spLocks noGrp="1"/>
          </p:cNvSpPr>
          <p:nvPr>
            <p:ph type="body" sz="quarter" idx="3"/>
          </p:nvPr>
        </p:nvSpPr>
        <p:spPr>
          <a:xfrm>
            <a:off x="6172202" y="1681163"/>
            <a:ext cx="5183188" cy="823912"/>
          </a:xfrm>
        </p:spPr>
        <p:txBody>
          <a:bodyPr anchor="b">
            <a:normAutofit/>
          </a:bodyPr>
          <a:lstStyle>
            <a:lvl1pPr marL="0" indent="0">
              <a:buNone/>
              <a:defRPr sz="1600" b="1">
                <a:solidFill>
                  <a:srgbClr val="1A1A1A"/>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6" name="Content Placeholder 5">
            <a:extLst>
              <a:ext uri="{FF2B5EF4-FFF2-40B4-BE49-F238E27FC236}">
                <a16:creationId xmlns:a16="http://schemas.microsoft.com/office/drawing/2014/main" id="{DC7198EC-0E7C-514D-9D5C-E0079B57D9B8}"/>
              </a:ext>
            </a:extLst>
          </p:cNvPr>
          <p:cNvSpPr>
            <a:spLocks noGrp="1"/>
          </p:cNvSpPr>
          <p:nvPr>
            <p:ph sz="quarter" idx="4"/>
          </p:nvPr>
        </p:nvSpPr>
        <p:spPr>
          <a:xfrm>
            <a:off x="6172202"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079E07E0-5A9C-4B41-95FF-3BAA5F6BC2D3}"/>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8" name="Footer Placeholder 7">
            <a:extLst>
              <a:ext uri="{FF2B5EF4-FFF2-40B4-BE49-F238E27FC236}">
                <a16:creationId xmlns:a16="http://schemas.microsoft.com/office/drawing/2014/main" id="{74BDB537-974F-D34D-9750-CC69627A221B}"/>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8F16F390-2D22-5048-A0FC-3FAD9329A0CB}"/>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82259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BD455-6580-E548-84D2-30E8C319B2E6}"/>
              </a:ext>
            </a:extLst>
          </p:cNvPr>
          <p:cNvSpPr>
            <a:spLocks noGrp="1"/>
          </p:cNvSpPr>
          <p:nvPr>
            <p:ph type="title"/>
          </p:nvPr>
        </p:nvSpPr>
        <p:spPr>
          <a:xfrm>
            <a:off x="838200" y="365129"/>
            <a:ext cx="10515600" cy="1325563"/>
          </a:xfrm>
          <a:prstGeom prst="rect">
            <a:avLst/>
          </a:prstGeom>
        </p:spPr>
        <p:txBody>
          <a:bodyPr/>
          <a:lstStyle>
            <a:lvl1pPr>
              <a:defRPr>
                <a:solidFill>
                  <a:srgbClr val="DC322F"/>
                </a:solidFill>
              </a:defRPr>
            </a:lvl1pPr>
          </a:lstStyle>
          <a:p>
            <a:r>
              <a:rPr lang="en-GB" dirty="0"/>
              <a:t>Click to edit Master title style</a:t>
            </a:r>
            <a:endParaRPr lang="en-US" dirty="0"/>
          </a:p>
        </p:txBody>
      </p:sp>
      <p:sp>
        <p:nvSpPr>
          <p:cNvPr id="3" name="Date Placeholder 2">
            <a:extLst>
              <a:ext uri="{FF2B5EF4-FFF2-40B4-BE49-F238E27FC236}">
                <a16:creationId xmlns:a16="http://schemas.microsoft.com/office/drawing/2014/main" id="{98437170-F497-734A-8863-A2B1D6D27F61}"/>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4" name="Footer Placeholder 3">
            <a:extLst>
              <a:ext uri="{FF2B5EF4-FFF2-40B4-BE49-F238E27FC236}">
                <a16:creationId xmlns:a16="http://schemas.microsoft.com/office/drawing/2014/main" id="{5183678E-8EC0-9D40-85FD-A78B73035745}"/>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A4410869-C0FC-2E44-824A-787E6D8BF311}"/>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557684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CFB1ED-2AE6-5449-BE22-43836D3C45EE}"/>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3" name="Footer Placeholder 2">
            <a:extLst>
              <a:ext uri="{FF2B5EF4-FFF2-40B4-BE49-F238E27FC236}">
                <a16:creationId xmlns:a16="http://schemas.microsoft.com/office/drawing/2014/main" id="{D92D820E-FB19-6E41-9F98-FE01AD87711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B109D32-6061-E14C-B370-0847ED7F251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69823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2288BCD6-9805-9E45-9B7C-5314F41E6C9F}"/>
              </a:ext>
            </a:extLst>
          </p:cNvPr>
          <p:cNvSpPr>
            <a:spLocks noGrp="1"/>
          </p:cNvSpPr>
          <p:nvPr>
            <p:ph idx="1"/>
          </p:nvPr>
        </p:nvSpPr>
        <p:spPr>
          <a:xfrm>
            <a:off x="5183188" y="987429"/>
            <a:ext cx="6172200" cy="4873625"/>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Placeholder 3">
            <a:extLst>
              <a:ext uri="{FF2B5EF4-FFF2-40B4-BE49-F238E27FC236}">
                <a16:creationId xmlns:a16="http://schemas.microsoft.com/office/drawing/2014/main" id="{898BA411-2A54-A94A-B3FC-826281DBEADF}"/>
              </a:ext>
            </a:extLst>
          </p:cNvPr>
          <p:cNvSpPr>
            <a:spLocks noGrp="1"/>
          </p:cNvSpPr>
          <p:nvPr>
            <p:ph type="body" sz="half" idx="2"/>
          </p:nvPr>
        </p:nvSpPr>
        <p:spPr>
          <a:xfrm>
            <a:off x="839788" y="2057400"/>
            <a:ext cx="3932237" cy="3811588"/>
          </a:xfrm>
        </p:spPr>
        <p:txBody>
          <a:bodyPr>
            <a:normAutofit/>
          </a:bodyPr>
          <a:lstStyle>
            <a:lvl1pPr marL="0" indent="0">
              <a:buNone/>
              <a:defRPr sz="1800"/>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B91F4F16-08DB-C247-8F9D-24EA7D84A9B2}"/>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6" name="Footer Placeholder 5">
            <a:extLst>
              <a:ext uri="{FF2B5EF4-FFF2-40B4-BE49-F238E27FC236}">
                <a16:creationId xmlns:a16="http://schemas.microsoft.com/office/drawing/2014/main" id="{E6FF2B46-16CB-7E41-AD5E-4493C9285A58}"/>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48BA2BC5-3886-C647-BB53-7B07EAE78D4B}"/>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370537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682B8-C849-1F4E-8FED-86CF39DF59A8}"/>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solidFill>
              </a:defRPr>
            </a:lvl1pPr>
          </a:lstStyle>
          <a:p>
            <a:r>
              <a:rPr lang="en-GB" dirty="0"/>
              <a:t>Click to edit Master title style</a:t>
            </a:r>
            <a:endParaRPr lang="en-US" dirty="0"/>
          </a:p>
        </p:txBody>
      </p:sp>
      <p:sp>
        <p:nvSpPr>
          <p:cNvPr id="3" name="Picture Placeholder 2">
            <a:extLst>
              <a:ext uri="{FF2B5EF4-FFF2-40B4-BE49-F238E27FC236}">
                <a16:creationId xmlns:a16="http://schemas.microsoft.com/office/drawing/2014/main" id="{26A410FE-1E10-8C4A-BD9D-9A0F6C9D1E52}"/>
              </a:ext>
            </a:extLst>
          </p:cNvPr>
          <p:cNvSpPr>
            <a:spLocks noGrp="1"/>
          </p:cNvSpPr>
          <p:nvPr>
            <p:ph type="pic" idx="1"/>
          </p:nvPr>
        </p:nvSpPr>
        <p:spPr>
          <a:xfrm>
            <a:off x="5183188" y="987429"/>
            <a:ext cx="6172200" cy="4873625"/>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GB" dirty="0"/>
              <a:t>Click icon to add picture</a:t>
            </a:r>
            <a:endParaRPr lang="en-US" dirty="0"/>
          </a:p>
        </p:txBody>
      </p:sp>
      <p:sp>
        <p:nvSpPr>
          <p:cNvPr id="4" name="Text Placeholder 3">
            <a:extLst>
              <a:ext uri="{FF2B5EF4-FFF2-40B4-BE49-F238E27FC236}">
                <a16:creationId xmlns:a16="http://schemas.microsoft.com/office/drawing/2014/main" id="{CA622F09-1B36-2F4E-8EEA-BAEEB3FD2B96}"/>
              </a:ext>
            </a:extLst>
          </p:cNvPr>
          <p:cNvSpPr>
            <a:spLocks noGrp="1"/>
          </p:cNvSpPr>
          <p:nvPr>
            <p:ph type="body" sz="half" idx="2"/>
          </p:nvPr>
        </p:nvSpPr>
        <p:spPr>
          <a:xfrm>
            <a:off x="839788" y="2057400"/>
            <a:ext cx="3932237" cy="3811588"/>
          </a:xfrm>
        </p:spPr>
        <p:txBody>
          <a:bodyPr>
            <a:normAutofit/>
          </a:bodyPr>
          <a:lstStyle>
            <a:lvl1pPr marL="0" indent="0">
              <a:buNone/>
              <a:defRPr sz="1800"/>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96A97009-98F8-D441-A078-A31F891B49A4}"/>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6" name="Footer Placeholder 5">
            <a:extLst>
              <a:ext uri="{FF2B5EF4-FFF2-40B4-BE49-F238E27FC236}">
                <a16:creationId xmlns:a16="http://schemas.microsoft.com/office/drawing/2014/main" id="{38CACA9B-B433-8E45-A2A3-CD0940DBC86C}"/>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A3FA396B-3342-4645-AC86-58732AAEFE03}"/>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8776023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 Id="rId14" Target="../media/image1.png" Type="http://schemas.openxmlformats.org/officeDocument/2006/relationships/image"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rgbClr val="FFFCF2"/>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27BF5EA-1FF6-EB48-B367-10F16FE226B4}"/>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GB"/>
              <a:t>Click to edit Master text styles</a:t>
            </a:r>
          </a:p>
          <a:p>
            <a:pPr lvl="1"/>
            <a:r>
              <a:rPr dirty="0" lang="en-GB"/>
              <a:t>Second level</a:t>
            </a:r>
          </a:p>
          <a:p>
            <a:pPr lvl="2"/>
            <a:r>
              <a:rPr dirty="0" lang="en-GB"/>
              <a:t>Third level</a:t>
            </a:r>
          </a:p>
          <a:p>
            <a:pPr lvl="3"/>
            <a:r>
              <a:rPr dirty="0" lang="en-GB"/>
              <a:t>Fourth level</a:t>
            </a:r>
          </a:p>
          <a:p>
            <a:pPr lvl="4"/>
            <a:r>
              <a:rPr dirty="0" lang="en-GB"/>
              <a:t>Fifth level</a:t>
            </a:r>
            <a:endParaRPr dirty="0" lang="en-US"/>
          </a:p>
        </p:txBody>
      </p:sp>
      <p:sp>
        <p:nvSpPr>
          <p:cNvPr id="4" name="Date Placeholder 3">
            <a:extLst>
              <a:ext uri="{FF2B5EF4-FFF2-40B4-BE49-F238E27FC236}">
                <a16:creationId xmlns:a16="http://schemas.microsoft.com/office/drawing/2014/main" id="{DDF491ED-FFB7-904F-8814-ED29EAA4264A}"/>
              </a:ext>
            </a:extLst>
          </p:cNvPr>
          <p:cNvSpPr>
            <a:spLocks noGrp="1"/>
          </p:cNvSpPr>
          <p:nvPr>
            <p:ph idx="2" sz="half" type="dt"/>
          </p:nvPr>
        </p:nvSpPr>
        <p:spPr>
          <a:xfrm>
            <a:off x="838200" y="6356354"/>
            <a:ext cx="2743200" cy="365125"/>
          </a:xfrm>
          <a:prstGeom prst="rect">
            <a:avLst/>
          </a:prstGeom>
        </p:spPr>
        <p:txBody>
          <a:bodyPr anchor="ctr" bIns="45720" lIns="91440" rIns="91440" rtlCol="0" tIns="45720" vert="horz"/>
          <a:lstStyle>
            <a:lvl1pPr algn="l">
              <a:defRPr sz="675">
                <a:solidFill>
                  <a:schemeClr val="tx1">
                    <a:tint val="75000"/>
                  </a:schemeClr>
                </a:solidFill>
              </a:defRPr>
            </a:lvl1pPr>
          </a:lstStyle>
          <a:p>
            <a:fld id="{241EB5C9-1307-BA42-ABA2-0BC069CD8E7F}" type="datetimeFigureOut">
              <a:rPr lang="en-US" smtClean="0"/>
              <a:t>9/29/24</a:t>
            </a:fld>
            <a:endParaRPr lang="en-US"/>
          </a:p>
        </p:txBody>
      </p:sp>
      <p:sp>
        <p:nvSpPr>
          <p:cNvPr id="6" name="Slide Number Placeholder 5">
            <a:extLst>
              <a:ext uri="{FF2B5EF4-FFF2-40B4-BE49-F238E27FC236}">
                <a16:creationId xmlns:a16="http://schemas.microsoft.com/office/drawing/2014/main" id="{2DC6F4AD-BD6B-CE47-88CB-D7910584936B}"/>
              </a:ext>
            </a:extLst>
          </p:cNvPr>
          <p:cNvSpPr>
            <a:spLocks noGrp="1"/>
          </p:cNvSpPr>
          <p:nvPr>
            <p:ph idx="4" sz="quarter" type="sldNum"/>
          </p:nvPr>
        </p:nvSpPr>
        <p:spPr>
          <a:xfrm>
            <a:off x="8610600" y="6356354"/>
            <a:ext cx="2743200" cy="365125"/>
          </a:xfrm>
          <a:prstGeom prst="rect">
            <a:avLst/>
          </a:prstGeom>
        </p:spPr>
        <p:txBody>
          <a:bodyPr anchor="ctr" bIns="45720" lIns="91440" rIns="91440" rtlCol="0" tIns="45720" vert="horz"/>
          <a:lstStyle>
            <a:lvl1pPr algn="r">
              <a:defRPr sz="675">
                <a:solidFill>
                  <a:schemeClr val="tx1">
                    <a:tint val="75000"/>
                  </a:schemeClr>
                </a:solidFill>
              </a:defRPr>
            </a:lvl1pPr>
          </a:lstStyle>
          <a:p>
            <a:fld id="{C5EF2332-01BF-834F-8236-50238282D533}" type="slidenum">
              <a:rPr lang="en-US" smtClean="0"/>
              <a:t>‹#›</a:t>
            </a:fld>
            <a:endParaRPr lang="en-US"/>
          </a:p>
        </p:txBody>
      </p:sp>
      <p:sp>
        <p:nvSpPr>
          <p:cNvPr id="7" name="Footer Placeholder 6">
            <a:extLst>
              <a:ext uri="{FF2B5EF4-FFF2-40B4-BE49-F238E27FC236}">
                <a16:creationId xmlns:a16="http://schemas.microsoft.com/office/drawing/2014/main" id="{FE305052-7E31-8548-802E-BBA9CB132D12}"/>
              </a:ext>
            </a:extLst>
          </p:cNvPr>
          <p:cNvSpPr>
            <a:spLocks noGrp="1"/>
          </p:cNvSpPr>
          <p:nvPr>
            <p:ph idx="3" sz="quarter" type="ftr"/>
          </p:nvPr>
        </p:nvSpPr>
        <p:spPr>
          <a:xfrm>
            <a:off x="4038600" y="6356351"/>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8" name="Title Placeholder 7">
            <a:extLst>
              <a:ext uri="{FF2B5EF4-FFF2-40B4-BE49-F238E27FC236}">
                <a16:creationId xmlns:a16="http://schemas.microsoft.com/office/drawing/2014/main" id="{A9FF2A29-0C17-AD44-9B62-E2C61042DF29}"/>
              </a:ext>
            </a:extLst>
          </p:cNvPr>
          <p:cNvSpPr>
            <a:spLocks noGrp="1"/>
          </p:cNvSpPr>
          <p:nvPr>
            <p:ph type="title"/>
          </p:nvPr>
        </p:nvSpPr>
        <p:spPr>
          <a:xfrm>
            <a:off x="838200" y="365126"/>
            <a:ext cx="10515600" cy="1325563"/>
          </a:xfrm>
          <a:prstGeom prst="rect">
            <a:avLst/>
          </a:prstGeom>
        </p:spPr>
        <p:txBody>
          <a:bodyPr anchor="ctr" bIns="45720" lIns="91440" rIns="91440" rtlCol="0" tIns="45720" vert="horz">
            <a:normAutofit/>
          </a:bodyPr>
          <a:lstStyle/>
          <a:p>
            <a:r>
              <a:rPr dirty="0" lang="en-GB"/>
              <a:t>Click to edit Master title style</a:t>
            </a:r>
            <a:endParaRPr dirty="0" lang="en-US"/>
          </a:p>
        </p:txBody>
      </p:sp>
      <p:pic>
        <p:nvPicPr>
          <p:cNvPr descr="A cartoon monkey holding a magnifying glass  Description automatically generated" id="2" name="Picture 1">
            <a:extLst>
              <a:ext uri="{FF2B5EF4-FFF2-40B4-BE49-F238E27FC236}">
                <a16:creationId xmlns:a16="http://schemas.microsoft.com/office/drawing/2014/main" id="{72DC9D06-A870-D4AB-1948-5435052EE000}"/>
              </a:ext>
            </a:extLst>
          </p:cNvPr>
          <p:cNvPicPr>
            <a:picLocks noChangeAspect="1"/>
          </p:cNvPicPr>
          <p:nvPr userDrawn="1"/>
        </p:nvPicPr>
        <p:blipFill>
          <a:blip r:embed="rId14"/>
          <a:stretch>
            <a:fillRect/>
          </a:stretch>
        </p:blipFill>
        <p:spPr>
          <a:xfrm>
            <a:off x="11056677" y="5670030"/>
            <a:ext cx="1051446" cy="1051446"/>
          </a:xfrm>
          <a:prstGeom prst="rect">
            <a:avLst/>
          </a:prstGeom>
        </p:spPr>
      </p:pic>
    </p:spTree>
    <p:extLst>
      <p:ext uri="{BB962C8B-B14F-4D97-AF65-F5344CB8AC3E}">
        <p14:creationId xmlns:p14="http://schemas.microsoft.com/office/powerpoint/2010/main" val="3225650749"/>
      </p:ext>
    </p:extLst>
  </p:cSld>
  <p:clrMap accent1="accent1" accent2="accent2" accent3="accent3" accent4="accent4" accent5="accent5" accent6="accent6" bg1="lt1" bg2="lt2" folHlink="folHlink" hlink="hlink" tx1="dk1" tx2="dk2"/>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514350" eaLnBrk="1" hangingPunct="1" latinLnBrk="0" rtl="0">
        <a:lnSpc>
          <a:spcPct val="90000"/>
        </a:lnSpc>
        <a:spcBef>
          <a:spcPct val="0"/>
        </a:spcBef>
        <a:buNone/>
        <a:defRPr b="1" baseline="0" i="0" kern="1200" sz="3200">
          <a:solidFill>
            <a:schemeClr val="tx1"/>
          </a:solidFill>
          <a:latin charset="0" pitchFamily="2" typeface="Atkinson Hyperlegible"/>
          <a:ea typeface="+mj-ea"/>
          <a:cs charset="-79" panose="020B0502020104020203" pitchFamily="34" typeface="Gill Sans"/>
        </a:defRPr>
      </a:lvl1pPr>
    </p:titleStyle>
    <p:bodyStyle>
      <a:lvl1pPr algn="l" defTabSz="514350" eaLnBrk="1" hangingPunct="1" indent="-128588" latinLnBrk="0" marL="128588" rtl="0">
        <a:lnSpc>
          <a:spcPts val="2400"/>
        </a:lnSpc>
        <a:spcBef>
          <a:spcPts val="1600"/>
        </a:spcBef>
        <a:buFont charset="0" panose="020B0604020202020204" pitchFamily="34" typeface="Arial"/>
        <a:buChar char="•"/>
        <a:defRPr b="0" baseline="0" i="0" kern="1200" sz="1800">
          <a:solidFill>
            <a:srgbClr val="1A1A1A"/>
          </a:solidFill>
          <a:latin charset="0" pitchFamily="2" typeface="Atkinson Hyperlegible"/>
          <a:ea typeface="+mn-ea"/>
          <a:cs charset="0" panose="020B0604020202020204" pitchFamily="34" typeface="Arial"/>
        </a:defRPr>
      </a:lvl1pPr>
      <a:lvl2pPr algn="l" defTabSz="514350" eaLnBrk="1" hangingPunct="1" indent="-128588" latinLnBrk="0" marL="385763" rtl="0">
        <a:lnSpc>
          <a:spcPts val="2400"/>
        </a:lnSpc>
        <a:spcBef>
          <a:spcPts val="1600"/>
        </a:spcBef>
        <a:buFont charset="0" panose="020B0604020202020204" pitchFamily="34" typeface="Arial"/>
        <a:buChar char="•"/>
        <a:defRPr b="0" baseline="0" i="0" kern="1200" sz="1800">
          <a:solidFill>
            <a:srgbClr val="1A1A1A"/>
          </a:solidFill>
          <a:latin charset="0" pitchFamily="2" typeface="Atkinson Hyperlegible"/>
          <a:ea typeface="+mn-ea"/>
          <a:cs charset="0" panose="020B0604020202020204" pitchFamily="34" typeface="Arial"/>
        </a:defRPr>
      </a:lvl2pPr>
      <a:lvl3pPr algn="l" defTabSz="514350" eaLnBrk="1" hangingPunct="1" indent="-128588" latinLnBrk="0" marL="642938" rtl="0">
        <a:lnSpc>
          <a:spcPts val="2400"/>
        </a:lnSpc>
        <a:spcBef>
          <a:spcPts val="1600"/>
        </a:spcBef>
        <a:buFont charset="0" panose="020B0604020202020204" pitchFamily="34" typeface="Arial"/>
        <a:buChar char="•"/>
        <a:defRPr b="0" baseline="0" i="0" kern="1200" sz="1800">
          <a:solidFill>
            <a:srgbClr val="1A1A1A"/>
          </a:solidFill>
          <a:latin charset="0" pitchFamily="2" typeface="Atkinson Hyperlegible"/>
          <a:ea typeface="+mn-ea"/>
          <a:cs charset="0" panose="020B0604020202020204" pitchFamily="34" typeface="Arial"/>
        </a:defRPr>
      </a:lvl3pPr>
      <a:lvl4pPr algn="l" defTabSz="514350" eaLnBrk="1" hangingPunct="1" indent="-128588" latinLnBrk="0" marL="900113" rtl="0">
        <a:lnSpc>
          <a:spcPts val="2400"/>
        </a:lnSpc>
        <a:spcBef>
          <a:spcPts val="1600"/>
        </a:spcBef>
        <a:buFont charset="0" panose="020B0604020202020204" pitchFamily="34" typeface="Arial"/>
        <a:buChar char="•"/>
        <a:defRPr b="0" baseline="0" i="0" kern="1200" sz="1800">
          <a:solidFill>
            <a:srgbClr val="1A1A1A"/>
          </a:solidFill>
          <a:latin charset="0" pitchFamily="2" typeface="Atkinson Hyperlegible"/>
          <a:ea typeface="+mn-ea"/>
          <a:cs charset="0" panose="020B0604020202020204" pitchFamily="34" typeface="Arial"/>
        </a:defRPr>
      </a:lvl4pPr>
      <a:lvl5pPr algn="l" defTabSz="514350" eaLnBrk="1" hangingPunct="1" indent="-128588" latinLnBrk="0" marL="1157288" rtl="0">
        <a:lnSpc>
          <a:spcPts val="2400"/>
        </a:lnSpc>
        <a:spcBef>
          <a:spcPts val="1600"/>
        </a:spcBef>
        <a:buFont charset="0" panose="020B0604020202020204" pitchFamily="34" typeface="Arial"/>
        <a:buChar char="•"/>
        <a:defRPr b="0" baseline="0" i="0" kern="1200" sz="1800">
          <a:solidFill>
            <a:srgbClr val="1A1A1A"/>
          </a:solidFill>
          <a:latin charset="0" pitchFamily="2" typeface="Atkinson Hyperlegible"/>
          <a:ea typeface="+mn-ea"/>
          <a:cs charset="0" panose="020B0604020202020204" pitchFamily="34" typeface="Arial"/>
        </a:defRPr>
      </a:lvl5pPr>
      <a:lvl6pPr algn="l" defTabSz="514350" eaLnBrk="1" hangingPunct="1" indent="-128588" latinLnBrk="0" marL="141446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6pPr>
      <a:lvl7pPr algn="l" defTabSz="514350" eaLnBrk="1" hangingPunct="1" indent="-128588" latinLnBrk="0" marL="167163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7pPr>
      <a:lvl8pPr algn="l" defTabSz="514350" eaLnBrk="1" hangingPunct="1" indent="-128588" latinLnBrk="0" marL="192881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8pPr>
      <a:lvl9pPr algn="l" defTabSz="514350" eaLnBrk="1" hangingPunct="1" indent="-128588" latinLnBrk="0" marL="218598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9pPr>
    </p:bodyStyle>
    <p:otherStyle>
      <a:defPPr>
        <a:defRPr lang="en-US"/>
      </a:defPPr>
      <a:lvl1pPr algn="l" defTabSz="514350" eaLnBrk="1" hangingPunct="1" latinLnBrk="0" marL="0" rtl="0">
        <a:defRPr kern="1200" sz="1013">
          <a:solidFill>
            <a:schemeClr val="tx1"/>
          </a:solidFill>
          <a:latin typeface="+mn-lt"/>
          <a:ea typeface="+mn-ea"/>
          <a:cs typeface="+mn-cs"/>
        </a:defRPr>
      </a:lvl1pPr>
      <a:lvl2pPr algn="l" defTabSz="514350" eaLnBrk="1" hangingPunct="1" latinLnBrk="0" marL="257175" rtl="0">
        <a:defRPr kern="1200" sz="1013">
          <a:solidFill>
            <a:schemeClr val="tx1"/>
          </a:solidFill>
          <a:latin typeface="+mn-lt"/>
          <a:ea typeface="+mn-ea"/>
          <a:cs typeface="+mn-cs"/>
        </a:defRPr>
      </a:lvl2pPr>
      <a:lvl3pPr algn="l" defTabSz="514350" eaLnBrk="1" hangingPunct="1" latinLnBrk="0" marL="514350" rtl="0">
        <a:defRPr kern="1200" sz="1013">
          <a:solidFill>
            <a:schemeClr val="tx1"/>
          </a:solidFill>
          <a:latin typeface="+mn-lt"/>
          <a:ea typeface="+mn-ea"/>
          <a:cs typeface="+mn-cs"/>
        </a:defRPr>
      </a:lvl3pPr>
      <a:lvl4pPr algn="l" defTabSz="514350" eaLnBrk="1" hangingPunct="1" latinLnBrk="0" marL="771525" rtl="0">
        <a:defRPr kern="1200" sz="1013">
          <a:solidFill>
            <a:schemeClr val="tx1"/>
          </a:solidFill>
          <a:latin typeface="+mn-lt"/>
          <a:ea typeface="+mn-ea"/>
          <a:cs typeface="+mn-cs"/>
        </a:defRPr>
      </a:lvl4pPr>
      <a:lvl5pPr algn="l" defTabSz="514350" eaLnBrk="1" hangingPunct="1" latinLnBrk="0" marL="1028700" rtl="0">
        <a:defRPr kern="1200" sz="1013">
          <a:solidFill>
            <a:schemeClr val="tx1"/>
          </a:solidFill>
          <a:latin typeface="+mn-lt"/>
          <a:ea typeface="+mn-ea"/>
          <a:cs typeface="+mn-cs"/>
        </a:defRPr>
      </a:lvl5pPr>
      <a:lvl6pPr algn="l" defTabSz="514350" eaLnBrk="1" hangingPunct="1" latinLnBrk="0" marL="1285875" rtl="0">
        <a:defRPr kern="1200" sz="1013">
          <a:solidFill>
            <a:schemeClr val="tx1"/>
          </a:solidFill>
          <a:latin typeface="+mn-lt"/>
          <a:ea typeface="+mn-ea"/>
          <a:cs typeface="+mn-cs"/>
        </a:defRPr>
      </a:lvl6pPr>
      <a:lvl7pPr algn="l" defTabSz="514350" eaLnBrk="1" hangingPunct="1" latinLnBrk="0" marL="1543050" rtl="0">
        <a:defRPr kern="1200" sz="1013">
          <a:solidFill>
            <a:schemeClr val="tx1"/>
          </a:solidFill>
          <a:latin typeface="+mn-lt"/>
          <a:ea typeface="+mn-ea"/>
          <a:cs typeface="+mn-cs"/>
        </a:defRPr>
      </a:lvl7pPr>
      <a:lvl8pPr algn="l" defTabSz="514350" eaLnBrk="1" hangingPunct="1" latinLnBrk="0" marL="1800225" rtl="0">
        <a:defRPr kern="1200" sz="1013">
          <a:solidFill>
            <a:schemeClr val="tx1"/>
          </a:solidFill>
          <a:latin typeface="+mn-lt"/>
          <a:ea typeface="+mn-ea"/>
          <a:cs typeface="+mn-cs"/>
        </a:defRPr>
      </a:lvl8pPr>
      <a:lvl9pPr algn="l" defTabSz="514350" eaLnBrk="1" hangingPunct="1" latinLnBrk="0" marL="2057400" rtl="0">
        <a:defRPr kern="1200" sz="1013">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2.open.ac.uk/openlearn/CHIPs/" TargetMode="External" /></Relationships>
</file>

<file path=ppt/slides/_rels/slide1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png"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png"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7.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7.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8.png"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9.png"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0.png"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1.png"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2.png"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3.png" /></Relationships>
</file>

<file path=ppt/slides/_rels/slide2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4.png"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5.png"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6.png"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7.png" /></Relationships>
</file>

<file path=ppt/slides/_rels/slide3.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8.png" /></Relationships>
</file>

<file path=ppt/slides/_rels/slide3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vlebooks.com/Product/Index/896220?page=0" TargetMode="External" /></Relationships>
</file>

<file path=ppt/slides/_rels/slide3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6.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katherinemwood.shinyapps.io/lakens_effect_sizes/" TargetMode="Externa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noba.to/qu4abpzy" TargetMode="External" /></Relationships>
</file>

<file path=ppt/slides/_rels/slide9.xml.rels><?xml version="1.0" encoding="UTF-8"?><Relationships xmlns="http://schemas.openxmlformats.org/package/2006/relationships"><Relationship Id="rId1" Type="http://schemas.openxmlformats.org/officeDocument/2006/relationships/slideLayout" Target="../slideLayouts/slideLayout3.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lstStyle/>
          <a:p>
            <a:pPr lvl="0" indent="0" marL="0">
              <a:buNone/>
            </a:pPr>
            <a:r>
              <a:rPr/>
              <a:t>Lecture 02: Asking good questions and gathering evidence</a:t>
            </a:r>
          </a:p>
        </p:txBody>
      </p:sp>
      <p:sp>
        <p:nvSpPr>
          <p:cNvPr id="3" name="Subtitle 2">
            <a:extLst>
              <a:ext uri="{FF2B5EF4-FFF2-40B4-BE49-F238E27FC236}">
                <a16:creationId xmlns:a16="http://schemas.microsoft.com/office/drawing/2014/main" id="{8C337200-5D83-FE46-9E69-B6B1D353C69A}"/>
              </a:ext>
            </a:extLst>
          </p:cNvPr>
          <p:cNvSpPr>
            <a:spLocks noGrp="1"/>
          </p:cNvSpPr>
          <p:nvPr>
            <p:ph idx="1" type="subTitle"/>
          </p:nvPr>
        </p:nvSpPr>
        <p:spPr>
          <a:xfrm>
            <a:off x="1524000" y="3611302"/>
            <a:ext cx="9144000" cy="1646498"/>
          </a:xfrm>
        </p:spPr>
        <p:txBody>
          <a:bodyPr/>
          <a:lstStyle/>
          <a:p>
            <a:pPr lvl="0" indent="0" marL="0">
              <a:buNone/>
            </a:pPr>
            <a:r>
              <a:rPr/>
              <a:t>Being Scientific</a:t>
            </a:r>
            <a:br/>
            <a:br/>
            <a:r>
              <a:rPr/>
              <a:t>Dr. Gordon Wright</a:t>
            </a:r>
          </a:p>
        </p:txBody>
      </p:sp>
      <p:sp>
        <p:nvSpPr>
          <p:cNvPr id="4" name="Date Placeholder 3">
            <a:extLst>
              <a:ext uri="{FF2B5EF4-FFF2-40B4-BE49-F238E27FC236}">
                <a16:creationId xmlns:a16="http://schemas.microsoft.com/office/drawing/2014/main" id="{1069A7C7-1ADA-474D-B8F0-3471D14F86DA}"/>
              </a:ext>
            </a:extLst>
          </p:cNvPr>
          <p:cNvSpPr>
            <a:spLocks noGrp="1"/>
          </p:cNvSpPr>
          <p:nvPr>
            <p:ph idx="10" sz="half" type="dt"/>
          </p:nvPr>
        </p:nvSpPr>
        <p:spPr/>
        <p:txBody>
          <a:bodyPr/>
          <a:lstStyle/>
          <a:p>
            <a:pPr lvl="0" indent="0" marL="0">
              <a:buNone/>
            </a:pPr>
            <a:r>
              <a:rPr/>
              <a:t>Mon 07 Oct, 2024</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Until recently, this was a fairly philosophical question</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This year, you are probably using AI on a daily or weekly basis. I don’t need to give you 1980’s movie references to show you how we thought computers were going to take over the world and enslave the human race, we can just look out the window!</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CHIP topic approval process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Lectures identified with </a:t>
            </a:r>
            <a:r>
              <a:rPr>
                <a:latin typeface="Courier"/>
              </a:rPr>
              <a:t>CHIP</a:t>
            </a:r>
            <a:r>
              <a:rPr/>
              <a:t> in the title e.g. weeks 16-20 [They change yearly!]</a:t>
            </a:r>
          </a:p>
          <a:p>
            <a:pPr lvl="0" indent="0" marL="0">
              <a:buNone/>
            </a:pPr>
            <a:r>
              <a:rPr/>
              <a:t>I am open to other topics, but they must fit the following brief, and you are welcome to check in the Forum.</a:t>
            </a:r>
          </a:p>
          <a:p>
            <a:pPr lvl="0"/>
            <a:r>
              <a:rPr/>
              <a:t>A concept or debate within Psychology</a:t>
            </a:r>
          </a:p>
          <a:p>
            <a:pPr lvl="0"/>
            <a:r>
              <a:rPr/>
              <a:t>A historical issue or controversy</a:t>
            </a:r>
          </a:p>
          <a:p>
            <a:pPr lvl="0"/>
            <a:r>
              <a:rPr/>
              <a:t>A methodology or approach and its promises or limitations</a:t>
            </a:r>
          </a:p>
          <a:p>
            <a:pPr lvl="0"/>
            <a:r>
              <a:rPr/>
              <a:t>A distinctive or divisive topic</a:t>
            </a:r>
          </a:p>
          <a:p>
            <a:pPr lvl="0"/>
            <a:r>
              <a:rPr/>
              <a:t>A modern innovation or applied challenge</a:t>
            </a:r>
          </a:p>
          <a:p>
            <a:pPr lvl="0" indent="0" marL="0">
              <a:buNone/>
            </a:pPr>
            <a:r>
              <a:rPr>
                <a:hlinkClick r:id="rId2"/>
              </a:rPr>
              <a:t>https://www2.open.ac.uk/openlearn/CHIPs/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I can’t make bricks without clay!</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A psychologist? A scientist?</a:t>
            </a:r>
          </a:p>
        </p:txBody>
      </p:sp>
      <p:pic>
        <p:nvPicPr>
          <p:cNvPr descr="images/paste-DE336E79.png" id="0" name="Picture 1"/>
          <p:cNvPicPr>
            <a:picLocks noGrp="1" noChangeAspect="1"/>
          </p:cNvPicPr>
          <p:nvPr/>
        </p:nvPicPr>
        <p:blipFill>
          <a:blip r:embed="rId2"/>
          <a:stretch>
            <a:fillRect/>
          </a:stretch>
        </p:blipFill>
        <p:spPr bwMode="auto">
          <a:xfrm>
            <a:off x="2222500" y="1816100"/>
            <a:ext cx="7747000" cy="4343400"/>
          </a:xfrm>
          <a:prstGeom prst="rect">
            <a:avLst/>
          </a:prstGeom>
          <a:noFill/>
          <a:ln w="9525">
            <a:noFill/>
            <a:headEnd/>
            <a:tailEnd/>
          </a:ln>
        </p:spPr>
      </p:pic>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In this instance, Sherlock is talking about the need for data prior to solving a case. You can’t do science without data.</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Scientists base their ‘claims’ on EVIDENCE</a:t>
            </a:r>
          </a:p>
        </p:txBody>
      </p:sp>
      <p:pic>
        <p:nvPicPr>
          <p:cNvPr descr="images/paste-F158EEA8.png" id="0" name="Picture 1"/>
          <p:cNvPicPr>
            <a:picLocks noGrp="1" noChangeAspect="1"/>
          </p:cNvPicPr>
          <p:nvPr/>
        </p:nvPicPr>
        <p:blipFill>
          <a:blip r:embed="rId2"/>
          <a:stretch>
            <a:fillRect/>
          </a:stretch>
        </p:blipFill>
        <p:spPr bwMode="auto">
          <a:xfrm>
            <a:off x="1917700" y="1816100"/>
            <a:ext cx="8356600" cy="4343400"/>
          </a:xfrm>
          <a:prstGeom prst="rect">
            <a:avLst/>
          </a:prstGeom>
          <a:noFill/>
          <a:ln w="9525">
            <a:noFill/>
            <a:headEnd/>
            <a:tailEnd/>
          </a:ln>
        </p:spPr>
      </p:pic>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Evidence quality = claim quality!</a:t>
            </a:r>
          </a:p>
        </p:txBody>
      </p:sp>
      <p:pic>
        <p:nvPicPr>
          <p:cNvPr descr="images/paste-BD7BCD67.png" id="0" name="Picture 1"/>
          <p:cNvPicPr>
            <a:picLocks noGrp="1" noChangeAspect="1"/>
          </p:cNvPicPr>
          <p:nvPr/>
        </p:nvPicPr>
        <p:blipFill>
          <a:blip r:embed="rId2"/>
          <a:stretch>
            <a:fillRect/>
          </a:stretch>
        </p:blipFill>
        <p:spPr bwMode="auto">
          <a:xfrm>
            <a:off x="2260600" y="1816100"/>
            <a:ext cx="7658100" cy="4343400"/>
          </a:xfrm>
          <a:prstGeom prst="rect">
            <a:avLst/>
          </a:prstGeom>
          <a:noFill/>
          <a:ln w="9525">
            <a:noFill/>
            <a:headEnd/>
            <a:tailEnd/>
          </a:ln>
        </p:spPr>
      </p:pic>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It starts with a hypothesis</a:t>
            </a:r>
          </a:p>
        </p:txBody>
      </p:sp>
      <p:pic>
        <p:nvPicPr>
          <p:cNvPr descr="images/paste-D3D307F4.png" id="0" name="Picture 1"/>
          <p:cNvPicPr>
            <a:picLocks noGrp="1" noChangeAspect="1"/>
          </p:cNvPicPr>
          <p:nvPr/>
        </p:nvPicPr>
        <p:blipFill>
          <a:blip r:embed="rId2"/>
          <a:stretch>
            <a:fillRect/>
          </a:stretch>
        </p:blipFill>
        <p:spPr bwMode="auto">
          <a:xfrm>
            <a:off x="939800" y="1816100"/>
            <a:ext cx="10312400" cy="4343400"/>
          </a:xfrm>
          <a:prstGeom prst="rect">
            <a:avLst/>
          </a:prstGeom>
          <a:noFill/>
          <a:ln w="9525">
            <a:noFill/>
            <a:headEnd/>
            <a:tailEnd/>
          </a:ln>
        </p:spPr>
      </p:pic>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recap on hypotheses</a:t>
            </a:r>
          </a:p>
        </p:txBody>
      </p:sp>
      <p:pic>
        <p:nvPicPr>
          <p:cNvPr descr="images/paste-0E0430B8.png" id="0" name="Picture 1"/>
          <p:cNvPicPr>
            <a:picLocks noGrp="1" noChangeAspect="1"/>
          </p:cNvPicPr>
          <p:nvPr/>
        </p:nvPicPr>
        <p:blipFill>
          <a:blip r:embed="rId2"/>
          <a:stretch>
            <a:fillRect/>
          </a:stretch>
        </p:blipFill>
        <p:spPr bwMode="auto">
          <a:xfrm>
            <a:off x="838200" y="1981200"/>
            <a:ext cx="10515600" cy="4000500"/>
          </a:xfrm>
          <a:prstGeom prst="rect">
            <a:avLst/>
          </a:prstGeom>
          <a:noFill/>
          <a:ln w="9525">
            <a:noFill/>
            <a:headEnd/>
            <a:tailEnd/>
          </a:ln>
        </p:spPr>
      </p:pic>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The research process</a:t>
            </a:r>
          </a:p>
        </p:txBody>
      </p:sp>
      <p:pic>
        <p:nvPicPr>
          <p:cNvPr descr="images/paste-B4426E76.png" id="0" name="Picture 1"/>
          <p:cNvPicPr>
            <a:picLocks noGrp="1" noChangeAspect="1"/>
          </p:cNvPicPr>
          <p:nvPr/>
        </p:nvPicPr>
        <p:blipFill>
          <a:blip r:embed="rId2"/>
          <a:stretch>
            <a:fillRect/>
          </a:stretch>
        </p:blipFill>
        <p:spPr bwMode="auto">
          <a:xfrm>
            <a:off x="2222500" y="1816100"/>
            <a:ext cx="7747000" cy="4343400"/>
          </a:xfrm>
          <a:prstGeom prst="rect">
            <a:avLst/>
          </a:prstGeom>
          <a:noFill/>
          <a:ln w="9525">
            <a:noFill/>
            <a:headEnd/>
            <a:tailEnd/>
          </a:ln>
        </p:spPr>
      </p:pic>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The simplicity of an experiment</a:t>
            </a:r>
          </a:p>
        </p:txBody>
      </p:sp>
      <p:pic>
        <p:nvPicPr>
          <p:cNvPr descr="images/paste-3D25B713.png" id="0" name="Picture 1"/>
          <p:cNvPicPr>
            <a:picLocks noGrp="1" noChangeAspect="1"/>
          </p:cNvPicPr>
          <p:nvPr/>
        </p:nvPicPr>
        <p:blipFill>
          <a:blip r:embed="rId2"/>
          <a:stretch>
            <a:fillRect/>
          </a:stretch>
        </p:blipFill>
        <p:spPr bwMode="auto">
          <a:xfrm>
            <a:off x="2082800" y="1816100"/>
            <a:ext cx="8039100" cy="4343400"/>
          </a:xfrm>
          <a:prstGeom prst="rect">
            <a:avLst/>
          </a:prstGeom>
          <a:noFill/>
          <a:ln w="9525">
            <a:noFill/>
            <a:headEnd/>
            <a:tailEnd/>
          </a:ln>
        </p:spPr>
      </p:pic>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Operationalisation</a:t>
            </a:r>
          </a:p>
        </p:txBody>
      </p:sp>
      <p:pic>
        <p:nvPicPr>
          <p:cNvPr descr="images/paste-A9D3934A.png" id="0" name="Picture 1"/>
          <p:cNvPicPr>
            <a:picLocks noGrp="1" noChangeAspect="1"/>
          </p:cNvPicPr>
          <p:nvPr/>
        </p:nvPicPr>
        <p:blipFill>
          <a:blip r:embed="rId2"/>
          <a:stretch>
            <a:fillRect/>
          </a:stretch>
        </p:blipFill>
        <p:spPr bwMode="auto">
          <a:xfrm>
            <a:off x="838200" y="1854200"/>
            <a:ext cx="10515600" cy="4267200"/>
          </a:xfrm>
          <a:prstGeom prst="rect">
            <a:avLst/>
          </a:prstGeom>
          <a:noFill/>
          <a:ln w="9525">
            <a:noFill/>
            <a:headEnd/>
            <a:tailEnd/>
          </a:ln>
        </p:spPr>
      </p:pic>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The challenge of operationalisation</a:t>
            </a:r>
          </a:p>
        </p:txBody>
      </p:sp>
      <p:pic>
        <p:nvPicPr>
          <p:cNvPr descr="images/paste-C6316887.png" id="0" name="Picture 1"/>
          <p:cNvPicPr>
            <a:picLocks noGrp="1" noChangeAspect="1"/>
          </p:cNvPicPr>
          <p:nvPr/>
        </p:nvPicPr>
        <p:blipFill>
          <a:blip r:embed="rId2"/>
          <a:stretch>
            <a:fillRect/>
          </a:stretch>
        </p:blipFill>
        <p:spPr bwMode="auto">
          <a:xfrm>
            <a:off x="1676400" y="1816100"/>
            <a:ext cx="8851900" cy="4343400"/>
          </a:xfrm>
          <a:prstGeom prst="rect">
            <a:avLst/>
          </a:prstGeom>
          <a:noFill/>
          <a:ln w="9525">
            <a:noFill/>
            <a:headEnd/>
            <a:tailEnd/>
          </a:ln>
        </p:spPr>
      </p:pic>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A toy example</a:t>
            </a:r>
          </a:p>
        </p:txBody>
      </p:sp>
      <p:pic>
        <p:nvPicPr>
          <p:cNvPr descr="images/paste-D76E2D76.png" id="0" name="Picture 1"/>
          <p:cNvPicPr>
            <a:picLocks noGrp="1" noChangeAspect="1"/>
          </p:cNvPicPr>
          <p:nvPr/>
        </p:nvPicPr>
        <p:blipFill>
          <a:blip r:embed="rId2"/>
          <a:stretch>
            <a:fillRect/>
          </a:stretch>
        </p:blipFill>
        <p:spPr bwMode="auto">
          <a:xfrm>
            <a:off x="2209800" y="1816100"/>
            <a:ext cx="7785100" cy="4343400"/>
          </a:xfrm>
          <a:prstGeom prst="rect">
            <a:avLst/>
          </a:prstGeom>
          <a:noFill/>
          <a:ln w="9525">
            <a:noFill/>
            <a:headEnd/>
            <a:tailEnd/>
          </a:ln>
        </p:spPr>
      </p:pic>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Extraneous variables</a:t>
            </a:r>
          </a:p>
        </p:txBody>
      </p:sp>
      <p:pic>
        <p:nvPicPr>
          <p:cNvPr descr="images/paste-4B088F3A.png" id="0" name="Picture 1"/>
          <p:cNvPicPr>
            <a:picLocks noGrp="1" noChangeAspect="1"/>
          </p:cNvPicPr>
          <p:nvPr/>
        </p:nvPicPr>
        <p:blipFill>
          <a:blip r:embed="rId2"/>
          <a:stretch>
            <a:fillRect/>
          </a:stretch>
        </p:blipFill>
        <p:spPr bwMode="auto">
          <a:xfrm>
            <a:off x="2184400" y="1816100"/>
            <a:ext cx="7810500" cy="4343400"/>
          </a:xfrm>
          <a:prstGeom prst="rect">
            <a:avLst/>
          </a:prstGeom>
          <a:noFill/>
          <a:ln w="9525">
            <a:noFill/>
            <a:headEnd/>
            <a:tailEnd/>
          </a:ln>
        </p:spPr>
      </p:pic>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Usually…</a:t>
            </a:r>
          </a:p>
        </p:txBody>
      </p:sp>
      <p:pic>
        <p:nvPicPr>
          <p:cNvPr descr="images/paste-5770750E.png" id="0" name="Picture 1"/>
          <p:cNvPicPr>
            <a:picLocks noGrp="1" noChangeAspect="1"/>
          </p:cNvPicPr>
          <p:nvPr/>
        </p:nvPicPr>
        <p:blipFill>
          <a:blip r:embed="rId2"/>
          <a:stretch>
            <a:fillRect/>
          </a:stretch>
        </p:blipFill>
        <p:spPr bwMode="auto">
          <a:xfrm>
            <a:off x="2070100" y="1816100"/>
            <a:ext cx="8051800" cy="4343400"/>
          </a:xfrm>
          <a:prstGeom prst="rect">
            <a:avLst/>
          </a:prstGeom>
          <a:noFill/>
          <a:ln w="9525">
            <a:noFill/>
            <a:headEnd/>
            <a:tailEnd/>
          </a:ln>
        </p:spPr>
      </p:pic>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lstStyle/>
          <a:p>
            <a:pPr lvl="0" indent="0" marL="0">
              <a:buNone/>
            </a:pPr>
            <a:r>
              <a:rPr/>
              <a:t>but occasionally…</a:t>
            </a:r>
          </a:p>
        </p:txBody>
      </p:sp>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you hear of ‘confounds’ or ‘confounding variables’</a:t>
            </a:r>
          </a:p>
          <a:p>
            <a:pPr lvl="0" indent="0" marL="0">
              <a:buNone/>
            </a:pPr>
            <a:r>
              <a:rPr/>
              <a:t>A confounding variable is an extraneous variable that </a:t>
            </a:r>
            <a:r>
              <a:rPr u="sng"/>
              <a:t>systematically varies</a:t>
            </a:r>
            <a:r>
              <a:rPr/>
              <a:t> with one of your independent variables. These are rare, but nothing can save the experiment.</a:t>
            </a:r>
          </a:p>
        </p:txBody>
      </p:sp>
      <p:pic>
        <p:nvPicPr>
          <p:cNvPr descr="images/paste-B5DC6F1B.png" id="0" name="Picture 1"/>
          <p:cNvPicPr>
            <a:picLocks noGrp="1" noChangeAspect="1"/>
          </p:cNvPicPr>
          <p:nvPr/>
        </p:nvPicPr>
        <p:blipFill>
          <a:blip r:embed="rId2"/>
          <a:stretch>
            <a:fillRect/>
          </a:stretch>
        </p:blipFill>
        <p:spPr bwMode="auto">
          <a:xfrm>
            <a:off x="5181600" y="2184400"/>
            <a:ext cx="6172200" cy="2438400"/>
          </a:xfrm>
          <a:prstGeom prst="rect">
            <a:avLst/>
          </a:prstGeom>
          <a:noFill/>
          <a:ln w="9525">
            <a:noFill/>
            <a:headEnd/>
            <a:tailEnd/>
          </a:ln>
        </p:spPr>
      </p:pic>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An impossible interpretation</a:t>
            </a:r>
          </a:p>
        </p:txBody>
      </p:sp>
      <p:pic>
        <p:nvPicPr>
          <p:cNvPr descr="images/paste-755BCA67.png" id="0" name="Picture 1"/>
          <p:cNvPicPr>
            <a:picLocks noGrp="1" noChangeAspect="1"/>
          </p:cNvPicPr>
          <p:nvPr/>
        </p:nvPicPr>
        <p:blipFill>
          <a:blip r:embed="rId2"/>
          <a:stretch>
            <a:fillRect/>
          </a:stretch>
        </p:blipFill>
        <p:spPr bwMode="auto">
          <a:xfrm>
            <a:off x="1689100" y="1816100"/>
            <a:ext cx="8813800" cy="4343400"/>
          </a:xfrm>
          <a:prstGeom prst="rect">
            <a:avLst/>
          </a:prstGeom>
          <a:noFill/>
          <a:ln w="9525">
            <a:noFill/>
            <a:headEnd/>
            <a:tailEnd/>
          </a:ln>
        </p:spPr>
      </p:pic>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Manipulations almost always introduce potential confounds</a:t>
            </a:r>
          </a:p>
        </p:txBody>
      </p:sp>
      <p:pic>
        <p:nvPicPr>
          <p:cNvPr descr="images/paste-EF9EB1AF.png" id="0" name="Picture 1"/>
          <p:cNvPicPr>
            <a:picLocks noGrp="1" noChangeAspect="1"/>
          </p:cNvPicPr>
          <p:nvPr/>
        </p:nvPicPr>
        <p:blipFill>
          <a:blip r:embed="rId2"/>
          <a:stretch>
            <a:fillRect/>
          </a:stretch>
        </p:blipFill>
        <p:spPr bwMode="auto">
          <a:xfrm>
            <a:off x="1790700" y="1816100"/>
            <a:ext cx="8597900" cy="4343400"/>
          </a:xfrm>
          <a:prstGeom prst="rect">
            <a:avLst/>
          </a:prstGeom>
          <a:noFill/>
          <a:ln w="9525">
            <a:noFill/>
            <a:headEnd/>
            <a:tailEnd/>
          </a:ln>
        </p:spPr>
      </p:pic>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Experimental skill + careful thought + piloting + randomness!</a:t>
            </a:r>
          </a:p>
        </p:txBody>
      </p:sp>
      <p:pic>
        <p:nvPicPr>
          <p:cNvPr descr="images/paste-1931EC21.png" id="0" name="Picture 1"/>
          <p:cNvPicPr>
            <a:picLocks noGrp="1" noChangeAspect="1"/>
          </p:cNvPicPr>
          <p:nvPr/>
        </p:nvPicPr>
        <p:blipFill>
          <a:blip r:embed="rId2"/>
          <a:stretch>
            <a:fillRect/>
          </a:stretch>
        </p:blipFill>
        <p:spPr bwMode="auto">
          <a:xfrm>
            <a:off x="2159000" y="1816100"/>
            <a:ext cx="7874000" cy="4343400"/>
          </a:xfrm>
          <a:prstGeom prst="rect">
            <a:avLst/>
          </a:prstGeom>
          <a:noFill/>
          <a:ln w="9525">
            <a:noFill/>
            <a:headEnd/>
            <a:tailEnd/>
          </a:ln>
        </p:spPr>
      </p:pic>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Attendance QR Code HERE</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The importance of operationalising your variables well</a:t>
            </a:r>
          </a:p>
        </p:txBody>
      </p:sp>
      <p:pic>
        <p:nvPicPr>
          <p:cNvPr descr="images/paste-9B52240F.png" id="0" name="Picture 1"/>
          <p:cNvPicPr>
            <a:picLocks noGrp="1" noChangeAspect="1"/>
          </p:cNvPicPr>
          <p:nvPr/>
        </p:nvPicPr>
        <p:blipFill>
          <a:blip r:embed="rId2"/>
          <a:stretch>
            <a:fillRect/>
          </a:stretch>
        </p:blipFill>
        <p:spPr bwMode="auto">
          <a:xfrm>
            <a:off x="1130300" y="1816100"/>
            <a:ext cx="9918700" cy="4343400"/>
          </a:xfrm>
          <a:prstGeom prst="rect">
            <a:avLst/>
          </a:prstGeom>
          <a:noFill/>
          <a:ln w="9525">
            <a:noFill/>
            <a:headEnd/>
            <a:tailEnd/>
          </a:ln>
        </p:spPr>
      </p:pic>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Reading along</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I highly recommend reading along with the general topics we cover in the first few weeks.</a:t>
            </a:r>
          </a:p>
          <a:p>
            <a:pPr lvl="0" indent="0" marL="0">
              <a:buNone/>
            </a:pPr>
            <a:r>
              <a:rPr/>
              <a:t>Research Methods in Psychology by Dennis Howitt and Duncan Cramer is excellent. Chapter 2 in that book (right at the top of the module reading list and </a:t>
            </a:r>
            <a:r>
              <a:rPr>
                <a:hlinkClick r:id="rId2"/>
              </a:rPr>
              <a:t>here</a:t>
            </a:r>
            <a:r>
              <a:rPr/>
              <a:t>) deals with Hypotheses and aims of research, essentially what we cover this week, and Chapter 1 deals with the basics and golden rules of research design and designing good experiments.</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Another interpretation of “I can’t make bricks without clay!”</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Garbage in, Garbage out</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Last year someone selected a ‘target paper’ for their Critical Proposal [next week’s lecture topic] from a Sociology Journal - it presented a ‘thought experiment’.</a:t>
            </a:r>
          </a:p>
          <a:p>
            <a:pPr lvl="0" indent="0" marL="0">
              <a:buNone/>
            </a:pPr>
            <a:r>
              <a:rPr/>
              <a:t>No data, no methodology, no participants, no actual experiment.</a:t>
            </a:r>
          </a:p>
          <a:p>
            <a:pPr lvl="0" indent="0" marL="0">
              <a:buNone/>
            </a:pPr>
            <a:r>
              <a:rPr/>
              <a:t>How do you think they did?</a:t>
            </a: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The literature you read will drive the quality of your output</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This applies to the study you design for your Mini-Dissertation</a:t>
            </a:r>
          </a:p>
          <a:p>
            <a:pPr lvl="0"/>
            <a:r>
              <a:rPr/>
              <a:t>This applies to your Module Essays</a:t>
            </a:r>
          </a:p>
          <a:p>
            <a:pPr lvl="0"/>
            <a:r>
              <a:rPr/>
              <a:t>This applies to your Critical Proposal</a:t>
            </a:r>
          </a:p>
          <a:p>
            <a:pPr lvl="0"/>
            <a:r>
              <a:rPr/>
              <a:t>It is NOT a question of QUANTITY</a:t>
            </a:r>
          </a:p>
          <a:p>
            <a:pPr lvl="0"/>
            <a:r>
              <a:rPr/>
              <a:t>It is very much a question of QUALITY</a:t>
            </a:r>
          </a:p>
          <a:p>
            <a:pPr lvl="0"/>
            <a:r>
              <a:rPr/>
              <a:t>It is a function of QUALITY and QUANTITY</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Lab 2 is about Literature Search and Management</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Effect Sizes</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A measure of the Effect (MOTE)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Effect sizes represent the magnitude of a relationship between variables, for example between a Manipulation and the Dependent Variable.</a:t>
            </a:r>
          </a:p>
          <a:p>
            <a:pPr lvl="0" indent="0" marL="0">
              <a:buNone/>
            </a:pPr>
            <a:r>
              <a:rPr/>
              <a:t>It’s like the ‘strength’ of your pill, or intervention, or manipulation.</a:t>
            </a:r>
          </a:p>
          <a:p>
            <a:pPr lvl="0" indent="0" marL="0">
              <a:buNone/>
            </a:pPr>
            <a:r>
              <a:rPr/>
              <a:t>Do not run an experiment that is designed to fail - you must believe a manipulation will have an ‘Effect’</a:t>
            </a:r>
          </a:p>
          <a:p>
            <a:pPr lvl="0" indent="0" marL="0">
              <a:buNone/>
            </a:pPr>
            <a:r>
              <a:rPr/>
              <a:t>If the manipulation works, then there will be an Effect</a:t>
            </a:r>
          </a:p>
          <a:p>
            <a:pPr lvl="0" indent="0" marL="0">
              <a:buNone/>
            </a:pPr>
            <a:r>
              <a:rPr/>
              <a:t>The Effect Size is just how big that visible effect was.</a:t>
            </a: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Let’s imagine the simplest example possible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An independent t-test. Working Memory Capacity.</a:t>
            </a:r>
          </a:p>
          <a:p>
            <a:pPr lvl="0" indent="0" marL="0">
              <a:buNone/>
            </a:pPr>
            <a:r>
              <a:rPr/>
              <a:t>I have a magic pill to increase working memory capacity.</a:t>
            </a:r>
          </a:p>
          <a:p>
            <a:pPr lvl="0" indent="0" marL="0">
              <a:buNone/>
            </a:pPr>
            <a:r>
              <a:rPr/>
              <a:t>7 ± 2 is the Miller Law. Let’s read this as normal mean working memory capacity for a group of humans is mean 7 units with a standard deviation of 2 units.</a:t>
            </a:r>
          </a:p>
          <a:p>
            <a:pPr lvl="0" indent="0" marL="0">
              <a:buNone/>
            </a:pPr>
            <a:r>
              <a:rPr/>
              <a:t>Let’s say my pill was tried on a group of humans, and when we measured their mean working memory capacity it was 11 units with a standard deviation of 2 units. Wowsers!</a:t>
            </a:r>
          </a:p>
          <a:p>
            <a:pPr lvl="0" indent="0" marL="0">
              <a:buNone/>
            </a:pPr>
            <a:r>
              <a:rPr/>
              <a:t>That’s an effect size of d=2. Simply put, Cohen’s d is always presented in units equivalent to 1 standard deviation. So 11 is 2 SDs higher than 7.</a:t>
            </a:r>
          </a:p>
          <a:p>
            <a:pPr lvl="0" indent="0" marL="0">
              <a:buNone/>
            </a:pPr>
            <a:r>
              <a:rPr>
                <a:hlinkClick r:id="rId2"/>
              </a:rPr>
              <a:t>Calculating Effect Sizes (shinyapps.io)</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Key topics today</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A tour of the VLE</a:t>
            </a:r>
          </a:p>
          <a:p>
            <a:pPr lvl="0"/>
            <a:r>
              <a:rPr/>
              <a:t>A quick overview of the 3 Coursework Elements (very brief)</a:t>
            </a:r>
          </a:p>
          <a:p>
            <a:pPr lvl="0"/>
            <a:r>
              <a:rPr/>
              <a:t>The research process you are beginning</a:t>
            </a:r>
          </a:p>
          <a:p>
            <a:pPr lvl="0"/>
            <a:r>
              <a:rPr/>
              <a:t>Effect sizes</a:t>
            </a:r>
          </a:p>
          <a:p>
            <a:pPr lvl="0"/>
            <a:r>
              <a:rPr/>
              <a:t>Lab preview - Literature, and making it your friend</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The week ahead</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This week (week 2) you have your Personality Essay Tutorial</a:t>
            </a:r>
          </a:p>
          <a:p>
            <a:pPr lvl="0" indent="0" marL="0">
              <a:buNone/>
            </a:pPr>
            <a:r>
              <a:rPr/>
              <a:t>“Insert info”</a:t>
            </a:r>
          </a:p>
          <a:p>
            <a:pPr lvl="0" indent="0" marL="1270000">
              <a:buNone/>
            </a:pPr>
            <a:r>
              <a:rPr sz="2000"/>
              <a:t>title</a:t>
            </a:r>
          </a:p>
          <a:p>
            <a:pPr lvl="0" indent="0" marL="1270000">
              <a:buNone/>
            </a:pPr>
            <a:r>
              <a:rPr sz="2000"/>
              <a:t>Deadline 10am Friday x</a:t>
            </a:r>
          </a:p>
          <a:p>
            <a:pPr lvl="0" indent="0" marL="1270000">
              <a:buNone/>
            </a:pPr>
            <a:r>
              <a:rPr sz="2000"/>
              <a:t>Feedback on/by x</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Perennial CHIP topics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I want to briefly draw your attention to the third (final) piece of coursework for this module, the so-called ‘CHIP Learning Log’</a:t>
            </a:r>
          </a:p>
          <a:p>
            <a:pPr lvl="0" indent="0" marL="0">
              <a:buNone/>
            </a:pPr>
            <a:r>
              <a:rPr/>
              <a:t>The earlier we flag topics and introduce little glimmers of content, the easier that will be.</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1 - What is Science?</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An amazing opportunity to consider this critical question </a:t>
            </a:r>
            <a:r>
              <a:rPr u="sng"/>
              <a:t>while</a:t>
            </a:r>
            <a:r>
              <a:rPr/>
              <a:t> you do your Mini-Dissertation</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Here is a thought-provoking initial overview - </a:t>
            </a:r>
            <a:r>
              <a:rPr b="1" u="sng"/>
              <a:t>Open Educational Resource</a:t>
            </a:r>
          </a:p>
          <a:p>
            <a:pPr lvl="0" indent="0" marL="0">
              <a:buNone/>
            </a:pPr>
            <a:r>
              <a:rPr/>
              <a:t>Diener, E. (2022). Why science?. In R. Biswas-Diener &amp; E. Diener (Eds), </a:t>
            </a:r>
            <a:r>
              <a:rPr i="1"/>
              <a:t>Noba textbook series: Psychology.</a:t>
            </a:r>
            <a:r>
              <a:rPr/>
              <a:t> Champaign, IL: DEF publishers. </a:t>
            </a:r>
            <a:r>
              <a:rPr>
                <a:hlinkClick r:id="rId2"/>
              </a:rPr>
              <a:t>http://noba.to/qu4abpzy</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2 - Artificial Intelligence - Promise or Peril?</a:t>
            </a:r>
          </a:p>
        </p:txBody>
      </p:sp>
    </p:spTree>
  </p:cSld>
</p:sld>
</file>

<file path=ppt/theme/theme1.xml><?xml version="1.0" encoding="utf-8"?>
<a:theme xmlns:a="http://schemas.openxmlformats.org/drawingml/2006/main" name="Cosmic Latt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w Cen MT-Rockwell">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mic Latte" id="{689C1CBC-A372-ED4C-A38C-441AC706A1A4}" vid="{44785AA0-04C0-4846-AC8A-8123607AC8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TotalTime>
  <Words>47</Words>
  <Application>Microsoft Macintosh PowerPoint</Application>
  <PresentationFormat>Widescreen</PresentationFormat>
  <Paragraphs>12</Paragraphs>
  <Slides>6</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Atkinson Hyperlegible</vt:lpstr>
      <vt:lpstr>Calibri</vt:lpstr>
      <vt:lpstr>Rockwell</vt:lpstr>
      <vt:lpstr>Trebuchet MS</vt:lpstr>
      <vt:lpstr>Cosmic Latte</vt:lpstr>
      <vt:lpstr>Slides 1</vt:lpstr>
      <vt:lpstr>Test 1</vt:lpstr>
      <vt:lpstr>Test 2 Sub heading</vt:lpstr>
      <vt:lpstr>Incremental Lists</vt:lpstr>
      <vt:lpstr>Speaker Notes</vt:lpstr>
      <vt:lpstr>Columns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02: Asking good questions and gathering evidence</dc:title>
  <dc:creator>Dr. Gordon Wright</dc:creator>
  <cp:keywords/>
  <dcterms:created xsi:type="dcterms:W3CDTF">2025-02-24T21:00:15Z</dcterms:created>
  <dcterms:modified xsi:type="dcterms:W3CDTF">2025-02-24T21:00:15Z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y-author">
    <vt:lpwstr/>
  </property>
  <property fmtid="{D5CDD505-2E9C-101B-9397-08002B2CF9AE}" pid="5" name="categories">
    <vt:lpwstr/>
  </property>
  <property fmtid="{D5CDD505-2E9C-101B-9397-08002B2CF9AE}" pid="6" name="citations-hover">
    <vt:lpwstr>True</vt:lpwstr>
  </property>
  <property fmtid="{D5CDD505-2E9C-101B-9397-08002B2CF9AE}" pid="7" name="csl">
    <vt:lpwstr>../apa7.csl</vt:lpwstr>
  </property>
  <property fmtid="{D5CDD505-2E9C-101B-9397-08002B2CF9AE}" pid="8" name="date">
    <vt:lpwstr>Mon 07 Oct, 2024</vt:lpwstr>
  </property>
  <property fmtid="{D5CDD505-2E9C-101B-9397-08002B2CF9AE}" pid="9" name="date-format">
    <vt:lpwstr>ddd DD MMM, YYYY</vt:lpwstr>
  </property>
  <property fmtid="{D5CDD505-2E9C-101B-9397-08002B2CF9AE}" pid="10" name="editor">
    <vt:lpwstr>visual</vt:lpwstr>
  </property>
  <property fmtid="{D5CDD505-2E9C-101B-9397-08002B2CF9AE}" pid="11" name="execute">
    <vt:lpwstr/>
  </property>
  <property fmtid="{D5CDD505-2E9C-101B-9397-08002B2CF9AE}" pid="12" name="header-includes">
    <vt:lpwstr/>
  </property>
  <property fmtid="{D5CDD505-2E9C-101B-9397-08002B2CF9AE}" pid="13" name="image">
    <vt:lpwstr>lecture.png</vt:lpwstr>
  </property>
  <property fmtid="{D5CDD505-2E9C-101B-9397-08002B2CF9AE}" pid="14" name="include-after">
    <vt:lpwstr/>
  </property>
  <property fmtid="{D5CDD505-2E9C-101B-9397-08002B2CF9AE}" pid="15" name="include-before">
    <vt:lpwstr/>
  </property>
  <property fmtid="{D5CDD505-2E9C-101B-9397-08002B2CF9AE}" pid="16" name="labels">
    <vt:lpwstr/>
  </property>
  <property fmtid="{D5CDD505-2E9C-101B-9397-08002B2CF9AE}" pid="17" name="license">
    <vt:lpwstr/>
  </property>
  <property fmtid="{D5CDD505-2E9C-101B-9397-08002B2CF9AE}" pid="18" name="logo">
    <vt:lpwstr>../images/LMLLOGO.png</vt:lpwstr>
  </property>
  <property fmtid="{D5CDD505-2E9C-101B-9397-08002B2CF9AE}" pid="19" name="params">
    <vt:lpwstr/>
  </property>
  <property fmtid="{D5CDD505-2E9C-101B-9397-08002B2CF9AE}" pid="20" name="preview-links">
    <vt:lpwstr>True</vt:lpwstr>
  </property>
  <property fmtid="{D5CDD505-2E9C-101B-9397-08002B2CF9AE}" pid="21" name="subtitle">
    <vt:lpwstr>Being Scientific</vt:lpwstr>
  </property>
  <property fmtid="{D5CDD505-2E9C-101B-9397-08002B2CF9AE}" pid="22" name="toc-title">
    <vt:lpwstr>Table of contents</vt:lpwstr>
  </property>
</Properties>
</file>