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5"/>
          <a:sy d="100" n="125"/>
        </p:scale>
        <p:origin x="184" y="264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20" Type="http://schemas.openxmlformats.org/officeDocument/2006/relationships/viewProps" Target="viewProps.xml" /><Relationship Id="rId19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B6FBD17D-F718-95C1-DDB9-BB5B65FE2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3450" y="15160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4250" y="158272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3128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6176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Lecturexx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Content Pending</a:t>
            </a:r>
            <a:br/>
            <a:br/>
            <a:r>
              <a:rPr/>
              <a:t>Dr 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31 January, 2022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friendly warning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Warning</a:t>
            </a:r>
          </a:p>
          <a:p>
            <a:pPr lvl="0" indent="0" marL="1270000">
              <a:buNone/>
            </a:pPr>
            <a:r>
              <a:rPr sz="2000"/>
              <a:t>All coursework is INDIVIDUAL and subject to normal plagiarism and collusion rules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 x 1 hr Lecture per week (Monday)</a:t>
            </a:r>
          </a:p>
          <a:p>
            <a:pPr lvl="0" indent="0" marL="0">
              <a:buNone/>
            </a:pPr>
            <a:r>
              <a:rPr/>
              <a:t>1 x 2 hr Lab per week (Tuesday)</a:t>
            </a:r>
          </a:p>
          <a:p>
            <a:pPr lvl="0" indent="0" marL="0">
              <a:buNone/>
            </a:pPr>
            <a:r>
              <a:rPr/>
              <a:t>4 x Personal Tutor meetings across the year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Weekly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Each week there will be a very brief ‘</a:t>
            </a:r>
            <a:r>
              <a:rPr b="1"/>
              <a:t>Prelude</a:t>
            </a:r>
            <a:r>
              <a:rPr/>
              <a:t>’ designed to introduce one of the main topics of the week</a:t>
            </a:r>
          </a:p>
          <a:p>
            <a:pPr lvl="0" indent="0" marL="0">
              <a:buNone/>
            </a:pPr>
            <a:r>
              <a:rPr b="1"/>
              <a:t>Lecture</a:t>
            </a:r>
            <a:r>
              <a:rPr/>
              <a:t> (slides and recording posted afterwards)</a:t>
            </a:r>
          </a:p>
          <a:p>
            <a:pPr lvl="0" indent="0" marL="0">
              <a:buNone/>
            </a:pPr>
            <a:r>
              <a:rPr b="1"/>
              <a:t>Lab Activity</a:t>
            </a:r>
          </a:p>
          <a:p>
            <a:pPr lvl="0"/>
            <a:r>
              <a:rPr b="1"/>
              <a:t>‘Pulse’</a:t>
            </a:r>
            <a:r>
              <a:rPr/>
              <a:t> taken on entry - 2 minute quiz</a:t>
            </a:r>
          </a:p>
          <a:p>
            <a:pPr lvl="0"/>
            <a:r>
              <a:rPr b="1"/>
              <a:t>Lab Notebook</a:t>
            </a:r>
            <a:r>
              <a:rPr/>
              <a:t> with brief ‘generative activities’ and opportunities for metacognitive reflection</a:t>
            </a:r>
          </a:p>
          <a:p>
            <a:pPr lvl="0"/>
            <a:r>
              <a:rPr/>
              <a:t>Extras provided around skills or applications or just interesting factoids</a:t>
            </a:r>
          </a:p>
          <a:p>
            <a:pPr lvl="0"/>
            <a:r>
              <a:rPr/>
              <a:t>Lots can be achieved in the labs, but independent study and coordinated group work will be required</a:t>
            </a:r>
          </a:p>
          <a:p>
            <a:pPr lvl="0" indent="0" marL="0">
              <a:buNone/>
            </a:pPr>
            <a:r>
              <a:rPr/>
              <a:t>NO EXAM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Coursework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courseworks ALL require critical reflection and metacognitive practice. This will be discussed in a number of lectures, but it contributes to effective learning and your integration of the skills and experience of doing this research exercise.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Time management and teamwork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..will both be required.</a:t>
            </a:r>
          </a:p>
          <a:p>
            <a:pPr lvl="0" indent="0" marL="0">
              <a:buNone/>
            </a:pPr>
            <a:r>
              <a:rPr/>
              <a:t>I ask you to see both as an opportunity to develop these important skills.</a:t>
            </a:r>
          </a:p>
          <a:p>
            <a:pPr lvl="0" indent="0" marL="0">
              <a:buNone/>
            </a:pPr>
            <a:r>
              <a:rPr/>
              <a:t>You will see we have some ideas to make this more relevant to careers and employability</a:t>
            </a:r>
          </a:p>
          <a:p>
            <a:pPr lvl="0" indent="0" marL="0">
              <a:buNone/>
            </a:pPr>
            <a:r>
              <a:rPr/>
              <a:t>It is easier to ‘keep up than to catch up’.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will be releasing a series of valuable resources to help you through every step of the process</a:t>
            </a:r>
          </a:p>
          <a:p>
            <a:pPr lvl="0" indent="0" marL="0">
              <a:buNone/>
            </a:pPr>
            <a:r>
              <a:rPr/>
              <a:t>These will have value for your final year dissertation too.</a:t>
            </a:r>
          </a:p>
          <a:p>
            <a:pPr lvl="0" indent="0" marL="0">
              <a:buNone/>
            </a:pPr>
            <a:r>
              <a:rPr/>
              <a:t>Contribution to and comment on these is welcome and hoped for!</a:t>
            </a:r>
          </a:p>
          <a:p>
            <a:pPr lvl="0" indent="0" marL="0">
              <a:buNone/>
            </a:pPr>
            <a:r>
              <a:rPr/>
              <a:t>Open Educational Resources will be used extensively, and most core readings are available online via the library.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Prelude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are starting off very easy. A short questionnaire to allow us to get to know you a little better, which we will use to develop the first lecture, and the course more generally.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Thank you for your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And have an amazing year!</a:t>
            </a:r>
          </a:p>
          <a:p>
            <a:pPr lvl="0" indent="0" marL="0">
              <a:buNone/>
            </a:pPr>
            <a:r>
              <a:rPr/>
              <a:t>The Research Methods Team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Induction Overview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Welcome back and welcome to Research Methods!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This year you become Scientists!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year, in Research Methods, you will perform your first piece of REAL psychological research</a:t>
            </a:r>
          </a:p>
          <a:p>
            <a:pPr lvl="0" indent="0" marL="0">
              <a:buNone/>
            </a:pPr>
            <a:r>
              <a:rPr/>
              <a:t>In groups, you will:</a:t>
            </a:r>
          </a:p>
          <a:p>
            <a:pPr lvl="0"/>
            <a:r>
              <a:rPr/>
              <a:t>Identify an area of psychological research</a:t>
            </a:r>
          </a:p>
          <a:p>
            <a:pPr lvl="0"/>
            <a:r>
              <a:rPr/>
              <a:t>Review and critique the literature in this area</a:t>
            </a:r>
          </a:p>
          <a:p>
            <a:pPr lvl="0"/>
            <a:r>
              <a:rPr/>
              <a:t>Develop a testable hypothesis</a:t>
            </a:r>
          </a:p>
          <a:p>
            <a:pPr lvl="0"/>
            <a:r>
              <a:rPr/>
              <a:t>Design a 2x2 ANOVA experiment unique to you (within your group study)</a:t>
            </a:r>
          </a:p>
          <a:p>
            <a:pPr lvl="0"/>
            <a:r>
              <a:rPr/>
              <a:t>Obtain Ethical Approval for your experiment</a:t>
            </a:r>
          </a:p>
          <a:p>
            <a:pPr lvl="0"/>
            <a:r>
              <a:rPr/>
              <a:t>Collect REAL data</a:t>
            </a:r>
          </a:p>
          <a:p>
            <a:pPr lvl="0"/>
            <a:r>
              <a:rPr/>
              <a:t>Analyse these data</a:t>
            </a:r>
          </a:p>
          <a:p>
            <a:pPr lvl="0"/>
            <a:r>
              <a:rPr/>
              <a:t>Write up the results in APA format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full overview will be given in the first lecture!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 not worry! It’s going to be a great adventure!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‘warm up’ for your Y3 Dissertation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same 20-week timeline</a:t>
            </a:r>
          </a:p>
          <a:p>
            <a:pPr lvl="0"/>
            <a:r>
              <a:rPr/>
              <a:t>The same skills and techniques you will need</a:t>
            </a:r>
          </a:p>
          <a:p>
            <a:pPr lvl="0"/>
            <a:r>
              <a:rPr/>
              <a:t>Careful step-by-step guidance and support in the lab setting</a:t>
            </a:r>
          </a:p>
          <a:p>
            <a:pPr lvl="0"/>
            <a:r>
              <a:rPr/>
              <a:t>Scaled-down experiments and write-ups</a:t>
            </a:r>
          </a:p>
          <a:p>
            <a:pPr lvl="0"/>
            <a:r>
              <a:rPr/>
              <a:t>The security of working in a group</a:t>
            </a:r>
          </a:p>
          <a:p>
            <a:pPr lvl="0"/>
            <a:r>
              <a:rPr/>
              <a:t>Tips and advice from world-class researchers</a:t>
            </a:r>
          </a:p>
          <a:p>
            <a:pPr lvl="0"/>
            <a:r>
              <a:rPr/>
              <a:t>Opportunity to think carefully about your final year Dissertation, and how to crush it!!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Support and guidance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Gordon Wright (Module Coordinator and floating Enthusiast in Chief)</a:t>
            </a:r>
          </a:p>
          <a:p>
            <a:pPr lvl="0"/>
            <a:r>
              <a:rPr/>
              <a:t>7 gobsmackingly amazing Lab Tutors</a:t>
            </a:r>
          </a:p>
          <a:p>
            <a:pPr lvl="0"/>
            <a:r>
              <a:rPr/>
              <a:t>Your Personal Tutor and your PT group</a:t>
            </a:r>
          </a:p>
          <a:p>
            <a:pPr lvl="0"/>
            <a:r>
              <a:rPr/>
              <a:t>AND EACH OTHER!!</a:t>
            </a:r>
          </a:p>
          <a:p>
            <a:pPr lvl="0" indent="0" marL="0">
              <a:buNone/>
            </a:pPr>
            <a:r>
              <a:rPr/>
              <a:t>This is a team-sport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will be in every Research Methods lecture and I have a Student Hour from 3-4 every Monday, before we all go to the Design &amp; Analysis lecture. Yup! Me too!</a:t>
            </a:r>
          </a:p>
          <a:p>
            <a:pPr lvl="0" indent="0" marL="0">
              <a:buNone/>
            </a:pPr>
            <a:r>
              <a:rPr/>
              <a:t>Available at g.wright@gold.ac.uk</a:t>
            </a:r>
          </a:p>
          <a:p>
            <a:pPr lvl="0" indent="0" marL="0">
              <a:buNone/>
            </a:pPr>
            <a:r>
              <a:rPr/>
              <a:t>I genuinely could not imagine anything I would rather do that this. Please talk to me!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weighting and assessment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Research Methods is a core module with a 30 credit weighting</a:t>
            </a:r>
          </a:p>
          <a:p>
            <a:pPr lvl="0" indent="0" marL="0">
              <a:buNone/>
            </a:pPr>
            <a:r>
              <a:rPr/>
              <a:t>This means that in order to progress to Y3, you must pass all 3 assessment elements:</a:t>
            </a:r>
          </a:p>
          <a:p>
            <a:pPr lvl="0"/>
            <a:r>
              <a:rPr/>
              <a:t>Critical Proposal 1,800 words (15%)</a:t>
            </a:r>
          </a:p>
          <a:p>
            <a:pPr lvl="0"/>
            <a:r>
              <a:rPr/>
              <a:t>Mini-Dissertation 2,500 words (70%)</a:t>
            </a:r>
          </a:p>
          <a:p>
            <a:pPr lvl="0"/>
            <a:r>
              <a:rPr/>
              <a:t>CHIP Learning Log 1,200 words (15%)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Lecturexx</dc:title>
  <dc:creator>Dr Gordon Wright</dc:creator>
  <cp:keywords/>
  <dcterms:created xsi:type="dcterms:W3CDTF">2022-12-07T11:34:39Z</dcterms:created>
  <dcterms:modified xsi:type="dcterms:W3CDTF">2022-12-07T11:34:39Z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/>
  </property>
  <property fmtid="{D5CDD505-2E9C-101B-9397-08002B2CF9AE}" pid="5" name="by-author">
    <vt:lpwstr/>
  </property>
  <property fmtid="{D5CDD505-2E9C-101B-9397-08002B2CF9AE}" pid="6" name="csl">
    <vt:lpwstr>../apa7.csl</vt:lpwstr>
  </property>
  <property fmtid="{D5CDD505-2E9C-101B-9397-08002B2CF9AE}" pid="7" name="date">
    <vt:lpwstr>31 January, 2022</vt:lpwstr>
  </property>
  <property fmtid="{D5CDD505-2E9C-101B-9397-08002B2CF9AE}" pid="8" name="date-format">
    <vt:lpwstr>DD MMMM, YYYY</vt:lpwstr>
  </property>
  <property fmtid="{D5CDD505-2E9C-101B-9397-08002B2CF9AE}" pid="9" name="editor">
    <vt:lpwstr>visual</vt:lpwstr>
  </property>
  <property fmtid="{D5CDD505-2E9C-101B-9397-08002B2CF9AE}" pid="10" name="footer">
    <vt:lpwstr>PS52007D Research Methods VLE</vt:lpwstr>
  </property>
  <property fmtid="{D5CDD505-2E9C-101B-9397-08002B2CF9AE}" pid="11" name="header-includes">
    <vt:lpwstr/>
  </property>
  <property fmtid="{D5CDD505-2E9C-101B-9397-08002B2CF9AE}" pid="12" name="include-after">
    <vt:lpwstr/>
  </property>
  <property fmtid="{D5CDD505-2E9C-101B-9397-08002B2CF9AE}" pid="13" name="include-before">
    <vt:lpwstr/>
  </property>
  <property fmtid="{D5CDD505-2E9C-101B-9397-08002B2CF9AE}" pid="14" name="labels">
    <vt:lpwstr/>
  </property>
  <property fmtid="{D5CDD505-2E9C-101B-9397-08002B2CF9AE}" pid="15" name="logo">
    <vt:lpwstr>images/RMIPHEX.png</vt:lpwstr>
  </property>
  <property fmtid="{D5CDD505-2E9C-101B-9397-08002B2CF9AE}" pid="16" name="menu">
    <vt:lpwstr>True</vt:lpwstr>
  </property>
  <property fmtid="{D5CDD505-2E9C-101B-9397-08002B2CF9AE}" pid="17" name="modulecode">
    <vt:lpwstr>PS52007D</vt:lpwstr>
  </property>
  <property fmtid="{D5CDD505-2E9C-101B-9397-08002B2CF9AE}" pid="18" name="navigation-mode">
    <vt:lpwstr>linear</vt:lpwstr>
  </property>
  <property fmtid="{D5CDD505-2E9C-101B-9397-08002B2CF9AE}" pid="19" name="subtitle">
    <vt:lpwstr>Content Pending</vt:lpwstr>
  </property>
  <property fmtid="{D5CDD505-2E9C-101B-9397-08002B2CF9AE}" pid="20" name="toc-title">
    <vt:lpwstr>Table of contents</vt:lpwstr>
  </property>
  <property fmtid="{D5CDD505-2E9C-101B-9397-08002B2CF9AE}" pid="21" name="website">
    <vt:lpwstr/>
  </property>
</Properties>
</file>