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66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鹏" initials="刘鹏" lastIdx="1" clrIdx="0">
    <p:extLst>
      <p:ext uri="{19B8F6BF-5375-455C-9EA6-DF929625EA0E}">
        <p15:presenceInfo xmlns:p15="http://schemas.microsoft.com/office/powerpoint/2012/main" userId="d261868b13cbdbd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14E"/>
    <a:srgbClr val="41719C"/>
    <a:srgbClr val="005494"/>
    <a:srgbClr val="00846D"/>
    <a:srgbClr val="662279"/>
    <a:srgbClr val="D2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6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4022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6-16T00:19:06.191" idx="1">
    <p:pos x="6735" y="22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07BB2-8BD5-4859-B183-087D1F271B03}" type="datetimeFigureOut">
              <a:rPr lang="zh-CN" altLang="en-US" smtClean="0"/>
              <a:t>2016/9/2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3662D-AD93-450D-9633-CD4217EF35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697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0668-B568-4A40-BDAA-EBEAEDC9B6B1}" type="datetimeFigureOut">
              <a:rPr lang="zh-CN" altLang="en-US" smtClean="0"/>
              <a:t>2016/9/2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FEE5-6FD8-4B06-BA3A-030A3616F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785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0668-B568-4A40-BDAA-EBEAEDC9B6B1}" type="datetimeFigureOut">
              <a:rPr lang="zh-CN" altLang="en-US" smtClean="0"/>
              <a:t>2016/9/2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FEE5-6FD8-4B06-BA3A-030A3616F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953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0668-B568-4A40-BDAA-EBEAEDC9B6B1}" type="datetimeFigureOut">
              <a:rPr lang="zh-CN" altLang="en-US" smtClean="0"/>
              <a:t>2016/9/2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FEE5-6FD8-4B06-BA3A-030A3616F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172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0668-B568-4A40-BDAA-EBEAEDC9B6B1}" type="datetimeFigureOut">
              <a:rPr lang="zh-CN" altLang="en-US" smtClean="0"/>
              <a:t>2016/9/2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FEE5-6FD8-4B06-BA3A-030A3616F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16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0668-B568-4A40-BDAA-EBEAEDC9B6B1}" type="datetimeFigureOut">
              <a:rPr lang="zh-CN" altLang="en-US" smtClean="0"/>
              <a:t>2016/9/2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FEE5-6FD8-4B06-BA3A-030A3616F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05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0668-B568-4A40-BDAA-EBEAEDC9B6B1}" type="datetimeFigureOut">
              <a:rPr lang="zh-CN" altLang="en-US" smtClean="0"/>
              <a:t>2016/9/2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FEE5-6FD8-4B06-BA3A-030A3616F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208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0668-B568-4A40-BDAA-EBEAEDC9B6B1}" type="datetimeFigureOut">
              <a:rPr lang="zh-CN" altLang="en-US" smtClean="0"/>
              <a:t>2016/9/2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FEE5-6FD8-4B06-BA3A-030A3616F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486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0668-B568-4A40-BDAA-EBEAEDC9B6B1}" type="datetimeFigureOut">
              <a:rPr lang="zh-CN" altLang="en-US" smtClean="0"/>
              <a:t>2016/9/2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FEE5-6FD8-4B06-BA3A-030A3616F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13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0668-B568-4A40-BDAA-EBEAEDC9B6B1}" type="datetimeFigureOut">
              <a:rPr lang="zh-CN" altLang="en-US" smtClean="0"/>
              <a:t>2016/9/2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FEE5-6FD8-4B06-BA3A-030A3616F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42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0668-B568-4A40-BDAA-EBEAEDC9B6B1}" type="datetimeFigureOut">
              <a:rPr lang="zh-CN" altLang="en-US" smtClean="0"/>
              <a:t>2016/9/2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FEE5-6FD8-4B06-BA3A-030A3616F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955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0668-B568-4A40-BDAA-EBEAEDC9B6B1}" type="datetimeFigureOut">
              <a:rPr lang="zh-CN" altLang="en-US" smtClean="0"/>
              <a:t>2016/9/2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FEE5-6FD8-4B06-BA3A-030A3616F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394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70668-B568-4A40-BDAA-EBEAEDC9B6B1}" type="datetimeFigureOut">
              <a:rPr lang="zh-CN" altLang="en-US" smtClean="0"/>
              <a:t>2016/9/2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FFEE5-6FD8-4B06-BA3A-030A3616F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33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1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73994" y="1175281"/>
            <a:ext cx="6632408" cy="866274"/>
          </a:xfrm>
          <a:solidFill>
            <a:srgbClr val="00214E"/>
          </a:solidFill>
        </p:spPr>
        <p:txBody>
          <a:bodyPr>
            <a:normAutofit/>
          </a:bodyPr>
          <a:lstStyle/>
          <a:p>
            <a:pPr lvl="0" algn="l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zh-CN" altLang="zh-CN" sz="3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Discrimination against Women</a:t>
            </a:r>
            <a:r>
              <a:rPr lang="zh-CN" altLang="zh-CN" sz="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zh-CN" sz="3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1" name="图片 10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603" y="3749879"/>
            <a:ext cx="211114" cy="211114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979377" y="2462206"/>
            <a:ext cx="218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Old days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244861" y="2462205"/>
            <a:ext cx="134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Now days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73994" y="2903123"/>
            <a:ext cx="2587869" cy="49236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purpose</a:t>
            </a:r>
            <a:endParaRPr lang="zh-CN" altLang="en-US" sz="135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55647" y="2894331"/>
            <a:ext cx="2171700" cy="501161"/>
          </a:xfrm>
          <a:prstGeom prst="rect">
            <a:avLst/>
          </a:prstGeom>
          <a:solidFill>
            <a:srgbClr val="0084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In west Society</a:t>
            </a:r>
            <a:endParaRPr lang="zh-CN" altLang="en-US" sz="2100" dirty="0"/>
          </a:p>
        </p:txBody>
      </p:sp>
      <p:sp>
        <p:nvSpPr>
          <p:cNvPr id="9" name="矩形 8"/>
          <p:cNvSpPr/>
          <p:nvPr/>
        </p:nvSpPr>
        <p:spPr>
          <a:xfrm>
            <a:off x="6621132" y="3494950"/>
            <a:ext cx="2297723" cy="1861226"/>
          </a:xfrm>
          <a:prstGeom prst="rect">
            <a:avLst/>
          </a:prstGeom>
          <a:solidFill>
            <a:srgbClr val="0054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 don’t  know.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621132" y="2902433"/>
            <a:ext cx="2297723" cy="493058"/>
          </a:xfrm>
          <a:prstGeom prst="rect">
            <a:avLst/>
          </a:prstGeom>
          <a:solidFill>
            <a:srgbClr val="0054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/>
              <a:t>East society</a:t>
            </a:r>
            <a:endParaRPr lang="zh-CN" altLang="en-US" sz="2100" dirty="0"/>
          </a:p>
        </p:txBody>
      </p:sp>
      <p:sp>
        <p:nvSpPr>
          <p:cNvPr id="14" name="矩形 13"/>
          <p:cNvSpPr/>
          <p:nvPr/>
        </p:nvSpPr>
        <p:spPr>
          <a:xfrm>
            <a:off x="4355647" y="3486847"/>
            <a:ext cx="2171700" cy="1869329"/>
          </a:xfrm>
          <a:prstGeom prst="rect">
            <a:avLst/>
          </a:prstGeom>
          <a:solidFill>
            <a:srgbClr val="0084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Holy Bible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673994" y="3494951"/>
            <a:ext cx="2587869" cy="186122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zh-CN" dirty="0">
              <a:solidFill>
                <a:schemeClr val="bg1"/>
              </a:solidFill>
            </a:endParaRPr>
          </a:p>
          <a:p>
            <a:pPr algn="just"/>
            <a:r>
              <a:rPr lang="en-US" altLang="zh-CN" dirty="0">
                <a:solidFill>
                  <a:schemeClr val="bg1"/>
                </a:solidFill>
              </a:rPr>
              <a:t>This Phenomenon have already exist for a long time .</a:t>
            </a:r>
          </a:p>
          <a:p>
            <a:pPr algn="just"/>
            <a:endParaRPr lang="en-US" altLang="zh-CN" dirty="0">
              <a:solidFill>
                <a:schemeClr val="bg1"/>
              </a:solidFill>
            </a:endParaRPr>
          </a:p>
          <a:p>
            <a:pPr algn="just"/>
            <a:endParaRPr lang="en-US" altLang="zh-CN" dirty="0">
              <a:solidFill>
                <a:schemeClr val="bg1"/>
              </a:solidFill>
            </a:endParaRPr>
          </a:p>
          <a:p>
            <a:pPr algn="just"/>
            <a:endParaRPr lang="en-US" altLang="zh-CN" dirty="0">
              <a:solidFill>
                <a:schemeClr val="bg1"/>
              </a:solidFill>
            </a:endParaRPr>
          </a:p>
          <a:p>
            <a:pPr algn="just"/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59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  <p:bldP spid="13" grpId="0"/>
      <p:bldP spid="3" grpId="0" animBg="1"/>
      <p:bldP spid="5" grpId="0" animBg="1"/>
      <p:bldP spid="9" grpId="0" animBg="1"/>
      <p:bldP spid="10" grpId="0" animBg="1"/>
      <p:bldP spid="14" grpId="0" animBg="1"/>
      <p:bldP spid="1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1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The End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52651" y="4167172"/>
            <a:ext cx="6811811" cy="741923"/>
          </a:xfrm>
          <a:prstGeom prst="rect">
            <a:avLst/>
          </a:prstGeom>
          <a:solidFill>
            <a:srgbClr val="41719C"/>
          </a:solidFill>
          <a:ln>
            <a:solidFill>
              <a:srgbClr val="0054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Difference make a better world.</a:t>
            </a:r>
            <a:endParaRPr lang="zh-CN" altLang="en-US" sz="21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52651" y="3216842"/>
            <a:ext cx="6811811" cy="741923"/>
          </a:xfrm>
          <a:prstGeom prst="rect">
            <a:avLst/>
          </a:prstGeom>
          <a:solidFill>
            <a:srgbClr val="0084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 matter what our ancestor have done or thought, sexual discrimination is very unscientific.</a:t>
            </a:r>
            <a:endParaRPr lang="zh-CN" altLang="en-US" sz="2100" dirty="0"/>
          </a:p>
        </p:txBody>
      </p:sp>
      <p:sp>
        <p:nvSpPr>
          <p:cNvPr id="6" name="矩形 5"/>
          <p:cNvSpPr/>
          <p:nvPr/>
        </p:nvSpPr>
        <p:spPr>
          <a:xfrm>
            <a:off x="2152651" y="2235155"/>
            <a:ext cx="6811811" cy="741923"/>
          </a:xfrm>
          <a:prstGeom prst="rect">
            <a:avLst/>
          </a:prstGeom>
          <a:solidFill>
            <a:srgbClr val="6622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 clear difference between the two society</a:t>
            </a:r>
            <a:endParaRPr lang="zh-CN" altLang="en-US" sz="2100" dirty="0"/>
          </a:p>
        </p:txBody>
      </p:sp>
    </p:spTree>
    <p:extLst>
      <p:ext uri="{BB962C8B-B14F-4D97-AF65-F5344CB8AC3E}">
        <p14:creationId xmlns:p14="http://schemas.microsoft.com/office/powerpoint/2010/main" val="625292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1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Discrimination</a:t>
            </a:r>
            <a:endParaRPr lang="zh-CN" altLang="en-US" sz="3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52650" y="2196917"/>
            <a:ext cx="7886700" cy="1200329"/>
          </a:xfrm>
          <a:prstGeom prst="rect">
            <a:avLst/>
          </a:prstGeom>
          <a:solidFill>
            <a:srgbClr val="662279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(against </a:t>
            </a:r>
            <a:r>
              <a:rPr lang="en-US" altLang="zh-CN" dirty="0" err="1">
                <a:solidFill>
                  <a:schemeClr val="bg1"/>
                </a:solidFill>
              </a:rPr>
              <a:t>sb</a:t>
            </a:r>
            <a:r>
              <a:rPr lang="en-US" altLang="zh-CN" dirty="0">
                <a:solidFill>
                  <a:schemeClr val="bg1"/>
                </a:solidFill>
              </a:rPr>
              <a:t>) | 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practice of treating </a:t>
            </a:r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sb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a particular group in society less fairly than others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age / racial / sex / sexual discrimination 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(=because of </a:t>
            </a:r>
            <a:r>
              <a:rPr lang="en-US" altLang="zh-CN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sb's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age, race or sex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56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1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OALD 8 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894" y="1916449"/>
            <a:ext cx="7887092" cy="3889526"/>
          </a:xfrm>
        </p:spPr>
      </p:pic>
      <p:cxnSp>
        <p:nvCxnSpPr>
          <p:cNvPr id="7" name="直接连接符 6"/>
          <p:cNvCxnSpPr/>
          <p:nvPr/>
        </p:nvCxnSpPr>
        <p:spPr>
          <a:xfrm>
            <a:off x="2360112" y="3882286"/>
            <a:ext cx="320353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38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</a:extLst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1382" y="1169443"/>
            <a:ext cx="6762161" cy="578324"/>
          </a:xfrm>
          <a:solidFill>
            <a:srgbClr val="00214E">
              <a:alpha val="70980"/>
            </a:srgbClr>
          </a:solidFill>
          <a:ln>
            <a:solidFill>
              <a:srgbClr val="005494"/>
            </a:solidFill>
          </a:ln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Holy Bible &amp; Ancient western society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61382" y="2100834"/>
            <a:ext cx="6762161" cy="2146742"/>
          </a:xfrm>
          <a:prstGeom prst="rect">
            <a:avLst/>
          </a:prstGeom>
          <a:solidFill>
            <a:srgbClr val="662279">
              <a:alpha val="69804"/>
            </a:srgbClr>
          </a:solidFill>
          <a:ln>
            <a:solidFill>
              <a:srgbClr val="41719C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文本框 3"/>
          <p:cNvSpPr txBox="1"/>
          <p:nvPr/>
        </p:nvSpPr>
        <p:spPr>
          <a:xfrm>
            <a:off x="2104644" y="2100835"/>
            <a:ext cx="5975604" cy="2169825"/>
          </a:xfrm>
          <a:prstGeom prst="rect">
            <a:avLst/>
          </a:prstGeom>
          <a:solidFill>
            <a:srgbClr val="662279">
              <a:alpha val="0"/>
            </a:srgbClr>
          </a:solidFill>
        </p:spPr>
        <p:txBody>
          <a:bodyPr wrap="square" rtlCol="0">
            <a:spAutoFit/>
          </a:bodyPr>
          <a:lstStyle/>
          <a:p>
            <a:pPr marL="214313" indent="-214313">
              <a:buBlip>
                <a:blip r:embed="rId4"/>
              </a:buBlip>
            </a:pPr>
            <a:r>
              <a:rPr lang="en-US" altLang="zh-CN" sz="2700" dirty="0">
                <a:solidFill>
                  <a:schemeClr val="bg1"/>
                </a:solidFill>
              </a:rPr>
              <a:t> God created the world</a:t>
            </a:r>
          </a:p>
          <a:p>
            <a:pPr marL="214313" indent="-214313">
              <a:buBlip>
                <a:blip r:embed="rId4"/>
              </a:buBlip>
            </a:pPr>
            <a:r>
              <a:rPr lang="en-US" altLang="zh-CN" sz="2700" dirty="0">
                <a:solidFill>
                  <a:schemeClr val="bg1"/>
                </a:solidFill>
              </a:rPr>
              <a:t> God created Adam</a:t>
            </a:r>
          </a:p>
          <a:p>
            <a:pPr marL="214313" indent="-214313">
              <a:buBlip>
                <a:blip r:embed="rId4"/>
              </a:buBlip>
            </a:pPr>
            <a:r>
              <a:rPr lang="en-US" altLang="zh-CN" sz="2700" dirty="0">
                <a:solidFill>
                  <a:schemeClr val="bg1"/>
                </a:solidFill>
              </a:rPr>
              <a:t> God created Eva with Adam's  rib</a:t>
            </a:r>
          </a:p>
          <a:p>
            <a:pPr marL="214313" indent="-214313">
              <a:buBlip>
                <a:blip r:embed="rId4"/>
              </a:buBlip>
            </a:pPr>
            <a:r>
              <a:rPr lang="en-US" altLang="zh-CN" sz="2700" dirty="0">
                <a:solidFill>
                  <a:schemeClr val="bg1"/>
                </a:solidFill>
              </a:rPr>
              <a:t> Western people get  it: Women are  Accessory of men.</a:t>
            </a:r>
          </a:p>
        </p:txBody>
      </p:sp>
    </p:spTree>
    <p:extLst>
      <p:ext uri="{BB962C8B-B14F-4D97-AF65-F5344CB8AC3E}">
        <p14:creationId xmlns:p14="http://schemas.microsoft.com/office/powerpoint/2010/main" val="115048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1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Nowadays &amp; Western Society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52650" y="2031321"/>
            <a:ext cx="3627068" cy="339166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Discrimination based on gender (or sex) is a common civil rights violation that takes many forms, including sexual harassment, pregnancy discrimination, and unequal pay for women who do the same jobs as men.</a:t>
            </a:r>
            <a:endParaRPr lang="zh-CN" altLang="en-US" sz="21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95792" y="2031321"/>
            <a:ext cx="2094978" cy="3391667"/>
          </a:xfrm>
          <a:prstGeom prst="rect">
            <a:avLst/>
          </a:prstGeom>
          <a:solidFill>
            <a:srgbClr val="0084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Unfortunately, most U.S. women are all too familiar with all of these inequalities.</a:t>
            </a:r>
          </a:p>
          <a:p>
            <a:endParaRPr lang="en-US" altLang="zh-CN" sz="21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21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21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sz="21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306844" y="2031321"/>
            <a:ext cx="1732506" cy="3391667"/>
          </a:xfrm>
          <a:prstGeom prst="rect">
            <a:avLst/>
          </a:prstGeom>
          <a:solidFill>
            <a:srgbClr val="0054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Employment </a:t>
            </a:r>
          </a:p>
          <a:p>
            <a:pPr algn="ctr"/>
            <a:r>
              <a:rPr lang="en-US" altLang="zh-CN" sz="2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&amp;</a:t>
            </a:r>
          </a:p>
          <a:p>
            <a:pPr algn="ctr"/>
            <a:r>
              <a:rPr lang="en-US" altLang="zh-CN" sz="2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Education</a:t>
            </a:r>
          </a:p>
          <a:p>
            <a:pPr algn="ctr"/>
            <a:endParaRPr lang="en-US" altLang="zh-CN" sz="21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endParaRPr lang="en-US" altLang="zh-CN" sz="21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endParaRPr lang="en-US" altLang="zh-CN" sz="21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endParaRPr lang="en-US" altLang="zh-CN" sz="21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endParaRPr lang="en-US" altLang="zh-CN" sz="21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endParaRPr lang="en-US" altLang="zh-CN" sz="21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endParaRPr lang="zh-CN" altLang="en-US" sz="21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935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1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What about the transgender individual?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52652" y="2125267"/>
            <a:ext cx="6614525" cy="2527371"/>
          </a:xfrm>
          <a:prstGeom prst="rect">
            <a:avLst/>
          </a:prstGeom>
          <a:solidFill>
            <a:srgbClr val="6622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700" dirty="0"/>
              <a:t>According to the an American website, </a:t>
            </a:r>
            <a:r>
              <a:rPr lang="en-US" altLang="zh-CN" sz="2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civilrights.findlaw.com</a:t>
            </a:r>
            <a:r>
              <a:rPr lang="en-US" altLang="zh-C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sz="2700" dirty="0"/>
              <a:t>Gender discrimination laws also protect the rights of transgender individuals.</a:t>
            </a:r>
          </a:p>
          <a:p>
            <a:endParaRPr lang="zh-CN" altLang="en-US" sz="2700" dirty="0"/>
          </a:p>
        </p:txBody>
      </p:sp>
    </p:spTree>
    <p:extLst>
      <p:ext uri="{BB962C8B-B14F-4D97-AF65-F5344CB8AC3E}">
        <p14:creationId xmlns:p14="http://schemas.microsoft.com/office/powerpoint/2010/main" val="14963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1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Ancient eastern Society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2585598"/>
            <a:ext cx="7886700" cy="2041264"/>
          </a:xfrm>
        </p:spPr>
      </p:pic>
    </p:spTree>
    <p:extLst>
      <p:ext uri="{BB962C8B-B14F-4D97-AF65-F5344CB8AC3E}">
        <p14:creationId xmlns:p14="http://schemas.microsoft.com/office/powerpoint/2010/main" val="1788880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1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Ancient eastern Society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2661740"/>
            <a:ext cx="7886700" cy="2261438"/>
          </a:xfrm>
        </p:spPr>
      </p:pic>
    </p:spTree>
    <p:extLst>
      <p:ext uri="{BB962C8B-B14F-4D97-AF65-F5344CB8AC3E}">
        <p14:creationId xmlns:p14="http://schemas.microsoft.com/office/powerpoint/2010/main" val="2578342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1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Now &amp; East Society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52652" y="2360375"/>
            <a:ext cx="5374449" cy="995819"/>
          </a:xfrm>
          <a:prstGeom prst="rect">
            <a:avLst/>
          </a:prstGeom>
          <a:solidFill>
            <a:srgbClr val="6622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 little like western society</a:t>
            </a:r>
            <a:endParaRPr lang="zh-CN" altLang="en-US" sz="33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52650" y="3703790"/>
            <a:ext cx="5374450" cy="836112"/>
          </a:xfrm>
          <a:prstGeom prst="rect">
            <a:avLst/>
          </a:prstGeom>
          <a:solidFill>
            <a:srgbClr val="0084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300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33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 speaking again</a:t>
            </a:r>
            <a:endParaRPr lang="zh-CN" altLang="en-US" sz="33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854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</TotalTime>
  <Words>243</Words>
  <Application>Microsoft Office PowerPoint</Application>
  <PresentationFormat>宽屏</PresentationFormat>
  <Paragraphs>55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等线</vt:lpstr>
      <vt:lpstr>等线 Light</vt:lpstr>
      <vt:lpstr>微软雅黑 Light</vt:lpstr>
      <vt:lpstr>Arial</vt:lpstr>
      <vt:lpstr>Calibri</vt:lpstr>
      <vt:lpstr>Calibri Light</vt:lpstr>
      <vt:lpstr>Times New Roman</vt:lpstr>
      <vt:lpstr>Office 主题​​</vt:lpstr>
      <vt:lpstr>Discrimination against Women </vt:lpstr>
      <vt:lpstr>Discrimination</vt:lpstr>
      <vt:lpstr>OALD 8 </vt:lpstr>
      <vt:lpstr>Holy Bible &amp; Ancient western society</vt:lpstr>
      <vt:lpstr>Nowadays &amp; Western Society</vt:lpstr>
      <vt:lpstr>What about the transgender individual?</vt:lpstr>
      <vt:lpstr>Ancient eastern Society</vt:lpstr>
      <vt:lpstr>Ancient eastern Society</vt:lpstr>
      <vt:lpstr>Now &amp; East Society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prejudice to women</dc:title>
  <dc:creator>刘鹏</dc:creator>
  <cp:lastModifiedBy>刘鹏</cp:lastModifiedBy>
  <cp:revision>45</cp:revision>
  <dcterms:created xsi:type="dcterms:W3CDTF">2016-06-15T11:22:31Z</dcterms:created>
  <dcterms:modified xsi:type="dcterms:W3CDTF">2016-09-02T15:16:08Z</dcterms:modified>
</cp:coreProperties>
</file>