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77" r:id="rId5"/>
    <p:sldId id="278" r:id="rId6"/>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A2A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01" autoAdjust="0"/>
  </p:normalViewPr>
  <p:slideViewPr>
    <p:cSldViewPr>
      <p:cViewPr varScale="1">
        <p:scale>
          <a:sx n="248" d="100"/>
          <a:sy n="248" d="100"/>
        </p:scale>
        <p:origin x="154" y="50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5011517-06DB-47C9-A7F7-C0FF9ACE7360}" type="datetimeFigureOut">
              <a:rPr lang="zh-CN" altLang="en-US" smtClean="0"/>
              <a:t>2018/6/14</a:t>
            </a:fld>
            <a:endParaRPr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820D5507-7CD4-4898-B8CA-29B0CBB79952}" type="slidenum">
              <a:rPr lang="zh-CN" altLang="en-US" smtClean="0"/>
              <a:t>‹#›</a:t>
            </a:fld>
            <a:endParaRPr lang="zh-CN" altLang="en-US"/>
          </a:p>
        </p:txBody>
      </p:sp>
    </p:spTree>
    <p:extLst>
      <p:ext uri="{BB962C8B-B14F-4D97-AF65-F5344CB8AC3E}">
        <p14:creationId xmlns:p14="http://schemas.microsoft.com/office/powerpoint/2010/main" val="319336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a:effectLst/>
              </a:rPr>
              <a:t>The essence of the mathematics work of scholars in the classical period was very fortunate in the writings of Euclid and Apollonius. Euclid belongs to the second major period in Greek history, the period of Alexander. Euclid lived in the city of Alexandria around 300 BC and took classes here. Strictly speaking, in the ancient Greek period, there was no such rigorous mathematics as now. Therefore, Euclid’s works also have flaws. For example, he did not define the concept of width and straightness and used it directly. Now it seems straightforward is not obvious, and this adjective has a lot of meaning.</a:t>
            </a:r>
          </a:p>
          <a:p>
            <a:endParaRPr lang="en-US" altLang="zh-CN" sz="1600" dirty="0">
              <a:effectLst/>
            </a:endParaRPr>
          </a:p>
          <a:p>
            <a:r>
              <a:rPr lang="zh-CN" altLang="en-US" sz="1600" dirty="0"/>
              <a:t>古典时期学者们的数学工作的精华，很幸运地在欧几里得与阿波罗尼斯的著作中流传到了今天。欧几里得属于希腊历史上的第二个大分期，即亚历山大时期。欧几里得在公元前</a:t>
            </a:r>
            <a:r>
              <a:rPr lang="en-US" altLang="zh-CN" sz="1600" dirty="0"/>
              <a:t>300</a:t>
            </a:r>
            <a:r>
              <a:rPr lang="zh-CN" altLang="en-US" sz="1600" dirty="0"/>
              <a:t>年左右生活在亚历山大城，并在此处收徒开课。严谨地说，在古希腊时期，并没有现在的这种严谨的数学，所以欧几里得的著作里也有瑕疵，比如他没有定义宽度与直的概念就直接使用了。现在看来，直并不是显而易见的，而且这个形容词有着丰富的意义。</a:t>
            </a:r>
          </a:p>
          <a:p>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真正重要的东西，并不是欧几里得带来的几何学知识，况且这本书里有多少内容是他自己独创的还有待考证。从今天的数学体系来看，古典数学中的绝大多数知识都落伍了。在这本书里，真正闪耀的是欧几里得的推理方式。开头就摆出所有的公理，明确提出所有的定义，和有条不紊的一系列定理</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这是欧几里得所独创的。</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effectLst/>
                <a:latin typeface="宋体" panose="02010600030101010101" pitchFamily="2" charset="-122"/>
                <a:ea typeface="宋体" panose="02010600030101010101" pitchFamily="2" charset="-122"/>
              </a:rPr>
              <a:t>What really matters is not the knowledge of geometry that Euclidean brings. Moreover, how much content in this book is his own original creation remains to be verified. Judging from today’s mathematical system, most of the knowledge in classical mathematics is outdated. What really shines in this book is Euclid's reasoning. At the beginning, all axioms were put forward, and all the definitions were clearly put forward, and a series of methodical theorems—this was originally created by Euclid.</a:t>
            </a:r>
            <a:endParaRPr lang="zh-CN" altLang="en-US" sz="16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820D5507-7CD4-4898-B8CA-29B0CBB79952}" type="slidenum">
              <a:rPr lang="zh-CN" altLang="en-US" smtClean="0"/>
              <a:t>2</a:t>
            </a:fld>
            <a:endParaRPr lang="zh-CN" altLang="en-US"/>
          </a:p>
        </p:txBody>
      </p:sp>
    </p:spTree>
    <p:extLst>
      <p:ext uri="{BB962C8B-B14F-4D97-AF65-F5344CB8AC3E}">
        <p14:creationId xmlns:p14="http://schemas.microsoft.com/office/powerpoint/2010/main" val="244571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0D5507-7CD4-4898-B8CA-29B0CBB79952}" type="slidenum">
              <a:rPr lang="zh-CN" altLang="en-US" smtClean="0"/>
              <a:t>3</a:t>
            </a:fld>
            <a:endParaRPr lang="zh-CN" altLang="en-US"/>
          </a:p>
        </p:txBody>
      </p:sp>
    </p:spTree>
    <p:extLst>
      <p:ext uri="{BB962C8B-B14F-4D97-AF65-F5344CB8AC3E}">
        <p14:creationId xmlns:p14="http://schemas.microsoft.com/office/powerpoint/2010/main" val="361067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10" dirty="0"/>
              <a:t>Peng</a:t>
            </a:r>
            <a:r>
              <a:rPr spc="-60" dirty="0"/>
              <a:t> </a:t>
            </a:r>
            <a:r>
              <a:rPr spc="-5" dirty="0"/>
              <a:t>Liu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10" dirty="0"/>
              <a:t>Peng</a:t>
            </a:r>
            <a:r>
              <a:rPr spc="-60" dirty="0"/>
              <a:t> </a:t>
            </a:r>
            <a:r>
              <a:rPr spc="-5" dirty="0"/>
              <a:t>Liu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10" dirty="0"/>
              <a:t>Peng</a:t>
            </a:r>
            <a:r>
              <a:rPr spc="-60" dirty="0"/>
              <a:t> </a:t>
            </a:r>
            <a:r>
              <a:rPr spc="-5" dirty="0"/>
              <a:t>Liu</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10" dirty="0"/>
              <a:t>Peng</a:t>
            </a:r>
            <a:r>
              <a:rPr spc="-60" dirty="0"/>
              <a:t> </a:t>
            </a:r>
            <a:r>
              <a:rPr spc="-5" dirty="0"/>
              <a:t>Liu</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10" dirty="0"/>
              <a:t>Peng</a:t>
            </a:r>
            <a:r>
              <a:rPr spc="-60" dirty="0"/>
              <a:t> </a:t>
            </a:r>
            <a:r>
              <a:rPr spc="-5" dirty="0"/>
              <a:t>Liu</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88361" y="322729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3008744" y="32233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86546" y="3223336"/>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39032" y="323742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49524" y="3227145"/>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59684" y="3216985"/>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75863" y="3223336"/>
            <a:ext cx="203835" cy="38100"/>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31883" y="32296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42982" y="3223336"/>
            <a:ext cx="203835" cy="38100"/>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19183" y="3216985"/>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31883" y="32423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19183" y="32550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31883" y="32677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86302" y="321698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9002" y="32296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9002" y="32423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10101" y="3223336"/>
            <a:ext cx="203835" cy="38100"/>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86302" y="32550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9002" y="3267786"/>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02634" y="3216985"/>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15334" y="32296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15334" y="32423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089933" y="3255086"/>
            <a:ext cx="50800" cy="0"/>
          </a:xfrm>
          <a:custGeom>
            <a:avLst/>
            <a:gdLst/>
            <a:ahLst/>
            <a:cxnLst/>
            <a:rect l="l" t="t" r="r" b="b"/>
            <a:pathLst>
              <a:path w="50800">
                <a:moveTo>
                  <a:pt x="0" y="0"/>
                </a:moveTo>
                <a:lnTo>
                  <a:pt x="508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15334" y="32677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204235" y="32296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1" name="bk object 41"/>
          <p:cNvSpPr/>
          <p:nvPr/>
        </p:nvSpPr>
        <p:spPr>
          <a:xfrm>
            <a:off x="4216935" y="32423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2" name="bk object 42"/>
          <p:cNvSpPr/>
          <p:nvPr/>
        </p:nvSpPr>
        <p:spPr>
          <a:xfrm>
            <a:off x="4216935" y="3255086"/>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3" name="bk object 43"/>
          <p:cNvSpPr/>
          <p:nvPr/>
        </p:nvSpPr>
        <p:spPr>
          <a:xfrm>
            <a:off x="4178834" y="3210636"/>
            <a:ext cx="0" cy="63500"/>
          </a:xfrm>
          <a:custGeom>
            <a:avLst/>
            <a:gdLst/>
            <a:ahLst/>
            <a:cxnLst/>
            <a:rect l="l" t="t" r="r" b="b"/>
            <a:pathLst>
              <a:path h="63500">
                <a:moveTo>
                  <a:pt x="0" y="63500"/>
                </a:moveTo>
                <a:lnTo>
                  <a:pt x="0" y="0"/>
                </a:lnTo>
              </a:path>
            </a:pathLst>
          </a:custGeom>
          <a:ln w="5060">
            <a:solidFill>
              <a:srgbClr val="D6D6EF"/>
            </a:solidFill>
          </a:ln>
        </p:spPr>
        <p:txBody>
          <a:bodyPr wrap="square" lIns="0" tIns="0" rIns="0" bIns="0" rtlCol="0"/>
          <a:lstStyle/>
          <a:p>
            <a:endParaRPr/>
          </a:p>
        </p:txBody>
      </p:sp>
      <p:sp>
        <p:nvSpPr>
          <p:cNvPr id="44" name="bk object 44"/>
          <p:cNvSpPr/>
          <p:nvPr/>
        </p:nvSpPr>
        <p:spPr>
          <a:xfrm>
            <a:off x="4451033" y="3247466"/>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5" name="bk object 45"/>
          <p:cNvSpPr/>
          <p:nvPr/>
        </p:nvSpPr>
        <p:spPr>
          <a:xfrm>
            <a:off x="4423969" y="3220971"/>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6" name="bk object 46"/>
          <p:cNvSpPr/>
          <p:nvPr/>
        </p:nvSpPr>
        <p:spPr>
          <a:xfrm>
            <a:off x="4344352" y="3216985"/>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7" name="bk object 47"/>
          <p:cNvSpPr/>
          <p:nvPr/>
        </p:nvSpPr>
        <p:spPr>
          <a:xfrm>
            <a:off x="4329112" y="3234766"/>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48" name="bk object 48"/>
          <p:cNvSpPr/>
          <p:nvPr/>
        </p:nvSpPr>
        <p:spPr>
          <a:xfrm>
            <a:off x="4496754" y="3216985"/>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9" name="bk object 49"/>
          <p:cNvSpPr/>
          <p:nvPr/>
        </p:nvSpPr>
        <p:spPr>
          <a:xfrm>
            <a:off x="4532315" y="3234766"/>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50" name="bk object 50"/>
          <p:cNvSpPr/>
          <p:nvPr/>
        </p:nvSpPr>
        <p:spPr>
          <a:xfrm>
            <a:off x="0" y="0"/>
            <a:ext cx="2304415" cy="363220"/>
          </a:xfrm>
          <a:custGeom>
            <a:avLst/>
            <a:gdLst/>
            <a:ahLst/>
            <a:cxnLst/>
            <a:rect l="l" t="t" r="r" b="b"/>
            <a:pathLst>
              <a:path w="2304415" h="363220">
                <a:moveTo>
                  <a:pt x="0" y="362788"/>
                </a:moveTo>
                <a:lnTo>
                  <a:pt x="2303995" y="362788"/>
                </a:lnTo>
                <a:lnTo>
                  <a:pt x="2303995" y="0"/>
                </a:lnTo>
                <a:lnTo>
                  <a:pt x="0" y="0"/>
                </a:lnTo>
                <a:lnTo>
                  <a:pt x="0" y="362788"/>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30505" y="138430"/>
            <a:ext cx="4149090" cy="5537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30505" y="795972"/>
            <a:ext cx="4149090"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887461" y="3326286"/>
            <a:ext cx="321310" cy="120014"/>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ct val="100000"/>
              </a:lnSpc>
              <a:spcBef>
                <a:spcPts val="70"/>
              </a:spcBef>
            </a:pPr>
            <a:r>
              <a:rPr spc="-10" dirty="0"/>
              <a:t>Peng</a:t>
            </a:r>
            <a:r>
              <a:rPr spc="-60" dirty="0"/>
              <a:t> </a:t>
            </a:r>
            <a:r>
              <a:rPr spc="-5" dirty="0"/>
              <a:t>Liu</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6/14/2018</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xm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4.xml"/><Relationship Id="rId7"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slide" Target="slide4.xml"/><Relationship Id="rId2" Type="http://schemas.openxmlformats.org/officeDocument/2006/relationships/slide" Target="slide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2575" y="8935"/>
            <a:ext cx="856615" cy="316230"/>
          </a:xfrm>
          <a:prstGeom prst="rect">
            <a:avLst/>
          </a:prstGeom>
        </p:spPr>
        <p:txBody>
          <a:bodyPr vert="horz" wrap="square" lIns="0" tIns="12700" rIns="0" bIns="0" rtlCol="0">
            <a:spAutoFit/>
          </a:bodyPr>
          <a:lstStyle/>
          <a:p>
            <a:pPr marL="12700" marR="5080" indent="486409">
              <a:lnSpc>
                <a:spcPct val="105800"/>
              </a:lnSpc>
              <a:spcBef>
                <a:spcPts val="100"/>
              </a:spcBef>
            </a:pPr>
            <a:r>
              <a:rPr sz="600" spc="-5" dirty="0">
                <a:solidFill>
                  <a:srgbClr val="7F7F7F"/>
                </a:solidFill>
                <a:latin typeface="Arial"/>
                <a:cs typeface="Arial"/>
                <a:hlinkClick r:id="rId2" action="ppaction://hlinksldjump"/>
              </a:rPr>
              <a:t>Moti</a:t>
            </a:r>
            <a:r>
              <a:rPr sz="600" spc="-20" dirty="0">
                <a:solidFill>
                  <a:srgbClr val="7F7F7F"/>
                </a:solidFill>
                <a:latin typeface="Arial"/>
                <a:cs typeface="Arial"/>
                <a:hlinkClick r:id="rId2" action="ppaction://hlinksldjump"/>
              </a:rPr>
              <a:t>v</a:t>
            </a:r>
            <a:r>
              <a:rPr sz="600" spc="-5" dirty="0">
                <a:solidFill>
                  <a:srgbClr val="7F7F7F"/>
                </a:solidFill>
                <a:latin typeface="Arial"/>
                <a:cs typeface="Arial"/>
                <a:hlinkClick r:id="rId2" action="ppaction://hlinksldjump"/>
              </a:rPr>
              <a:t>ation </a:t>
            </a:r>
            <a:r>
              <a:rPr sz="600" spc="-5" dirty="0">
                <a:solidFill>
                  <a:srgbClr val="7F7F7F"/>
                </a:solidFill>
                <a:latin typeface="Arial"/>
                <a:cs typeface="Arial"/>
              </a:rPr>
              <a:t> </a:t>
            </a:r>
            <a:r>
              <a:rPr sz="600" spc="-5" dirty="0">
                <a:solidFill>
                  <a:srgbClr val="7F7F7F"/>
                </a:solidFill>
                <a:latin typeface="Arial"/>
                <a:cs typeface="Arial"/>
                <a:hlinkClick r:id="" action="ppaction://noaction"/>
              </a:rPr>
              <a:t>Our</a:t>
            </a:r>
            <a:r>
              <a:rPr sz="600" spc="-25" dirty="0">
                <a:solidFill>
                  <a:srgbClr val="7F7F7F"/>
                </a:solidFill>
                <a:latin typeface="Arial"/>
                <a:cs typeface="Arial"/>
                <a:hlinkClick r:id="" action="ppaction://noaction"/>
              </a:rPr>
              <a:t> </a:t>
            </a:r>
            <a:r>
              <a:rPr sz="600" spc="-5" dirty="0">
                <a:solidFill>
                  <a:srgbClr val="7F7F7F"/>
                </a:solidFill>
                <a:latin typeface="Arial"/>
                <a:cs typeface="Arial"/>
                <a:hlinkClick r:id="" action="ppaction://noaction"/>
              </a:rPr>
              <a:t>Results/Contribution</a:t>
            </a:r>
            <a:endParaRPr sz="600">
              <a:latin typeface="Arial"/>
              <a:cs typeface="Arial"/>
            </a:endParaRPr>
          </a:p>
          <a:p>
            <a:pPr marL="516255">
              <a:lnSpc>
                <a:spcPct val="100000"/>
              </a:lnSpc>
              <a:spcBef>
                <a:spcPts val="40"/>
              </a:spcBef>
            </a:pPr>
            <a:r>
              <a:rPr sz="600" spc="-5" dirty="0">
                <a:solidFill>
                  <a:srgbClr val="7F7F7F"/>
                </a:solidFill>
                <a:latin typeface="Arial"/>
                <a:cs typeface="Arial"/>
                <a:hlinkClick r:id="rId3" action="ppaction://hlinksldjump"/>
              </a:rPr>
              <a:t>Summa</a:t>
            </a:r>
            <a:r>
              <a:rPr sz="600" spc="5" dirty="0">
                <a:solidFill>
                  <a:srgbClr val="7F7F7F"/>
                </a:solidFill>
                <a:latin typeface="Arial"/>
                <a:cs typeface="Arial"/>
                <a:hlinkClick r:id="rId3" action="ppaction://hlinksldjump"/>
              </a:rPr>
              <a:t>r</a:t>
            </a:r>
            <a:r>
              <a:rPr sz="600" spc="-5" dirty="0">
                <a:solidFill>
                  <a:srgbClr val="7F7F7F"/>
                </a:solidFill>
                <a:latin typeface="Arial"/>
                <a:cs typeface="Arial"/>
                <a:hlinkClick r:id="rId3" action="ppaction://hlinksldjump"/>
              </a:rPr>
              <a:t>y</a:t>
            </a:r>
            <a:endParaRPr sz="600">
              <a:latin typeface="Arial"/>
              <a:cs typeface="Arial"/>
            </a:endParaRPr>
          </a:p>
        </p:txBody>
      </p:sp>
      <p:sp>
        <p:nvSpPr>
          <p:cNvPr id="3" name="object 3"/>
          <p:cNvSpPr/>
          <p:nvPr/>
        </p:nvSpPr>
        <p:spPr>
          <a:xfrm>
            <a:off x="2303995" y="0"/>
            <a:ext cx="2304415" cy="363220"/>
          </a:xfrm>
          <a:custGeom>
            <a:avLst/>
            <a:gdLst/>
            <a:ahLst/>
            <a:cxnLst/>
            <a:rect l="l" t="t" r="r" b="b"/>
            <a:pathLst>
              <a:path w="2304415" h="363220">
                <a:moveTo>
                  <a:pt x="0" y="362788"/>
                </a:moveTo>
                <a:lnTo>
                  <a:pt x="2303995" y="362788"/>
                </a:lnTo>
                <a:lnTo>
                  <a:pt x="2303995" y="0"/>
                </a:lnTo>
                <a:lnTo>
                  <a:pt x="0" y="0"/>
                </a:lnTo>
                <a:lnTo>
                  <a:pt x="0" y="362788"/>
                </a:lnTo>
                <a:close/>
              </a:path>
            </a:pathLst>
          </a:custGeom>
          <a:solidFill>
            <a:srgbClr val="3333B2"/>
          </a:solidFill>
        </p:spPr>
        <p:txBody>
          <a:bodyPr wrap="square" lIns="0" tIns="0" rIns="0" bIns="0" rtlCol="0"/>
          <a:lstStyle/>
          <a:p>
            <a:endParaRPr/>
          </a:p>
        </p:txBody>
      </p:sp>
      <p:sp>
        <p:nvSpPr>
          <p:cNvPr id="4" name="object 4"/>
          <p:cNvSpPr/>
          <p:nvPr/>
        </p:nvSpPr>
        <p:spPr>
          <a:xfrm>
            <a:off x="0" y="360260"/>
            <a:ext cx="4608004" cy="5060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09193" y="840511"/>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3333B2"/>
          </a:solidFill>
        </p:spPr>
        <p:txBody>
          <a:bodyPr wrap="square" lIns="0" tIns="0" rIns="0" bIns="0" rtlCol="0"/>
          <a:lstStyle/>
          <a:p>
            <a:endParaRPr/>
          </a:p>
        </p:txBody>
      </p:sp>
      <p:sp>
        <p:nvSpPr>
          <p:cNvPr id="6" name="object 6"/>
          <p:cNvSpPr/>
          <p:nvPr/>
        </p:nvSpPr>
        <p:spPr>
          <a:xfrm>
            <a:off x="359994" y="1387170"/>
            <a:ext cx="101600" cy="101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10794" y="1374470"/>
            <a:ext cx="3938802" cy="1143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298846" y="891070"/>
            <a:ext cx="50751" cy="4961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09193" y="884936"/>
            <a:ext cx="3989704" cy="553085"/>
          </a:xfrm>
          <a:custGeom>
            <a:avLst/>
            <a:gdLst/>
            <a:ahLst/>
            <a:cxnLst/>
            <a:rect l="l" t="t" r="r" b="b"/>
            <a:pathLst>
              <a:path w="3989704" h="553085">
                <a:moveTo>
                  <a:pt x="3989652" y="0"/>
                </a:moveTo>
                <a:lnTo>
                  <a:pt x="0" y="0"/>
                </a:lnTo>
                <a:lnTo>
                  <a:pt x="0" y="502233"/>
                </a:lnTo>
                <a:lnTo>
                  <a:pt x="4008" y="521958"/>
                </a:lnTo>
                <a:lnTo>
                  <a:pt x="14922" y="538111"/>
                </a:lnTo>
                <a:lnTo>
                  <a:pt x="31075" y="549025"/>
                </a:lnTo>
                <a:lnTo>
                  <a:pt x="50800" y="553034"/>
                </a:lnTo>
                <a:lnTo>
                  <a:pt x="3938852" y="553034"/>
                </a:lnTo>
                <a:lnTo>
                  <a:pt x="3958576" y="549025"/>
                </a:lnTo>
                <a:lnTo>
                  <a:pt x="3974729" y="538111"/>
                </a:lnTo>
                <a:lnTo>
                  <a:pt x="3985644" y="521958"/>
                </a:lnTo>
                <a:lnTo>
                  <a:pt x="3989652" y="502233"/>
                </a:lnTo>
                <a:lnTo>
                  <a:pt x="3989652" y="0"/>
                </a:lnTo>
                <a:close/>
              </a:path>
            </a:pathLst>
          </a:custGeom>
          <a:solidFill>
            <a:srgbClr val="3333B2"/>
          </a:solidFill>
        </p:spPr>
        <p:txBody>
          <a:bodyPr wrap="square" lIns="0" tIns="0" rIns="0" bIns="0" rtlCol="0"/>
          <a:lstStyle/>
          <a:p>
            <a:endParaRPr/>
          </a:p>
        </p:txBody>
      </p:sp>
      <p:sp>
        <p:nvSpPr>
          <p:cNvPr id="10" name="object 10"/>
          <p:cNvSpPr/>
          <p:nvPr/>
        </p:nvSpPr>
        <p:spPr>
          <a:xfrm>
            <a:off x="4298846" y="929173"/>
            <a:ext cx="0" cy="477520"/>
          </a:xfrm>
          <a:custGeom>
            <a:avLst/>
            <a:gdLst/>
            <a:ahLst/>
            <a:cxnLst/>
            <a:rect l="l" t="t" r="r" b="b"/>
            <a:pathLst>
              <a:path h="477519">
                <a:moveTo>
                  <a:pt x="0" y="477046"/>
                </a:moveTo>
                <a:lnTo>
                  <a:pt x="0" y="0"/>
                </a:lnTo>
              </a:path>
            </a:pathLst>
          </a:custGeom>
          <a:ln w="3175">
            <a:solidFill>
              <a:srgbClr val="7F7F7F"/>
            </a:solidFill>
          </a:ln>
        </p:spPr>
        <p:txBody>
          <a:bodyPr wrap="square" lIns="0" tIns="0" rIns="0" bIns="0" rtlCol="0"/>
          <a:lstStyle/>
          <a:p>
            <a:endParaRPr/>
          </a:p>
        </p:txBody>
      </p:sp>
      <p:sp>
        <p:nvSpPr>
          <p:cNvPr id="11" name="object 11"/>
          <p:cNvSpPr/>
          <p:nvPr/>
        </p:nvSpPr>
        <p:spPr>
          <a:xfrm>
            <a:off x="4298846" y="916473"/>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2" name="object 12"/>
          <p:cNvSpPr/>
          <p:nvPr/>
        </p:nvSpPr>
        <p:spPr>
          <a:xfrm>
            <a:off x="4298846" y="903773"/>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3" name="object 13"/>
          <p:cNvSpPr/>
          <p:nvPr/>
        </p:nvSpPr>
        <p:spPr>
          <a:xfrm>
            <a:off x="4298846" y="891073"/>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a:p>
        </p:txBody>
      </p:sp>
      <p:sp>
        <p:nvSpPr>
          <p:cNvPr id="14" name="object 14"/>
          <p:cNvSpPr txBox="1"/>
          <p:nvPr/>
        </p:nvSpPr>
        <p:spPr>
          <a:xfrm>
            <a:off x="930109" y="843689"/>
            <a:ext cx="2748280" cy="509270"/>
          </a:xfrm>
          <a:prstGeom prst="rect">
            <a:avLst/>
          </a:prstGeom>
        </p:spPr>
        <p:txBody>
          <a:bodyPr vert="horz" wrap="square" lIns="0" tIns="73025" rIns="0" bIns="0" rtlCol="0">
            <a:spAutoFit/>
          </a:bodyPr>
          <a:lstStyle/>
          <a:p>
            <a:pPr algn="ctr">
              <a:lnSpc>
                <a:spcPct val="100000"/>
              </a:lnSpc>
              <a:spcBef>
                <a:spcPts val="575"/>
              </a:spcBef>
            </a:pPr>
            <a:r>
              <a:rPr sz="1400" spc="10" dirty="0">
                <a:solidFill>
                  <a:srgbClr val="FFFFFF"/>
                </a:solidFill>
                <a:latin typeface="Arial"/>
                <a:cs typeface="Arial"/>
              </a:rPr>
              <a:t>The </a:t>
            </a:r>
            <a:r>
              <a:rPr sz="1400" spc="5" dirty="0">
                <a:solidFill>
                  <a:srgbClr val="FFFFFF"/>
                </a:solidFill>
                <a:latin typeface="Arial"/>
                <a:cs typeface="Arial"/>
              </a:rPr>
              <a:t>Scientific</a:t>
            </a:r>
            <a:r>
              <a:rPr sz="1400" spc="-10" dirty="0">
                <a:solidFill>
                  <a:srgbClr val="FFFFFF"/>
                </a:solidFill>
                <a:latin typeface="Arial"/>
                <a:cs typeface="Arial"/>
              </a:rPr>
              <a:t> </a:t>
            </a:r>
            <a:r>
              <a:rPr sz="1400" spc="10" dirty="0">
                <a:solidFill>
                  <a:srgbClr val="FFFFFF"/>
                </a:solidFill>
                <a:latin typeface="Arial"/>
                <a:cs typeface="Arial"/>
              </a:rPr>
              <a:t>Method:</a:t>
            </a:r>
            <a:endParaRPr sz="1400" dirty="0">
              <a:latin typeface="Arial"/>
              <a:cs typeface="Arial"/>
            </a:endParaRPr>
          </a:p>
          <a:p>
            <a:pPr algn="ctr">
              <a:lnSpc>
                <a:spcPct val="100000"/>
              </a:lnSpc>
              <a:spcBef>
                <a:spcPts val="334"/>
              </a:spcBef>
            </a:pPr>
            <a:r>
              <a:rPr sz="1100" spc="-5" dirty="0">
                <a:solidFill>
                  <a:srgbClr val="FFFFFF"/>
                </a:solidFill>
                <a:latin typeface="Arial"/>
                <a:cs typeface="Arial"/>
              </a:rPr>
              <a:t>Axiomatic </a:t>
            </a:r>
            <a:r>
              <a:rPr sz="1100" spc="-10" dirty="0">
                <a:solidFill>
                  <a:srgbClr val="FFFFFF"/>
                </a:solidFill>
                <a:latin typeface="Arial"/>
                <a:cs typeface="Arial"/>
              </a:rPr>
              <a:t>Method and Deductive</a:t>
            </a:r>
            <a:r>
              <a:rPr sz="1100" spc="-25" dirty="0">
                <a:solidFill>
                  <a:srgbClr val="FFFFFF"/>
                </a:solidFill>
                <a:latin typeface="Arial"/>
                <a:cs typeface="Arial"/>
              </a:rPr>
              <a:t> </a:t>
            </a:r>
            <a:r>
              <a:rPr sz="1100" spc="-5" dirty="0">
                <a:solidFill>
                  <a:srgbClr val="FFFFFF"/>
                </a:solidFill>
                <a:latin typeface="Arial"/>
                <a:cs typeface="Arial"/>
              </a:rPr>
              <a:t>Reasoning</a:t>
            </a:r>
            <a:endParaRPr sz="1100" dirty="0">
              <a:latin typeface="Arial"/>
              <a:cs typeface="Arial"/>
            </a:endParaRPr>
          </a:p>
        </p:txBody>
      </p:sp>
      <p:sp>
        <p:nvSpPr>
          <p:cNvPr id="15" name="object 15"/>
          <p:cNvSpPr txBox="1"/>
          <p:nvPr/>
        </p:nvSpPr>
        <p:spPr>
          <a:xfrm>
            <a:off x="970699" y="1674239"/>
            <a:ext cx="2667000" cy="1106170"/>
          </a:xfrm>
          <a:prstGeom prst="rect">
            <a:avLst/>
          </a:prstGeom>
        </p:spPr>
        <p:txBody>
          <a:bodyPr vert="horz" wrap="square" lIns="0" tIns="11430" rIns="0" bIns="0" rtlCol="0">
            <a:spAutoFit/>
          </a:bodyPr>
          <a:lstStyle/>
          <a:p>
            <a:pPr algn="ctr">
              <a:lnSpc>
                <a:spcPct val="100000"/>
              </a:lnSpc>
              <a:spcBef>
                <a:spcPts val="90"/>
              </a:spcBef>
            </a:pPr>
            <a:r>
              <a:rPr sz="1100" spc="-20" dirty="0">
                <a:latin typeface="Arial"/>
                <a:cs typeface="Arial"/>
              </a:rPr>
              <a:t>Peng</a:t>
            </a:r>
            <a:r>
              <a:rPr sz="1100" spc="-40" dirty="0">
                <a:latin typeface="Arial"/>
                <a:cs typeface="Arial"/>
              </a:rPr>
              <a:t> </a:t>
            </a:r>
            <a:r>
              <a:rPr sz="1100" spc="-5" dirty="0">
                <a:latin typeface="Arial"/>
                <a:cs typeface="Arial"/>
              </a:rPr>
              <a:t>Liu</a:t>
            </a:r>
            <a:r>
              <a:rPr sz="1200" spc="-7" baseline="27777" dirty="0">
                <a:latin typeface="Arial"/>
                <a:cs typeface="Arial"/>
              </a:rPr>
              <a:t>1</a:t>
            </a:r>
            <a:endParaRPr sz="1200" baseline="27777" dirty="0">
              <a:latin typeface="Arial"/>
              <a:cs typeface="Arial"/>
            </a:endParaRPr>
          </a:p>
          <a:p>
            <a:pPr>
              <a:lnSpc>
                <a:spcPct val="100000"/>
              </a:lnSpc>
              <a:spcBef>
                <a:spcPts val="50"/>
              </a:spcBef>
            </a:pPr>
            <a:endParaRPr sz="1400" dirty="0">
              <a:latin typeface="Times New Roman"/>
              <a:cs typeface="Times New Roman"/>
            </a:endParaRPr>
          </a:p>
          <a:p>
            <a:pPr marL="139700" marR="104139" algn="ctr">
              <a:lnSpc>
                <a:spcPts val="950"/>
              </a:lnSpc>
              <a:spcBef>
                <a:spcPts val="5"/>
              </a:spcBef>
            </a:pPr>
            <a:r>
              <a:rPr sz="900" baseline="27777" dirty="0">
                <a:latin typeface="Arial"/>
                <a:cs typeface="Arial"/>
              </a:rPr>
              <a:t>1</a:t>
            </a:r>
            <a:r>
              <a:rPr sz="800" dirty="0">
                <a:latin typeface="Arial"/>
                <a:cs typeface="Arial"/>
              </a:rPr>
              <a:t>Department </a:t>
            </a:r>
            <a:r>
              <a:rPr sz="800" spc="-5" dirty="0">
                <a:latin typeface="Arial"/>
                <a:cs typeface="Arial"/>
              </a:rPr>
              <a:t>of Information and Computation Science  School of Mathematics and Statistics</a:t>
            </a:r>
            <a:endParaRPr sz="800" dirty="0">
              <a:latin typeface="Arial"/>
              <a:cs typeface="Arial"/>
            </a:endParaRPr>
          </a:p>
          <a:p>
            <a:pPr algn="ctr">
              <a:lnSpc>
                <a:spcPts val="915"/>
              </a:lnSpc>
            </a:pPr>
            <a:r>
              <a:rPr sz="800" spc="-20" dirty="0">
                <a:latin typeface="Arial"/>
                <a:cs typeface="Arial"/>
              </a:rPr>
              <a:t>Yunnan</a:t>
            </a:r>
            <a:r>
              <a:rPr sz="800" spc="-10" dirty="0">
                <a:latin typeface="Arial"/>
                <a:cs typeface="Arial"/>
              </a:rPr>
              <a:t> </a:t>
            </a:r>
            <a:r>
              <a:rPr sz="800" spc="-5" dirty="0">
                <a:latin typeface="Arial"/>
                <a:cs typeface="Arial"/>
              </a:rPr>
              <a:t>University</a:t>
            </a:r>
            <a:endParaRPr sz="800" dirty="0">
              <a:latin typeface="Arial"/>
              <a:cs typeface="Arial"/>
            </a:endParaRPr>
          </a:p>
          <a:p>
            <a:pPr>
              <a:lnSpc>
                <a:spcPct val="100000"/>
              </a:lnSpc>
              <a:spcBef>
                <a:spcPts val="20"/>
              </a:spcBef>
            </a:pPr>
            <a:endParaRPr sz="1200" dirty="0">
              <a:latin typeface="Times New Roman"/>
              <a:cs typeface="Times New Roman"/>
            </a:endParaRPr>
          </a:p>
          <a:p>
            <a:pPr algn="ctr">
              <a:lnSpc>
                <a:spcPct val="100000"/>
              </a:lnSpc>
            </a:pPr>
            <a:r>
              <a:rPr sz="1100" spc="-5" dirty="0">
                <a:latin typeface="Arial"/>
                <a:cs typeface="Arial"/>
              </a:rPr>
              <a:t>Final </a:t>
            </a:r>
            <a:r>
              <a:rPr sz="1100" spc="-10" dirty="0">
                <a:latin typeface="Arial"/>
                <a:cs typeface="Arial"/>
              </a:rPr>
              <a:t>Academic Speech </a:t>
            </a:r>
            <a:r>
              <a:rPr sz="1100" spc="-5" dirty="0">
                <a:latin typeface="Arial"/>
                <a:cs typeface="Arial"/>
              </a:rPr>
              <a:t>Examination,</a:t>
            </a:r>
            <a:r>
              <a:rPr sz="1100" dirty="0">
                <a:latin typeface="Arial"/>
                <a:cs typeface="Arial"/>
              </a:rPr>
              <a:t> </a:t>
            </a:r>
            <a:r>
              <a:rPr sz="1100" spc="-10" dirty="0">
                <a:latin typeface="Arial"/>
                <a:cs typeface="Arial"/>
              </a:rPr>
              <a:t>2018</a:t>
            </a:r>
            <a:endParaRPr sz="1100" dirty="0">
              <a:latin typeface="Arial"/>
              <a:cs typeface="Arial"/>
            </a:endParaRPr>
          </a:p>
        </p:txBody>
      </p:sp>
      <p:sp>
        <p:nvSpPr>
          <p:cNvPr id="16" name="object 16"/>
          <p:cNvSpPr/>
          <p:nvPr/>
        </p:nvSpPr>
        <p:spPr>
          <a:xfrm>
            <a:off x="0"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000000"/>
          </a:solidFill>
        </p:spPr>
        <p:txBody>
          <a:bodyPr wrap="square" lIns="0" tIns="0" rIns="0" bIns="0" rtlCol="0"/>
          <a:lstStyle/>
          <a:p>
            <a:endParaRPr/>
          </a:p>
        </p:txBody>
      </p:sp>
      <p:sp>
        <p:nvSpPr>
          <p:cNvPr id="17" name="object 17"/>
          <p:cNvSpPr/>
          <p:nvPr/>
        </p:nvSpPr>
        <p:spPr>
          <a:xfrm>
            <a:off x="2303995"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3333B2"/>
          </a:solidFill>
        </p:spPr>
        <p:txBody>
          <a:bodyPr wrap="square" lIns="0" tIns="0" rIns="0" bIns="0" rtlCol="0"/>
          <a:lstStyle/>
          <a:p>
            <a:endParaRPr/>
          </a:p>
        </p:txBody>
      </p:sp>
      <p:sp>
        <p:nvSpPr>
          <p:cNvPr id="18" name="object 18"/>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10" dirty="0"/>
              <a:t>Peng</a:t>
            </a:r>
            <a:r>
              <a:rPr spc="-60" dirty="0"/>
              <a:t> </a:t>
            </a:r>
            <a:r>
              <a:rPr spc="-5" dirty="0"/>
              <a:t>Liu</a:t>
            </a:r>
          </a:p>
        </p:txBody>
      </p:sp>
      <p:sp>
        <p:nvSpPr>
          <p:cNvPr id="19" name="object 19"/>
          <p:cNvSpPr txBox="1"/>
          <p:nvPr/>
        </p:nvSpPr>
        <p:spPr>
          <a:xfrm>
            <a:off x="2399296" y="3326286"/>
            <a:ext cx="594995" cy="120014"/>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a:cs typeface="Arial"/>
                <a:hlinkClick r:id="rId3" action="ppaction://hlinksldjump"/>
              </a:rPr>
              <a:t>Short </a:t>
            </a:r>
            <a:r>
              <a:rPr sz="600" spc="-10" dirty="0">
                <a:solidFill>
                  <a:srgbClr val="FFFFFF"/>
                </a:solidFill>
                <a:latin typeface="Arial"/>
                <a:cs typeface="Arial"/>
                <a:hlinkClick r:id="rId3" action="ppaction://hlinksldjump"/>
              </a:rPr>
              <a:t>Paper</a:t>
            </a:r>
            <a:r>
              <a:rPr sz="600" spc="-45" dirty="0">
                <a:solidFill>
                  <a:srgbClr val="FFFFFF"/>
                </a:solidFill>
                <a:latin typeface="Arial"/>
                <a:cs typeface="Arial"/>
                <a:hlinkClick r:id="rId3" action="ppaction://hlinksldjump"/>
              </a:rPr>
              <a:t> </a:t>
            </a:r>
            <a:r>
              <a:rPr sz="600" spc="-5" dirty="0">
                <a:solidFill>
                  <a:srgbClr val="FFFFFF"/>
                </a:solidFill>
                <a:latin typeface="Arial"/>
                <a:cs typeface="Arial"/>
                <a:hlinkClick r:id="rId3" action="ppaction://hlinksldjump"/>
              </a:rPr>
              <a:t>Title</a:t>
            </a:r>
            <a:endParaRPr sz="60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2575" y="8935"/>
            <a:ext cx="856615" cy="316230"/>
          </a:xfrm>
          <a:prstGeom prst="rect">
            <a:avLst/>
          </a:prstGeom>
        </p:spPr>
        <p:txBody>
          <a:bodyPr vert="horz" wrap="square" lIns="0" tIns="12700" rIns="0" bIns="0" rtlCol="0">
            <a:spAutoFit/>
          </a:bodyPr>
          <a:lstStyle/>
          <a:p>
            <a:pPr marL="12700" marR="5080" indent="486409">
              <a:lnSpc>
                <a:spcPct val="105800"/>
              </a:lnSpc>
              <a:spcBef>
                <a:spcPts val="100"/>
              </a:spcBef>
            </a:pPr>
            <a:r>
              <a:rPr sz="600" spc="-5" dirty="0">
                <a:solidFill>
                  <a:srgbClr val="FFFFFF"/>
                </a:solidFill>
                <a:latin typeface="Arial"/>
                <a:cs typeface="Arial"/>
                <a:hlinkClick r:id="rId3" action="ppaction://hlinksldjump"/>
              </a:rPr>
              <a:t>Moti</a:t>
            </a:r>
            <a:r>
              <a:rPr sz="600" spc="-20" dirty="0">
                <a:solidFill>
                  <a:srgbClr val="FFFFFF"/>
                </a:solidFill>
                <a:latin typeface="Arial"/>
                <a:cs typeface="Arial"/>
                <a:hlinkClick r:id="rId3" action="ppaction://hlinksldjump"/>
              </a:rPr>
              <a:t>v</a:t>
            </a:r>
            <a:r>
              <a:rPr sz="600" spc="-5" dirty="0">
                <a:solidFill>
                  <a:srgbClr val="FFFFFF"/>
                </a:solidFill>
                <a:latin typeface="Arial"/>
                <a:cs typeface="Arial"/>
                <a:hlinkClick r:id="rId3" action="ppaction://hlinksldjump"/>
              </a:rPr>
              <a:t>ation </a:t>
            </a:r>
            <a:r>
              <a:rPr sz="600" spc="-5" dirty="0">
                <a:solidFill>
                  <a:srgbClr val="FFFFFF"/>
                </a:solidFill>
                <a:latin typeface="Arial"/>
                <a:cs typeface="Arial"/>
              </a:rPr>
              <a:t> </a:t>
            </a:r>
            <a:r>
              <a:rPr sz="600" spc="-5" dirty="0">
                <a:solidFill>
                  <a:srgbClr val="7F7F7F"/>
                </a:solidFill>
                <a:latin typeface="Arial"/>
                <a:cs typeface="Arial"/>
                <a:hlinkClick r:id="" action="ppaction://noaction"/>
              </a:rPr>
              <a:t>Our</a:t>
            </a:r>
            <a:r>
              <a:rPr sz="600" spc="-25" dirty="0">
                <a:solidFill>
                  <a:srgbClr val="7F7F7F"/>
                </a:solidFill>
                <a:latin typeface="Arial"/>
                <a:cs typeface="Arial"/>
                <a:hlinkClick r:id="" action="ppaction://noaction"/>
              </a:rPr>
              <a:t> </a:t>
            </a:r>
            <a:r>
              <a:rPr sz="600" spc="-5" dirty="0">
                <a:solidFill>
                  <a:srgbClr val="7F7F7F"/>
                </a:solidFill>
                <a:latin typeface="Arial"/>
                <a:cs typeface="Arial"/>
                <a:hlinkClick r:id="" action="ppaction://noaction"/>
              </a:rPr>
              <a:t>Results/Contribution</a:t>
            </a:r>
            <a:endParaRPr sz="600">
              <a:latin typeface="Arial"/>
              <a:cs typeface="Arial"/>
            </a:endParaRPr>
          </a:p>
          <a:p>
            <a:pPr marL="516255">
              <a:lnSpc>
                <a:spcPct val="100000"/>
              </a:lnSpc>
              <a:spcBef>
                <a:spcPts val="40"/>
              </a:spcBef>
            </a:pPr>
            <a:r>
              <a:rPr sz="600" spc="-5" dirty="0">
                <a:solidFill>
                  <a:srgbClr val="7F7F7F"/>
                </a:solidFill>
                <a:latin typeface="Arial"/>
                <a:cs typeface="Arial"/>
                <a:hlinkClick r:id="rId4" action="ppaction://hlinksldjump"/>
              </a:rPr>
              <a:t>Summa</a:t>
            </a:r>
            <a:r>
              <a:rPr sz="600" spc="5" dirty="0">
                <a:solidFill>
                  <a:srgbClr val="7F7F7F"/>
                </a:solidFill>
                <a:latin typeface="Arial"/>
                <a:cs typeface="Arial"/>
                <a:hlinkClick r:id="rId4" action="ppaction://hlinksldjump"/>
              </a:rPr>
              <a:t>r</a:t>
            </a:r>
            <a:r>
              <a:rPr sz="600" spc="-5" dirty="0">
                <a:solidFill>
                  <a:srgbClr val="7F7F7F"/>
                </a:solidFill>
                <a:latin typeface="Arial"/>
                <a:cs typeface="Arial"/>
                <a:hlinkClick r:id="rId4" action="ppaction://hlinksldjump"/>
              </a:rPr>
              <a:t>y</a:t>
            </a:r>
            <a:endParaRPr sz="600">
              <a:latin typeface="Arial"/>
              <a:cs typeface="Arial"/>
            </a:endParaRPr>
          </a:p>
        </p:txBody>
      </p:sp>
      <p:sp>
        <p:nvSpPr>
          <p:cNvPr id="3" name="object 3"/>
          <p:cNvSpPr txBox="1"/>
          <p:nvPr/>
        </p:nvSpPr>
        <p:spPr>
          <a:xfrm>
            <a:off x="2303995" y="0"/>
            <a:ext cx="2304415" cy="360680"/>
          </a:xfrm>
          <a:prstGeom prst="rect">
            <a:avLst/>
          </a:prstGeom>
          <a:solidFill>
            <a:srgbClr val="3333B2"/>
          </a:solidFill>
        </p:spPr>
        <p:txBody>
          <a:bodyPr vert="horz" wrap="square" lIns="0" tIns="69850" rIns="0" bIns="0" rtlCol="0">
            <a:spAutoFit/>
          </a:bodyPr>
          <a:lstStyle/>
          <a:p>
            <a:pPr marL="107950" marR="963930">
              <a:lnSpc>
                <a:spcPct val="105800"/>
              </a:lnSpc>
              <a:spcBef>
                <a:spcPts val="550"/>
              </a:spcBef>
            </a:pPr>
            <a:r>
              <a:rPr sz="600" spc="-5" dirty="0">
                <a:solidFill>
                  <a:srgbClr val="FFFFFF"/>
                </a:solidFill>
                <a:latin typeface="Arial"/>
                <a:cs typeface="Arial"/>
                <a:hlinkClick r:id="rId3" action="ppaction://hlinksldjump"/>
              </a:rPr>
              <a:t>The Basic Problem That </a:t>
            </a:r>
            <a:r>
              <a:rPr sz="600" spc="-15" dirty="0">
                <a:solidFill>
                  <a:srgbClr val="FFFFFF"/>
                </a:solidFill>
                <a:latin typeface="Arial"/>
                <a:cs typeface="Arial"/>
                <a:hlinkClick r:id="rId3" action="ppaction://hlinksldjump"/>
              </a:rPr>
              <a:t>We </a:t>
            </a:r>
            <a:r>
              <a:rPr sz="600" spc="-5" dirty="0">
                <a:solidFill>
                  <a:srgbClr val="FFFFFF"/>
                </a:solidFill>
                <a:latin typeface="Arial"/>
                <a:cs typeface="Arial"/>
                <a:hlinkClick r:id="rId3" action="ppaction://hlinksldjump"/>
              </a:rPr>
              <a:t>Studied </a:t>
            </a:r>
            <a:r>
              <a:rPr sz="600" spc="-5" dirty="0">
                <a:solidFill>
                  <a:srgbClr val="FFFFFF"/>
                </a:solidFill>
                <a:latin typeface="Arial"/>
                <a:cs typeface="Arial"/>
              </a:rPr>
              <a:t> </a:t>
            </a:r>
            <a:r>
              <a:rPr sz="600" spc="-5" dirty="0">
                <a:solidFill>
                  <a:srgbClr val="9898D8"/>
                </a:solidFill>
                <a:latin typeface="Arial"/>
                <a:cs typeface="Arial"/>
                <a:hlinkClick r:id="" action="ppaction://noaction"/>
              </a:rPr>
              <a:t>Previous</a:t>
            </a:r>
            <a:r>
              <a:rPr sz="600" spc="-10" dirty="0">
                <a:solidFill>
                  <a:srgbClr val="9898D8"/>
                </a:solidFill>
                <a:latin typeface="Arial"/>
                <a:cs typeface="Arial"/>
                <a:hlinkClick r:id="" action="ppaction://noaction"/>
              </a:rPr>
              <a:t> Work</a:t>
            </a:r>
            <a:endParaRPr sz="600">
              <a:latin typeface="Arial"/>
              <a:cs typeface="Arial"/>
            </a:endParaRPr>
          </a:p>
        </p:txBody>
      </p:sp>
      <p:sp>
        <p:nvSpPr>
          <p:cNvPr id="4" name="object 4"/>
          <p:cNvSpPr/>
          <p:nvPr/>
        </p:nvSpPr>
        <p:spPr>
          <a:xfrm>
            <a:off x="0" y="360259"/>
            <a:ext cx="4608004" cy="297982"/>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0" y="346948"/>
            <a:ext cx="4608195" cy="244475"/>
          </a:xfrm>
          <a:prstGeom prst="rect">
            <a:avLst/>
          </a:prstGeom>
        </p:spPr>
        <p:txBody>
          <a:bodyPr vert="horz" wrap="square" lIns="0" tIns="17145" rIns="0" bIns="0" rtlCol="0">
            <a:spAutoFit/>
          </a:bodyPr>
          <a:lstStyle/>
          <a:p>
            <a:pPr marL="158115">
              <a:lnSpc>
                <a:spcPct val="100000"/>
              </a:lnSpc>
              <a:spcBef>
                <a:spcPts val="135"/>
              </a:spcBef>
            </a:pPr>
            <a:r>
              <a:rPr sz="1400" spc="10" dirty="0">
                <a:solidFill>
                  <a:srgbClr val="FFFFFF"/>
                </a:solidFill>
                <a:latin typeface="Arial"/>
                <a:cs typeface="Arial"/>
              </a:rPr>
              <a:t>Outline</a:t>
            </a:r>
            <a:endParaRPr sz="1400" dirty="0">
              <a:latin typeface="Arial"/>
              <a:cs typeface="Arial"/>
            </a:endParaRPr>
          </a:p>
        </p:txBody>
      </p:sp>
      <p:sp>
        <p:nvSpPr>
          <p:cNvPr id="10" name="object 10"/>
          <p:cNvSpPr txBox="1"/>
          <p:nvPr/>
        </p:nvSpPr>
        <p:spPr>
          <a:xfrm>
            <a:off x="418096" y="693100"/>
            <a:ext cx="3962399" cy="2484013"/>
          </a:xfrm>
          <a:prstGeom prst="rect">
            <a:avLst/>
          </a:prstGeom>
        </p:spPr>
        <p:txBody>
          <a:bodyPr vert="horz" wrap="square" lIns="0" tIns="11430" rIns="0" bIns="0" rtlCol="0">
            <a:spAutoFit/>
          </a:bodyPr>
          <a:lstStyle/>
          <a:p>
            <a:pPr marL="12700">
              <a:lnSpc>
                <a:spcPct val="100000"/>
              </a:lnSpc>
              <a:spcBef>
                <a:spcPts val="90"/>
              </a:spcBef>
            </a:pPr>
            <a:r>
              <a:rPr lang="en-US" altLang="zh-CN" sz="1100" spc="-5" dirty="0">
                <a:solidFill>
                  <a:srgbClr val="0000FF"/>
                </a:solidFill>
                <a:latin typeface="Arial"/>
                <a:cs typeface="Arial"/>
              </a:rPr>
              <a:t>0. Introduction to the Originator Euclid and his Book</a:t>
            </a:r>
          </a:p>
          <a:p>
            <a:pPr marL="446088" indent="-177800">
              <a:spcBef>
                <a:spcPts val="90"/>
              </a:spcBef>
              <a:buFont typeface="Arial" panose="020B0604020202020204" pitchFamily="34" charset="0"/>
              <a:buChar char="•"/>
            </a:pPr>
            <a:r>
              <a:rPr lang="en-US" altLang="zh-CN" sz="1100" i="1" dirty="0">
                <a:effectLst/>
              </a:rPr>
              <a:t>Euclid's Elements</a:t>
            </a:r>
            <a:r>
              <a:rPr lang="en-US" altLang="zh-CN" sz="1100" dirty="0">
                <a:effectLst/>
              </a:rPr>
              <a:t>, a book famous of its representation</a:t>
            </a:r>
          </a:p>
          <a:p>
            <a:pPr marL="446088" indent="-177800">
              <a:spcBef>
                <a:spcPts val="90"/>
              </a:spcBef>
              <a:buFont typeface="Arial" panose="020B0604020202020204" pitchFamily="34" charset="0"/>
              <a:buChar char="•"/>
            </a:pPr>
            <a:r>
              <a:rPr lang="en-US" altLang="zh-CN" sz="1100" spc="-5" dirty="0">
                <a:solidFill>
                  <a:srgbClr val="0000FF"/>
                </a:solidFill>
                <a:latin typeface="Arial"/>
                <a:cs typeface="Arial"/>
              </a:rPr>
              <a:t>Flaws and Shining Points</a:t>
            </a:r>
          </a:p>
          <a:p>
            <a:pPr marL="12700">
              <a:lnSpc>
                <a:spcPct val="100000"/>
              </a:lnSpc>
              <a:spcBef>
                <a:spcPts val="90"/>
              </a:spcBef>
            </a:pPr>
            <a:r>
              <a:rPr lang="en-US" altLang="zh-CN" sz="1100" spc="-5" dirty="0">
                <a:solidFill>
                  <a:srgbClr val="0000FF"/>
                </a:solidFill>
                <a:latin typeface="Arial"/>
                <a:cs typeface="Arial"/>
              </a:rPr>
              <a:t>1. Certainty</a:t>
            </a:r>
            <a:endParaRPr lang="en-US" altLang="zh-CN" sz="1100" dirty="0">
              <a:effectLst/>
            </a:endParaRPr>
          </a:p>
          <a:p>
            <a:pPr marL="446088" indent="-177800">
              <a:lnSpc>
                <a:spcPct val="100000"/>
              </a:lnSpc>
              <a:spcBef>
                <a:spcPts val="90"/>
              </a:spcBef>
              <a:buFont typeface="Arial" panose="020B0604020202020204" pitchFamily="34" charset="0"/>
              <a:buChar char="•"/>
            </a:pPr>
            <a:r>
              <a:rPr lang="en-US" altLang="zh-CN" sz="1100" dirty="0">
                <a:effectLst/>
              </a:rPr>
              <a:t>No matter who you are, the same conclusion can be obtained by deriving it correctly through this method.</a:t>
            </a:r>
            <a:endParaRPr lang="en-US" altLang="zh-CN" sz="1100" dirty="0">
              <a:effectLst/>
              <a:latin typeface="Arial"/>
              <a:cs typeface="Arial"/>
            </a:endParaRPr>
          </a:p>
          <a:p>
            <a:pPr marL="12700" marR="988694">
              <a:spcBef>
                <a:spcPts val="90"/>
              </a:spcBef>
            </a:pPr>
            <a:r>
              <a:rPr lang="en-US" altLang="zh-CN" sz="1100" spc="-5" dirty="0">
                <a:solidFill>
                  <a:srgbClr val="0000FF"/>
                </a:solidFill>
                <a:latin typeface="Arial"/>
                <a:cs typeface="Arial"/>
              </a:rPr>
              <a:t>2. Potential for development </a:t>
            </a:r>
          </a:p>
          <a:p>
            <a:pPr marL="446088" marR="988694" lvl="1" indent="-171450">
              <a:spcBef>
                <a:spcPts val="90"/>
              </a:spcBef>
              <a:buFont typeface="Arial" panose="020B0604020202020204" pitchFamily="34" charset="0"/>
              <a:buChar char="•"/>
            </a:pPr>
            <a:r>
              <a:rPr lang="en-US" altLang="zh-CN" sz="1100" dirty="0">
                <a:effectLst/>
              </a:rPr>
              <a:t>Under this system, new problems can always be found.</a:t>
            </a:r>
            <a:endParaRPr lang="en-US" altLang="zh-CN" sz="1100" spc="-5" dirty="0">
              <a:solidFill>
                <a:srgbClr val="0000FF"/>
              </a:solidFill>
              <a:latin typeface="Arial"/>
              <a:cs typeface="Arial"/>
            </a:endParaRPr>
          </a:p>
          <a:p>
            <a:pPr marL="12700" marR="988694">
              <a:spcBef>
                <a:spcPts val="90"/>
              </a:spcBef>
            </a:pPr>
            <a:r>
              <a:rPr lang="en-US" altLang="zh-CN" sz="1100" spc="-5" dirty="0">
                <a:solidFill>
                  <a:srgbClr val="0000FF"/>
                </a:solidFill>
                <a:latin typeface="Arial"/>
                <a:cs typeface="Arial"/>
              </a:rPr>
              <a:t>3. logical thinking </a:t>
            </a:r>
          </a:p>
          <a:p>
            <a:pPr marL="446088" marR="988694" indent="-177800">
              <a:spcBef>
                <a:spcPts val="90"/>
              </a:spcBef>
              <a:buFont typeface="Arial" panose="020B0604020202020204" pitchFamily="34" charset="0"/>
              <a:buChar char="•"/>
            </a:pPr>
            <a:r>
              <a:rPr lang="en-US" altLang="zh-CN" sz="1100" dirty="0">
                <a:effectLst/>
              </a:rPr>
              <a:t>The correctness of the conclusion is only relevant to the hypothesis. </a:t>
            </a:r>
          </a:p>
          <a:p>
            <a:pPr marL="446088" marR="988694" indent="-177800">
              <a:spcBef>
                <a:spcPts val="90"/>
              </a:spcBef>
              <a:buFont typeface="Arial" panose="020B0604020202020204" pitchFamily="34" charset="0"/>
              <a:buChar char="•"/>
            </a:pPr>
            <a:r>
              <a:rPr lang="en-US" altLang="zh-CN" sz="1100" dirty="0">
                <a:effectLst/>
              </a:rPr>
              <a:t>This directly led to the emergence of counter-evidence.</a:t>
            </a:r>
            <a:endParaRPr lang="en-US" altLang="zh-CN" sz="1100" spc="-5" dirty="0">
              <a:solidFill>
                <a:srgbClr val="0000FF"/>
              </a:solidFill>
              <a:latin typeface="Arial"/>
              <a:cs typeface="Arial"/>
            </a:endParaRPr>
          </a:p>
        </p:txBody>
      </p:sp>
      <p:sp>
        <p:nvSpPr>
          <p:cNvPr id="16" name="object 16"/>
          <p:cNvSpPr/>
          <p:nvPr/>
        </p:nvSpPr>
        <p:spPr>
          <a:xfrm>
            <a:off x="0"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000000"/>
          </a:solidFill>
        </p:spPr>
        <p:txBody>
          <a:bodyPr wrap="square" lIns="0" tIns="0" rIns="0" bIns="0" rtlCol="0"/>
          <a:lstStyle/>
          <a:p>
            <a:endParaRPr/>
          </a:p>
        </p:txBody>
      </p:sp>
      <p:sp>
        <p:nvSpPr>
          <p:cNvPr id="17" name="object 17"/>
          <p:cNvSpPr/>
          <p:nvPr/>
        </p:nvSpPr>
        <p:spPr>
          <a:xfrm>
            <a:off x="2303995"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3333B2"/>
          </a:solidFill>
        </p:spPr>
        <p:txBody>
          <a:bodyPr wrap="square" lIns="0" tIns="0" rIns="0" bIns="0" rtlCol="0"/>
          <a:lstStyle/>
          <a:p>
            <a:endParaRPr/>
          </a:p>
        </p:txBody>
      </p:sp>
      <p:sp>
        <p:nvSpPr>
          <p:cNvPr id="18" name="object 18"/>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10" dirty="0"/>
              <a:t>Peng</a:t>
            </a:r>
            <a:r>
              <a:rPr spc="-60" dirty="0"/>
              <a:t> </a:t>
            </a:r>
            <a:r>
              <a:rPr spc="-5" dirty="0"/>
              <a:t>Liu</a:t>
            </a:r>
          </a:p>
        </p:txBody>
      </p:sp>
      <p:sp>
        <p:nvSpPr>
          <p:cNvPr id="19" name="object 19"/>
          <p:cNvSpPr txBox="1"/>
          <p:nvPr/>
        </p:nvSpPr>
        <p:spPr>
          <a:xfrm>
            <a:off x="2399296" y="3326286"/>
            <a:ext cx="594995" cy="120014"/>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a:cs typeface="Arial"/>
                <a:hlinkClick r:id="rId4" action="ppaction://hlinksldjump"/>
              </a:rPr>
              <a:t>Short </a:t>
            </a:r>
            <a:r>
              <a:rPr sz="600" spc="-10" dirty="0">
                <a:solidFill>
                  <a:srgbClr val="FFFFFF"/>
                </a:solidFill>
                <a:latin typeface="Arial"/>
                <a:cs typeface="Arial"/>
                <a:hlinkClick r:id="rId4" action="ppaction://hlinksldjump"/>
              </a:rPr>
              <a:t>Paper</a:t>
            </a:r>
            <a:r>
              <a:rPr sz="600" spc="-45" dirty="0">
                <a:solidFill>
                  <a:srgbClr val="FFFFFF"/>
                </a:solidFill>
                <a:latin typeface="Arial"/>
                <a:cs typeface="Arial"/>
                <a:hlinkClick r:id="rId4" action="ppaction://hlinksldjump"/>
              </a:rPr>
              <a:t> </a:t>
            </a:r>
            <a:r>
              <a:rPr sz="600" spc="-5" dirty="0">
                <a:solidFill>
                  <a:srgbClr val="FFFFFF"/>
                </a:solidFill>
                <a:latin typeface="Arial"/>
                <a:cs typeface="Arial"/>
                <a:hlinkClick r:id="rId4" action="ppaction://hlinksldjump"/>
              </a:rPr>
              <a:t>Title</a:t>
            </a:r>
            <a:endParaRPr sz="600">
              <a:latin typeface="Arial"/>
              <a:cs typeface="Arial"/>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2575" y="8935"/>
            <a:ext cx="856615" cy="316230"/>
          </a:xfrm>
          <a:prstGeom prst="rect">
            <a:avLst/>
          </a:prstGeom>
        </p:spPr>
        <p:txBody>
          <a:bodyPr vert="horz" wrap="square" lIns="0" tIns="12700" rIns="0" bIns="0" rtlCol="0">
            <a:spAutoFit/>
          </a:bodyPr>
          <a:lstStyle/>
          <a:p>
            <a:pPr marL="12700" marR="5080" indent="486409">
              <a:lnSpc>
                <a:spcPct val="105800"/>
              </a:lnSpc>
              <a:spcBef>
                <a:spcPts val="100"/>
              </a:spcBef>
            </a:pPr>
            <a:r>
              <a:rPr sz="600" spc="-5" dirty="0">
                <a:solidFill>
                  <a:srgbClr val="FFFFFF"/>
                </a:solidFill>
                <a:latin typeface="Arial"/>
                <a:cs typeface="Arial"/>
                <a:hlinkClick r:id="rId3" action="ppaction://hlinksldjump"/>
              </a:rPr>
              <a:t>Moti</a:t>
            </a:r>
            <a:r>
              <a:rPr sz="600" spc="-20" dirty="0">
                <a:solidFill>
                  <a:srgbClr val="FFFFFF"/>
                </a:solidFill>
                <a:latin typeface="Arial"/>
                <a:cs typeface="Arial"/>
                <a:hlinkClick r:id="rId3" action="ppaction://hlinksldjump"/>
              </a:rPr>
              <a:t>v</a:t>
            </a:r>
            <a:r>
              <a:rPr sz="600" spc="-5" dirty="0">
                <a:solidFill>
                  <a:srgbClr val="FFFFFF"/>
                </a:solidFill>
                <a:latin typeface="Arial"/>
                <a:cs typeface="Arial"/>
                <a:hlinkClick r:id="rId3" action="ppaction://hlinksldjump"/>
              </a:rPr>
              <a:t>ation </a:t>
            </a:r>
            <a:r>
              <a:rPr sz="600" spc="-5" dirty="0">
                <a:solidFill>
                  <a:srgbClr val="FFFFFF"/>
                </a:solidFill>
                <a:latin typeface="Arial"/>
                <a:cs typeface="Arial"/>
              </a:rPr>
              <a:t> </a:t>
            </a:r>
            <a:r>
              <a:rPr sz="600" spc="-5" dirty="0">
                <a:solidFill>
                  <a:srgbClr val="7F7F7F"/>
                </a:solidFill>
                <a:latin typeface="Arial"/>
                <a:cs typeface="Arial"/>
                <a:hlinkClick r:id="" action="ppaction://noaction"/>
              </a:rPr>
              <a:t>Our</a:t>
            </a:r>
            <a:r>
              <a:rPr sz="600" spc="-25" dirty="0">
                <a:solidFill>
                  <a:srgbClr val="7F7F7F"/>
                </a:solidFill>
                <a:latin typeface="Arial"/>
                <a:cs typeface="Arial"/>
                <a:hlinkClick r:id="" action="ppaction://noaction"/>
              </a:rPr>
              <a:t> </a:t>
            </a:r>
            <a:r>
              <a:rPr sz="600" spc="-5" dirty="0">
                <a:solidFill>
                  <a:srgbClr val="7F7F7F"/>
                </a:solidFill>
                <a:latin typeface="Arial"/>
                <a:cs typeface="Arial"/>
                <a:hlinkClick r:id="" action="ppaction://noaction"/>
              </a:rPr>
              <a:t>Results/Contribution</a:t>
            </a:r>
            <a:endParaRPr sz="600">
              <a:latin typeface="Arial"/>
              <a:cs typeface="Arial"/>
            </a:endParaRPr>
          </a:p>
          <a:p>
            <a:pPr marL="516255">
              <a:lnSpc>
                <a:spcPct val="100000"/>
              </a:lnSpc>
              <a:spcBef>
                <a:spcPts val="40"/>
              </a:spcBef>
            </a:pPr>
            <a:r>
              <a:rPr sz="600" spc="-5" dirty="0">
                <a:solidFill>
                  <a:srgbClr val="7F7F7F"/>
                </a:solidFill>
                <a:latin typeface="Arial"/>
                <a:cs typeface="Arial"/>
                <a:hlinkClick r:id="rId4" action="ppaction://hlinksldjump"/>
              </a:rPr>
              <a:t>Summa</a:t>
            </a:r>
            <a:r>
              <a:rPr sz="600" spc="5" dirty="0">
                <a:solidFill>
                  <a:srgbClr val="7F7F7F"/>
                </a:solidFill>
                <a:latin typeface="Arial"/>
                <a:cs typeface="Arial"/>
                <a:hlinkClick r:id="rId4" action="ppaction://hlinksldjump"/>
              </a:rPr>
              <a:t>r</a:t>
            </a:r>
            <a:r>
              <a:rPr sz="600" spc="-5" dirty="0">
                <a:solidFill>
                  <a:srgbClr val="7F7F7F"/>
                </a:solidFill>
                <a:latin typeface="Arial"/>
                <a:cs typeface="Arial"/>
                <a:hlinkClick r:id="rId4" action="ppaction://hlinksldjump"/>
              </a:rPr>
              <a:t>y</a:t>
            </a:r>
            <a:endParaRPr sz="600">
              <a:latin typeface="Arial"/>
              <a:cs typeface="Arial"/>
            </a:endParaRPr>
          </a:p>
        </p:txBody>
      </p:sp>
      <p:sp>
        <p:nvSpPr>
          <p:cNvPr id="3" name="object 3"/>
          <p:cNvSpPr txBox="1"/>
          <p:nvPr/>
        </p:nvSpPr>
        <p:spPr>
          <a:xfrm>
            <a:off x="2303995" y="0"/>
            <a:ext cx="2304415" cy="360680"/>
          </a:xfrm>
          <a:prstGeom prst="rect">
            <a:avLst/>
          </a:prstGeom>
          <a:solidFill>
            <a:srgbClr val="3333B2"/>
          </a:solidFill>
        </p:spPr>
        <p:txBody>
          <a:bodyPr vert="horz" wrap="square" lIns="0" tIns="69850" rIns="0" bIns="0" rtlCol="0">
            <a:spAutoFit/>
          </a:bodyPr>
          <a:lstStyle/>
          <a:p>
            <a:pPr marL="107950" marR="963930">
              <a:lnSpc>
                <a:spcPct val="105800"/>
              </a:lnSpc>
              <a:spcBef>
                <a:spcPts val="550"/>
              </a:spcBef>
            </a:pPr>
            <a:r>
              <a:rPr sz="600" spc="-5" dirty="0">
                <a:solidFill>
                  <a:srgbClr val="FFFFFF"/>
                </a:solidFill>
                <a:latin typeface="Arial"/>
                <a:cs typeface="Arial"/>
                <a:hlinkClick r:id="rId3" action="ppaction://hlinksldjump"/>
              </a:rPr>
              <a:t>The Basic Problem That </a:t>
            </a:r>
            <a:r>
              <a:rPr sz="600" spc="-15" dirty="0">
                <a:solidFill>
                  <a:srgbClr val="FFFFFF"/>
                </a:solidFill>
                <a:latin typeface="Arial"/>
                <a:cs typeface="Arial"/>
                <a:hlinkClick r:id="rId3" action="ppaction://hlinksldjump"/>
              </a:rPr>
              <a:t>We </a:t>
            </a:r>
            <a:r>
              <a:rPr sz="600" spc="-5" dirty="0">
                <a:solidFill>
                  <a:srgbClr val="FFFFFF"/>
                </a:solidFill>
                <a:latin typeface="Arial"/>
                <a:cs typeface="Arial"/>
                <a:hlinkClick r:id="rId3" action="ppaction://hlinksldjump"/>
              </a:rPr>
              <a:t>Studied </a:t>
            </a:r>
            <a:r>
              <a:rPr sz="600" spc="-5" dirty="0">
                <a:solidFill>
                  <a:srgbClr val="FFFFFF"/>
                </a:solidFill>
                <a:latin typeface="Arial"/>
                <a:cs typeface="Arial"/>
              </a:rPr>
              <a:t> </a:t>
            </a:r>
            <a:r>
              <a:rPr sz="600" spc="-5" dirty="0">
                <a:solidFill>
                  <a:srgbClr val="9898D8"/>
                </a:solidFill>
                <a:latin typeface="Arial"/>
                <a:cs typeface="Arial"/>
                <a:hlinkClick r:id="" action="ppaction://noaction"/>
              </a:rPr>
              <a:t>Previous</a:t>
            </a:r>
            <a:r>
              <a:rPr sz="600" spc="-10" dirty="0">
                <a:solidFill>
                  <a:srgbClr val="9898D8"/>
                </a:solidFill>
                <a:latin typeface="Arial"/>
                <a:cs typeface="Arial"/>
                <a:hlinkClick r:id="" action="ppaction://noaction"/>
              </a:rPr>
              <a:t> Work</a:t>
            </a:r>
            <a:endParaRPr sz="600">
              <a:latin typeface="Arial"/>
              <a:cs typeface="Arial"/>
            </a:endParaRPr>
          </a:p>
        </p:txBody>
      </p:sp>
      <p:sp>
        <p:nvSpPr>
          <p:cNvPr id="4" name="object 4"/>
          <p:cNvSpPr/>
          <p:nvPr/>
        </p:nvSpPr>
        <p:spPr>
          <a:xfrm>
            <a:off x="0" y="360248"/>
            <a:ext cx="4608004" cy="362521"/>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0" y="346948"/>
            <a:ext cx="4608195" cy="369570"/>
          </a:xfrm>
          <a:prstGeom prst="rect">
            <a:avLst/>
          </a:prstGeom>
        </p:spPr>
        <p:txBody>
          <a:bodyPr vert="horz" wrap="square" lIns="0" tIns="17145" rIns="0" bIns="0" rtlCol="0">
            <a:spAutoFit/>
          </a:bodyPr>
          <a:lstStyle/>
          <a:p>
            <a:pPr marL="158115">
              <a:lnSpc>
                <a:spcPts val="1639"/>
              </a:lnSpc>
              <a:spcBef>
                <a:spcPts val="135"/>
              </a:spcBef>
            </a:pPr>
            <a:r>
              <a:rPr sz="1400" spc="5" dirty="0">
                <a:solidFill>
                  <a:srgbClr val="FFFFFF"/>
                </a:solidFill>
                <a:latin typeface="Arial"/>
                <a:cs typeface="Arial"/>
              </a:rPr>
              <a:t>Make Titles </a:t>
            </a:r>
            <a:r>
              <a:rPr sz="1400" spc="0" dirty="0">
                <a:solidFill>
                  <a:srgbClr val="FFFFFF"/>
                </a:solidFill>
                <a:latin typeface="Arial"/>
                <a:cs typeface="Arial"/>
              </a:rPr>
              <a:t>Informative. </a:t>
            </a:r>
            <a:r>
              <a:rPr sz="1400" spc="15" dirty="0">
                <a:solidFill>
                  <a:srgbClr val="FFFFFF"/>
                </a:solidFill>
                <a:latin typeface="Arial"/>
                <a:cs typeface="Arial"/>
              </a:rPr>
              <a:t>Use </a:t>
            </a:r>
            <a:r>
              <a:rPr sz="1400" spc="10" dirty="0">
                <a:solidFill>
                  <a:srgbClr val="FFFFFF"/>
                </a:solidFill>
                <a:latin typeface="Arial"/>
                <a:cs typeface="Arial"/>
              </a:rPr>
              <a:t>Uppercase</a:t>
            </a:r>
            <a:r>
              <a:rPr sz="1400" spc="75" dirty="0">
                <a:solidFill>
                  <a:srgbClr val="FFFFFF"/>
                </a:solidFill>
                <a:latin typeface="Arial"/>
                <a:cs typeface="Arial"/>
              </a:rPr>
              <a:t> </a:t>
            </a:r>
            <a:r>
              <a:rPr sz="1400" spc="5" dirty="0">
                <a:solidFill>
                  <a:srgbClr val="FFFFFF"/>
                </a:solidFill>
                <a:latin typeface="Arial"/>
                <a:cs typeface="Arial"/>
              </a:rPr>
              <a:t>Letters.</a:t>
            </a:r>
            <a:endParaRPr sz="1400">
              <a:latin typeface="Arial"/>
              <a:cs typeface="Arial"/>
            </a:endParaRPr>
          </a:p>
          <a:p>
            <a:pPr marL="158115">
              <a:lnSpc>
                <a:spcPts val="1040"/>
              </a:lnSpc>
            </a:pPr>
            <a:r>
              <a:rPr sz="900" spc="-5" dirty="0">
                <a:solidFill>
                  <a:srgbClr val="FFFFFF"/>
                </a:solidFill>
                <a:latin typeface="Arial"/>
                <a:cs typeface="Arial"/>
              </a:rPr>
              <a:t>Subtitles are</a:t>
            </a:r>
            <a:r>
              <a:rPr sz="900" spc="-10" dirty="0">
                <a:solidFill>
                  <a:srgbClr val="FFFFFF"/>
                </a:solidFill>
                <a:latin typeface="Arial"/>
                <a:cs typeface="Arial"/>
              </a:rPr>
              <a:t> </a:t>
            </a:r>
            <a:r>
              <a:rPr sz="900" spc="-5" dirty="0">
                <a:solidFill>
                  <a:srgbClr val="FFFFFF"/>
                </a:solidFill>
                <a:latin typeface="Arial"/>
                <a:cs typeface="Arial"/>
              </a:rPr>
              <a:t>optional.</a:t>
            </a:r>
            <a:endParaRPr sz="900">
              <a:latin typeface="Arial"/>
              <a:cs typeface="Arial"/>
            </a:endParaRPr>
          </a:p>
        </p:txBody>
      </p:sp>
      <p:sp>
        <p:nvSpPr>
          <p:cNvPr id="6" name="object 6"/>
          <p:cNvSpPr/>
          <p:nvPr/>
        </p:nvSpPr>
        <p:spPr>
          <a:xfrm>
            <a:off x="0" y="720242"/>
            <a:ext cx="4608004" cy="50609"/>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491007" y="1716113"/>
            <a:ext cx="76809" cy="76809"/>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491007" y="1926145"/>
            <a:ext cx="76809" cy="76809"/>
          </a:xfrm>
          <a:prstGeom prst="rect">
            <a:avLst/>
          </a:prstGeom>
          <a:blipFill>
            <a:blip r:embed="rId8" cstate="print"/>
            <a:stretch>
              <a:fillRect/>
            </a:stretch>
          </a:blipFill>
        </p:spPr>
        <p:txBody>
          <a:bodyPr wrap="square" lIns="0" tIns="0" rIns="0" bIns="0" rtlCol="0"/>
          <a:lstStyle/>
          <a:p>
            <a:endParaRPr/>
          </a:p>
        </p:txBody>
      </p:sp>
      <p:sp>
        <p:nvSpPr>
          <p:cNvPr id="9" name="object 9"/>
          <p:cNvSpPr txBox="1"/>
          <p:nvPr/>
        </p:nvSpPr>
        <p:spPr>
          <a:xfrm>
            <a:off x="624395" y="1600426"/>
            <a:ext cx="2675255" cy="445770"/>
          </a:xfrm>
          <a:prstGeom prst="rect">
            <a:avLst/>
          </a:prstGeom>
        </p:spPr>
        <p:txBody>
          <a:bodyPr vert="horz" wrap="square" lIns="0" tIns="55244" rIns="0" bIns="0" rtlCol="0">
            <a:spAutoFit/>
          </a:bodyPr>
          <a:lstStyle/>
          <a:p>
            <a:pPr marL="12700">
              <a:lnSpc>
                <a:spcPct val="100000"/>
              </a:lnSpc>
              <a:spcBef>
                <a:spcPts val="434"/>
              </a:spcBef>
            </a:pPr>
            <a:r>
              <a:rPr sz="1100" spc="-10" dirty="0">
                <a:latin typeface="Arial"/>
                <a:cs typeface="Arial"/>
              </a:rPr>
              <a:t>Use </a:t>
            </a:r>
            <a:r>
              <a:rPr sz="1100" spc="-10" dirty="0">
                <a:latin typeface="Courier New"/>
                <a:cs typeface="Courier New"/>
              </a:rPr>
              <a:t>itemize</a:t>
            </a:r>
            <a:r>
              <a:rPr sz="1100" spc="-355" dirty="0">
                <a:latin typeface="Courier New"/>
                <a:cs typeface="Courier New"/>
              </a:rPr>
              <a:t> </a:t>
            </a:r>
            <a:r>
              <a:rPr sz="1100" spc="-10" dirty="0">
                <a:latin typeface="Arial"/>
                <a:cs typeface="Arial"/>
              </a:rPr>
              <a:t>a </a:t>
            </a:r>
            <a:r>
              <a:rPr sz="1100" spc="-5" dirty="0">
                <a:latin typeface="Arial"/>
                <a:cs typeface="Arial"/>
              </a:rPr>
              <a:t>lot.</a:t>
            </a:r>
            <a:endParaRPr sz="1100" dirty="0">
              <a:latin typeface="Arial"/>
              <a:cs typeface="Arial"/>
            </a:endParaRPr>
          </a:p>
          <a:p>
            <a:pPr marL="12700">
              <a:lnSpc>
                <a:spcPct val="100000"/>
              </a:lnSpc>
              <a:spcBef>
                <a:spcPts val="334"/>
              </a:spcBef>
            </a:pPr>
            <a:r>
              <a:rPr sz="1100" spc="-10" dirty="0">
                <a:latin typeface="Arial"/>
                <a:cs typeface="Arial"/>
              </a:rPr>
              <a:t>Use very </a:t>
            </a:r>
            <a:r>
              <a:rPr sz="1100" dirty="0">
                <a:latin typeface="Arial"/>
                <a:cs typeface="Arial"/>
              </a:rPr>
              <a:t>short </a:t>
            </a:r>
            <a:r>
              <a:rPr sz="1100" spc="-5" dirty="0">
                <a:latin typeface="Arial"/>
                <a:cs typeface="Arial"/>
              </a:rPr>
              <a:t>sentences or </a:t>
            </a:r>
            <a:r>
              <a:rPr sz="1100" dirty="0">
                <a:latin typeface="Arial"/>
                <a:cs typeface="Arial"/>
              </a:rPr>
              <a:t>short</a:t>
            </a:r>
            <a:r>
              <a:rPr sz="1100" spc="-10" dirty="0">
                <a:latin typeface="Arial"/>
                <a:cs typeface="Arial"/>
              </a:rPr>
              <a:t> phrases.</a:t>
            </a:r>
            <a:endParaRPr sz="1100" dirty="0">
              <a:latin typeface="Arial"/>
              <a:cs typeface="Arial"/>
            </a:endParaRPr>
          </a:p>
        </p:txBody>
      </p:sp>
      <p:sp>
        <p:nvSpPr>
          <p:cNvPr id="10" name="object 10"/>
          <p:cNvSpPr/>
          <p:nvPr/>
        </p:nvSpPr>
        <p:spPr>
          <a:xfrm>
            <a:off x="0"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000000"/>
          </a:solidFill>
        </p:spPr>
        <p:txBody>
          <a:bodyPr wrap="square" lIns="0" tIns="0" rIns="0" bIns="0" rtlCol="0"/>
          <a:lstStyle/>
          <a:p>
            <a:endParaRPr/>
          </a:p>
        </p:txBody>
      </p:sp>
      <p:sp>
        <p:nvSpPr>
          <p:cNvPr id="11" name="object 11"/>
          <p:cNvSpPr/>
          <p:nvPr/>
        </p:nvSpPr>
        <p:spPr>
          <a:xfrm>
            <a:off x="2303995"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3333B2"/>
          </a:solid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10" dirty="0"/>
              <a:t>Peng</a:t>
            </a:r>
            <a:r>
              <a:rPr spc="-60" dirty="0"/>
              <a:t> </a:t>
            </a:r>
            <a:r>
              <a:rPr spc="-5" dirty="0"/>
              <a:t>Liu</a:t>
            </a:r>
          </a:p>
        </p:txBody>
      </p:sp>
      <p:sp>
        <p:nvSpPr>
          <p:cNvPr id="13" name="object 13"/>
          <p:cNvSpPr txBox="1"/>
          <p:nvPr/>
        </p:nvSpPr>
        <p:spPr>
          <a:xfrm>
            <a:off x="2399296" y="3326286"/>
            <a:ext cx="594995" cy="120014"/>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a:cs typeface="Arial"/>
                <a:hlinkClick r:id="rId4" action="ppaction://hlinksldjump"/>
              </a:rPr>
              <a:t>Short </a:t>
            </a:r>
            <a:r>
              <a:rPr sz="600" spc="-10" dirty="0">
                <a:solidFill>
                  <a:srgbClr val="FFFFFF"/>
                </a:solidFill>
                <a:latin typeface="Arial"/>
                <a:cs typeface="Arial"/>
                <a:hlinkClick r:id="rId4" action="ppaction://hlinksldjump"/>
              </a:rPr>
              <a:t>Paper</a:t>
            </a:r>
            <a:r>
              <a:rPr sz="600" spc="-45" dirty="0">
                <a:solidFill>
                  <a:srgbClr val="FFFFFF"/>
                </a:solidFill>
                <a:latin typeface="Arial"/>
                <a:cs typeface="Arial"/>
                <a:hlinkClick r:id="rId4" action="ppaction://hlinksldjump"/>
              </a:rPr>
              <a:t> </a:t>
            </a:r>
            <a:r>
              <a:rPr sz="600" spc="-5" dirty="0">
                <a:solidFill>
                  <a:srgbClr val="FFFFFF"/>
                </a:solidFill>
                <a:latin typeface="Arial"/>
                <a:cs typeface="Arial"/>
                <a:hlinkClick r:id="rId4" action="ppaction://hlinksldjump"/>
              </a:rPr>
              <a:t>Title</a:t>
            </a:r>
            <a:endParaRPr sz="600">
              <a:latin typeface="Arial"/>
              <a:cs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2575" y="8935"/>
            <a:ext cx="856615" cy="316230"/>
          </a:xfrm>
          <a:prstGeom prst="rect">
            <a:avLst/>
          </a:prstGeom>
        </p:spPr>
        <p:txBody>
          <a:bodyPr vert="horz" wrap="square" lIns="0" tIns="12700" rIns="0" bIns="0" rtlCol="0">
            <a:spAutoFit/>
          </a:bodyPr>
          <a:lstStyle/>
          <a:p>
            <a:pPr marL="12700" marR="5080" indent="486409">
              <a:lnSpc>
                <a:spcPct val="105800"/>
              </a:lnSpc>
              <a:spcBef>
                <a:spcPts val="100"/>
              </a:spcBef>
            </a:pPr>
            <a:r>
              <a:rPr sz="600" spc="-5" dirty="0">
                <a:solidFill>
                  <a:srgbClr val="7F7F7F"/>
                </a:solidFill>
                <a:latin typeface="Arial"/>
                <a:cs typeface="Arial"/>
                <a:hlinkClick r:id="rId2" action="ppaction://hlinksldjump"/>
              </a:rPr>
              <a:t>Moti</a:t>
            </a:r>
            <a:r>
              <a:rPr sz="600" spc="-20" dirty="0">
                <a:solidFill>
                  <a:srgbClr val="7F7F7F"/>
                </a:solidFill>
                <a:latin typeface="Arial"/>
                <a:cs typeface="Arial"/>
                <a:hlinkClick r:id="rId2" action="ppaction://hlinksldjump"/>
              </a:rPr>
              <a:t>v</a:t>
            </a:r>
            <a:r>
              <a:rPr sz="600" spc="-5" dirty="0">
                <a:solidFill>
                  <a:srgbClr val="7F7F7F"/>
                </a:solidFill>
                <a:latin typeface="Arial"/>
                <a:cs typeface="Arial"/>
                <a:hlinkClick r:id="rId2" action="ppaction://hlinksldjump"/>
              </a:rPr>
              <a:t>ation </a:t>
            </a:r>
            <a:r>
              <a:rPr sz="600" spc="-5" dirty="0">
                <a:solidFill>
                  <a:srgbClr val="7F7F7F"/>
                </a:solidFill>
                <a:latin typeface="Arial"/>
                <a:cs typeface="Arial"/>
              </a:rPr>
              <a:t> </a:t>
            </a:r>
            <a:r>
              <a:rPr sz="600" spc="-5" dirty="0">
                <a:solidFill>
                  <a:srgbClr val="7F7F7F"/>
                </a:solidFill>
                <a:latin typeface="Arial"/>
                <a:cs typeface="Arial"/>
                <a:hlinkClick r:id="" action="ppaction://noaction"/>
              </a:rPr>
              <a:t>Our</a:t>
            </a:r>
            <a:r>
              <a:rPr sz="600" spc="-25" dirty="0">
                <a:solidFill>
                  <a:srgbClr val="7F7F7F"/>
                </a:solidFill>
                <a:latin typeface="Arial"/>
                <a:cs typeface="Arial"/>
                <a:hlinkClick r:id="" action="ppaction://noaction"/>
              </a:rPr>
              <a:t> </a:t>
            </a:r>
            <a:r>
              <a:rPr sz="600" spc="-5" dirty="0">
                <a:solidFill>
                  <a:srgbClr val="7F7F7F"/>
                </a:solidFill>
                <a:latin typeface="Arial"/>
                <a:cs typeface="Arial"/>
                <a:hlinkClick r:id="" action="ppaction://noaction"/>
              </a:rPr>
              <a:t>Results/Contribution</a:t>
            </a:r>
            <a:endParaRPr sz="600">
              <a:latin typeface="Arial"/>
              <a:cs typeface="Arial"/>
            </a:endParaRPr>
          </a:p>
          <a:p>
            <a:pPr marL="516255">
              <a:lnSpc>
                <a:spcPct val="100000"/>
              </a:lnSpc>
              <a:spcBef>
                <a:spcPts val="40"/>
              </a:spcBef>
            </a:pPr>
            <a:r>
              <a:rPr sz="600" spc="-5" dirty="0">
                <a:solidFill>
                  <a:srgbClr val="FFFFFF"/>
                </a:solidFill>
                <a:latin typeface="Arial"/>
                <a:cs typeface="Arial"/>
                <a:hlinkClick r:id="rId3" action="ppaction://hlinksldjump"/>
              </a:rPr>
              <a:t>Summa</a:t>
            </a:r>
            <a:r>
              <a:rPr sz="600" spc="5" dirty="0">
                <a:solidFill>
                  <a:srgbClr val="FFFFFF"/>
                </a:solidFill>
                <a:latin typeface="Arial"/>
                <a:cs typeface="Arial"/>
                <a:hlinkClick r:id="rId3" action="ppaction://hlinksldjump"/>
              </a:rPr>
              <a:t>r</a:t>
            </a:r>
            <a:r>
              <a:rPr sz="600" spc="-5" dirty="0">
                <a:solidFill>
                  <a:srgbClr val="FFFFFF"/>
                </a:solidFill>
                <a:latin typeface="Arial"/>
                <a:cs typeface="Arial"/>
                <a:hlinkClick r:id="rId3" action="ppaction://hlinksldjump"/>
              </a:rPr>
              <a:t>y</a:t>
            </a:r>
            <a:endParaRPr sz="600">
              <a:latin typeface="Arial"/>
              <a:cs typeface="Arial"/>
            </a:endParaRPr>
          </a:p>
        </p:txBody>
      </p:sp>
      <p:sp>
        <p:nvSpPr>
          <p:cNvPr id="3" name="object 3"/>
          <p:cNvSpPr/>
          <p:nvPr/>
        </p:nvSpPr>
        <p:spPr>
          <a:xfrm>
            <a:off x="2303995" y="0"/>
            <a:ext cx="2304415" cy="363220"/>
          </a:xfrm>
          <a:custGeom>
            <a:avLst/>
            <a:gdLst/>
            <a:ahLst/>
            <a:cxnLst/>
            <a:rect l="l" t="t" r="r" b="b"/>
            <a:pathLst>
              <a:path w="2304415" h="363220">
                <a:moveTo>
                  <a:pt x="0" y="362788"/>
                </a:moveTo>
                <a:lnTo>
                  <a:pt x="2303995" y="362788"/>
                </a:lnTo>
                <a:lnTo>
                  <a:pt x="2303995" y="0"/>
                </a:lnTo>
                <a:lnTo>
                  <a:pt x="0" y="0"/>
                </a:lnTo>
                <a:lnTo>
                  <a:pt x="0" y="362788"/>
                </a:lnTo>
                <a:close/>
              </a:path>
            </a:pathLst>
          </a:custGeom>
          <a:solidFill>
            <a:srgbClr val="3333B2"/>
          </a:solidFill>
        </p:spPr>
        <p:txBody>
          <a:bodyPr wrap="square" lIns="0" tIns="0" rIns="0" bIns="0" rtlCol="0"/>
          <a:lstStyle/>
          <a:p>
            <a:endParaRPr/>
          </a:p>
        </p:txBody>
      </p:sp>
      <p:sp>
        <p:nvSpPr>
          <p:cNvPr id="4" name="object 4"/>
          <p:cNvSpPr/>
          <p:nvPr/>
        </p:nvSpPr>
        <p:spPr>
          <a:xfrm>
            <a:off x="0" y="360259"/>
            <a:ext cx="4608004" cy="297982"/>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0" y="346948"/>
            <a:ext cx="4608195" cy="244475"/>
          </a:xfrm>
          <a:prstGeom prst="rect">
            <a:avLst/>
          </a:prstGeom>
        </p:spPr>
        <p:txBody>
          <a:bodyPr vert="horz" wrap="square" lIns="0" tIns="17145" rIns="0" bIns="0" rtlCol="0">
            <a:spAutoFit/>
          </a:bodyPr>
          <a:lstStyle/>
          <a:p>
            <a:pPr marL="158115">
              <a:lnSpc>
                <a:spcPct val="100000"/>
              </a:lnSpc>
              <a:spcBef>
                <a:spcPts val="135"/>
              </a:spcBef>
            </a:pPr>
            <a:r>
              <a:rPr sz="1400" spc="25" dirty="0">
                <a:solidFill>
                  <a:srgbClr val="FFFFFF"/>
                </a:solidFill>
                <a:latin typeface="Arial"/>
                <a:cs typeface="Arial"/>
              </a:rPr>
              <a:t>Summary</a:t>
            </a:r>
            <a:endParaRPr sz="1400">
              <a:latin typeface="Arial"/>
              <a:cs typeface="Arial"/>
            </a:endParaRPr>
          </a:p>
        </p:txBody>
      </p:sp>
      <p:sp>
        <p:nvSpPr>
          <p:cNvPr id="6" name="object 6"/>
          <p:cNvSpPr/>
          <p:nvPr/>
        </p:nvSpPr>
        <p:spPr>
          <a:xfrm>
            <a:off x="491007" y="1232611"/>
            <a:ext cx="76809" cy="7680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91007" y="1442643"/>
            <a:ext cx="76809" cy="7680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91007" y="1652676"/>
            <a:ext cx="76809" cy="7680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91007" y="2154516"/>
            <a:ext cx="76809" cy="7680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83031" y="2346591"/>
            <a:ext cx="61874" cy="6187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783031" y="2498420"/>
            <a:ext cx="61874" cy="61874"/>
          </a:xfrm>
          <a:prstGeom prst="rect">
            <a:avLst/>
          </a:prstGeom>
          <a:blipFill>
            <a:blip r:embed="rId8" cstate="print"/>
            <a:stretch>
              <a:fillRect/>
            </a:stretch>
          </a:blipFill>
        </p:spPr>
        <p:txBody>
          <a:bodyPr wrap="square" lIns="0" tIns="0" rIns="0" bIns="0" rtlCol="0"/>
          <a:lstStyle/>
          <a:p>
            <a:endParaRPr/>
          </a:p>
        </p:txBody>
      </p:sp>
      <p:sp>
        <p:nvSpPr>
          <p:cNvPr id="12" name="object 12"/>
          <p:cNvSpPr txBox="1"/>
          <p:nvPr/>
        </p:nvSpPr>
        <p:spPr>
          <a:xfrm>
            <a:off x="624395" y="1116924"/>
            <a:ext cx="3592195" cy="1483995"/>
          </a:xfrm>
          <a:prstGeom prst="rect">
            <a:avLst/>
          </a:prstGeom>
        </p:spPr>
        <p:txBody>
          <a:bodyPr vert="horz" wrap="square" lIns="0" tIns="12700" rIns="0" bIns="0" rtlCol="0">
            <a:spAutoFit/>
          </a:bodyPr>
          <a:lstStyle/>
          <a:p>
            <a:pPr marL="12700" marR="5080">
              <a:lnSpc>
                <a:spcPct val="125299"/>
              </a:lnSpc>
              <a:spcBef>
                <a:spcPts val="100"/>
              </a:spcBef>
            </a:pPr>
            <a:r>
              <a:rPr sz="1100" spc="-10" dirty="0">
                <a:latin typeface="Arial"/>
                <a:cs typeface="Arial"/>
              </a:rPr>
              <a:t>The </a:t>
            </a:r>
            <a:r>
              <a:rPr sz="1100" spc="-5" dirty="0">
                <a:solidFill>
                  <a:srgbClr val="FF0000"/>
                </a:solidFill>
                <a:latin typeface="Arial"/>
                <a:cs typeface="Arial"/>
              </a:rPr>
              <a:t>first </a:t>
            </a:r>
            <a:r>
              <a:rPr sz="1100" spc="-10" dirty="0">
                <a:solidFill>
                  <a:srgbClr val="FF0000"/>
                </a:solidFill>
                <a:latin typeface="Arial"/>
                <a:cs typeface="Arial"/>
              </a:rPr>
              <a:t>main message </a:t>
            </a:r>
            <a:r>
              <a:rPr sz="1100" spc="-5" dirty="0">
                <a:latin typeface="Arial"/>
                <a:cs typeface="Arial"/>
              </a:rPr>
              <a:t>of </a:t>
            </a:r>
            <a:r>
              <a:rPr sz="1100" spc="-15" dirty="0">
                <a:latin typeface="Arial"/>
                <a:cs typeface="Arial"/>
              </a:rPr>
              <a:t>your </a:t>
            </a:r>
            <a:r>
              <a:rPr sz="1100" spc="-5" dirty="0">
                <a:latin typeface="Arial"/>
                <a:cs typeface="Arial"/>
              </a:rPr>
              <a:t>talk in </a:t>
            </a:r>
            <a:r>
              <a:rPr sz="1100" spc="-10" dirty="0">
                <a:latin typeface="Arial"/>
                <a:cs typeface="Arial"/>
              </a:rPr>
              <a:t>one </a:t>
            </a:r>
            <a:r>
              <a:rPr sz="1100" spc="-5" dirty="0">
                <a:latin typeface="Arial"/>
                <a:cs typeface="Arial"/>
              </a:rPr>
              <a:t>or </a:t>
            </a:r>
            <a:r>
              <a:rPr sz="1100" spc="-10" dirty="0">
                <a:latin typeface="Arial"/>
                <a:cs typeface="Arial"/>
              </a:rPr>
              <a:t>two lines.  The </a:t>
            </a:r>
            <a:r>
              <a:rPr sz="1100" spc="-5" dirty="0">
                <a:solidFill>
                  <a:srgbClr val="FF0000"/>
                </a:solidFill>
                <a:latin typeface="Arial"/>
                <a:cs typeface="Arial"/>
              </a:rPr>
              <a:t>second </a:t>
            </a:r>
            <a:r>
              <a:rPr sz="1100" spc="-10" dirty="0">
                <a:solidFill>
                  <a:srgbClr val="FF0000"/>
                </a:solidFill>
                <a:latin typeface="Arial"/>
                <a:cs typeface="Arial"/>
              </a:rPr>
              <a:t>main message </a:t>
            </a:r>
            <a:r>
              <a:rPr sz="1100" spc="-5" dirty="0">
                <a:latin typeface="Arial"/>
                <a:cs typeface="Arial"/>
              </a:rPr>
              <a:t>of </a:t>
            </a:r>
            <a:r>
              <a:rPr sz="1100" spc="-15" dirty="0">
                <a:latin typeface="Arial"/>
                <a:cs typeface="Arial"/>
              </a:rPr>
              <a:t>your </a:t>
            </a:r>
            <a:r>
              <a:rPr sz="1100" spc="-5" dirty="0">
                <a:latin typeface="Arial"/>
                <a:cs typeface="Arial"/>
              </a:rPr>
              <a:t>talk in </a:t>
            </a:r>
            <a:r>
              <a:rPr sz="1100" spc="-10" dirty="0">
                <a:latin typeface="Arial"/>
                <a:cs typeface="Arial"/>
              </a:rPr>
              <a:t>one </a:t>
            </a:r>
            <a:r>
              <a:rPr sz="1100" spc="-5" dirty="0">
                <a:latin typeface="Arial"/>
                <a:cs typeface="Arial"/>
              </a:rPr>
              <a:t>or </a:t>
            </a:r>
            <a:r>
              <a:rPr sz="1100" spc="-10" dirty="0">
                <a:latin typeface="Arial"/>
                <a:cs typeface="Arial"/>
              </a:rPr>
              <a:t>two lines.  </a:t>
            </a:r>
            <a:r>
              <a:rPr sz="1100" spc="-15" dirty="0">
                <a:latin typeface="Arial"/>
                <a:cs typeface="Arial"/>
              </a:rPr>
              <a:t>Perhaps </a:t>
            </a:r>
            <a:r>
              <a:rPr sz="1100" spc="-10" dirty="0">
                <a:latin typeface="Arial"/>
                <a:cs typeface="Arial"/>
              </a:rPr>
              <a:t>a </a:t>
            </a:r>
            <a:r>
              <a:rPr sz="1100" spc="-5" dirty="0">
                <a:solidFill>
                  <a:srgbClr val="FF0000"/>
                </a:solidFill>
                <a:latin typeface="Arial"/>
                <a:cs typeface="Arial"/>
              </a:rPr>
              <a:t>third message</a:t>
            </a:r>
            <a:r>
              <a:rPr sz="1100" spc="-5" dirty="0">
                <a:latin typeface="Arial"/>
                <a:cs typeface="Arial"/>
              </a:rPr>
              <a:t>, </a:t>
            </a:r>
            <a:r>
              <a:rPr sz="1100" spc="-15" dirty="0">
                <a:latin typeface="Arial"/>
                <a:cs typeface="Arial"/>
              </a:rPr>
              <a:t>but </a:t>
            </a:r>
            <a:r>
              <a:rPr sz="1100" spc="-5" dirty="0">
                <a:latin typeface="Arial"/>
                <a:cs typeface="Arial"/>
              </a:rPr>
              <a:t>not </a:t>
            </a:r>
            <a:r>
              <a:rPr sz="1100" spc="-10" dirty="0">
                <a:latin typeface="Arial"/>
                <a:cs typeface="Arial"/>
              </a:rPr>
              <a:t>more </a:t>
            </a:r>
            <a:r>
              <a:rPr sz="1100" spc="-5" dirty="0">
                <a:latin typeface="Arial"/>
                <a:cs typeface="Arial"/>
              </a:rPr>
              <a:t>than</a:t>
            </a:r>
            <a:r>
              <a:rPr sz="1100" spc="5" dirty="0">
                <a:latin typeface="Arial"/>
                <a:cs typeface="Arial"/>
              </a:rPr>
              <a:t> </a:t>
            </a:r>
            <a:r>
              <a:rPr sz="1100" spc="-5" dirty="0">
                <a:latin typeface="Arial"/>
                <a:cs typeface="Arial"/>
              </a:rPr>
              <a:t>that.</a:t>
            </a:r>
            <a:endParaRPr sz="1100">
              <a:latin typeface="Arial"/>
              <a:cs typeface="Arial"/>
            </a:endParaRPr>
          </a:p>
          <a:p>
            <a:pPr>
              <a:lnSpc>
                <a:spcPct val="100000"/>
              </a:lnSpc>
            </a:pPr>
            <a:endParaRPr sz="1300">
              <a:latin typeface="Times New Roman"/>
              <a:cs typeface="Times New Roman"/>
            </a:endParaRPr>
          </a:p>
          <a:p>
            <a:pPr marL="12700">
              <a:lnSpc>
                <a:spcPct val="100000"/>
              </a:lnSpc>
              <a:spcBef>
                <a:spcPts val="1135"/>
              </a:spcBef>
            </a:pPr>
            <a:r>
              <a:rPr sz="1100" spc="-5" dirty="0">
                <a:latin typeface="Arial"/>
                <a:cs typeface="Arial"/>
              </a:rPr>
              <a:t>Outlook</a:t>
            </a:r>
            <a:endParaRPr sz="1100">
              <a:latin typeface="Arial"/>
              <a:cs typeface="Arial"/>
            </a:endParaRPr>
          </a:p>
          <a:p>
            <a:pPr marL="289560" marR="1315720">
              <a:lnSpc>
                <a:spcPct val="100000"/>
              </a:lnSpc>
              <a:spcBef>
                <a:spcPts val="175"/>
              </a:spcBef>
            </a:pPr>
            <a:r>
              <a:rPr sz="1000" spc="-5" dirty="0">
                <a:latin typeface="Arial"/>
                <a:cs typeface="Arial"/>
              </a:rPr>
              <a:t>Something </a:t>
            </a:r>
            <a:r>
              <a:rPr sz="1000" spc="-10" dirty="0">
                <a:latin typeface="Arial"/>
                <a:cs typeface="Arial"/>
              </a:rPr>
              <a:t>you haven’t solved.  </a:t>
            </a:r>
            <a:r>
              <a:rPr sz="1000" spc="-5" dirty="0">
                <a:latin typeface="Arial"/>
                <a:cs typeface="Arial"/>
              </a:rPr>
              <a:t>Something else </a:t>
            </a:r>
            <a:r>
              <a:rPr sz="1000" spc="-10" dirty="0">
                <a:latin typeface="Arial"/>
                <a:cs typeface="Arial"/>
              </a:rPr>
              <a:t>you haven’t</a:t>
            </a:r>
            <a:r>
              <a:rPr sz="1000" spc="-15" dirty="0">
                <a:latin typeface="Arial"/>
                <a:cs typeface="Arial"/>
              </a:rPr>
              <a:t> </a:t>
            </a:r>
            <a:r>
              <a:rPr sz="1000" spc="-10" dirty="0">
                <a:latin typeface="Arial"/>
                <a:cs typeface="Arial"/>
              </a:rPr>
              <a:t>solved.</a:t>
            </a:r>
            <a:endParaRPr sz="1000">
              <a:latin typeface="Arial"/>
              <a:cs typeface="Arial"/>
            </a:endParaRPr>
          </a:p>
        </p:txBody>
      </p:sp>
      <p:sp>
        <p:nvSpPr>
          <p:cNvPr id="13" name="object 13"/>
          <p:cNvSpPr/>
          <p:nvPr/>
        </p:nvSpPr>
        <p:spPr>
          <a:xfrm>
            <a:off x="0"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000000"/>
          </a:solidFill>
        </p:spPr>
        <p:txBody>
          <a:bodyPr wrap="square" lIns="0" tIns="0" rIns="0" bIns="0" rtlCol="0"/>
          <a:lstStyle/>
          <a:p>
            <a:endParaRPr/>
          </a:p>
        </p:txBody>
      </p:sp>
      <p:sp>
        <p:nvSpPr>
          <p:cNvPr id="14" name="object 14"/>
          <p:cNvSpPr/>
          <p:nvPr/>
        </p:nvSpPr>
        <p:spPr>
          <a:xfrm>
            <a:off x="2303995"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3333B2"/>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10" dirty="0"/>
              <a:t>Peng</a:t>
            </a:r>
            <a:r>
              <a:rPr spc="-60" dirty="0"/>
              <a:t> </a:t>
            </a:r>
            <a:r>
              <a:rPr spc="-5" dirty="0"/>
              <a:t>Liu</a:t>
            </a:r>
          </a:p>
        </p:txBody>
      </p:sp>
      <p:sp>
        <p:nvSpPr>
          <p:cNvPr id="16" name="object 16"/>
          <p:cNvSpPr txBox="1"/>
          <p:nvPr/>
        </p:nvSpPr>
        <p:spPr>
          <a:xfrm>
            <a:off x="2399296" y="3326286"/>
            <a:ext cx="594995" cy="120014"/>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a:cs typeface="Arial"/>
                <a:hlinkClick r:id="rId3" action="ppaction://hlinksldjump"/>
              </a:rPr>
              <a:t>Short </a:t>
            </a:r>
            <a:r>
              <a:rPr sz="600" spc="-10" dirty="0">
                <a:solidFill>
                  <a:srgbClr val="FFFFFF"/>
                </a:solidFill>
                <a:latin typeface="Arial"/>
                <a:cs typeface="Arial"/>
                <a:hlinkClick r:id="rId3" action="ppaction://hlinksldjump"/>
              </a:rPr>
              <a:t>Paper</a:t>
            </a:r>
            <a:r>
              <a:rPr sz="600" spc="-45" dirty="0">
                <a:solidFill>
                  <a:srgbClr val="FFFFFF"/>
                </a:solidFill>
                <a:latin typeface="Arial"/>
                <a:cs typeface="Arial"/>
                <a:hlinkClick r:id="rId3" action="ppaction://hlinksldjump"/>
              </a:rPr>
              <a:t> </a:t>
            </a:r>
            <a:r>
              <a:rPr sz="600" spc="-5" dirty="0">
                <a:solidFill>
                  <a:srgbClr val="FFFFFF"/>
                </a:solidFill>
                <a:latin typeface="Arial"/>
                <a:cs typeface="Arial"/>
                <a:hlinkClick r:id="rId3" action="ppaction://hlinksldjump"/>
              </a:rPr>
              <a:t>Title</a:t>
            </a:r>
            <a:endParaRPr sz="600">
              <a:latin typeface="Arial"/>
              <a:cs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6811" y="111384"/>
            <a:ext cx="342265" cy="116839"/>
          </a:xfrm>
          <a:prstGeom prst="rect">
            <a:avLst/>
          </a:prstGeom>
        </p:spPr>
        <p:txBody>
          <a:bodyPr vert="horz" wrap="square" lIns="0" tIns="12065" rIns="0" bIns="0" rtlCol="0">
            <a:spAutoFit/>
          </a:bodyPr>
          <a:lstStyle/>
          <a:p>
            <a:pPr marL="12700">
              <a:lnSpc>
                <a:spcPct val="100000"/>
              </a:lnSpc>
              <a:spcBef>
                <a:spcPts val="95"/>
              </a:spcBef>
            </a:pPr>
            <a:r>
              <a:rPr sz="600" spc="-5" dirty="0">
                <a:solidFill>
                  <a:srgbClr val="FFFFFF"/>
                </a:solidFill>
                <a:latin typeface="Arial"/>
                <a:cs typeface="Arial"/>
                <a:hlinkClick r:id="rId2" action="ppaction://hlinksldjump"/>
              </a:rPr>
              <a:t>Appendix</a:t>
            </a:r>
            <a:endParaRPr sz="600">
              <a:latin typeface="Arial"/>
              <a:cs typeface="Arial"/>
            </a:endParaRPr>
          </a:p>
        </p:txBody>
      </p:sp>
      <p:sp>
        <p:nvSpPr>
          <p:cNvPr id="3" name="object 3"/>
          <p:cNvSpPr txBox="1"/>
          <p:nvPr/>
        </p:nvSpPr>
        <p:spPr>
          <a:xfrm>
            <a:off x="2303995" y="0"/>
            <a:ext cx="2304415" cy="360680"/>
          </a:xfrm>
          <a:prstGeom prst="rect">
            <a:avLst/>
          </a:prstGeom>
          <a:solidFill>
            <a:srgbClr val="3333B2"/>
          </a:solidFill>
        </p:spPr>
        <p:txBody>
          <a:bodyPr vert="horz" wrap="square" lIns="0" tIns="6350" rIns="0" bIns="0" rtlCol="0">
            <a:spAutoFit/>
          </a:bodyPr>
          <a:lstStyle/>
          <a:p>
            <a:pPr>
              <a:lnSpc>
                <a:spcPct val="100000"/>
              </a:lnSpc>
              <a:spcBef>
                <a:spcPts val="50"/>
              </a:spcBef>
            </a:pPr>
            <a:endParaRPr sz="800">
              <a:latin typeface="Times New Roman"/>
              <a:cs typeface="Times New Roman"/>
            </a:endParaRPr>
          </a:p>
          <a:p>
            <a:pPr marL="107950">
              <a:lnSpc>
                <a:spcPct val="100000"/>
              </a:lnSpc>
              <a:spcBef>
                <a:spcPts val="5"/>
              </a:spcBef>
            </a:pPr>
            <a:r>
              <a:rPr sz="600" spc="-10" dirty="0">
                <a:solidFill>
                  <a:srgbClr val="FFFFFF"/>
                </a:solidFill>
                <a:latin typeface="Arial"/>
                <a:cs typeface="Arial"/>
                <a:hlinkClick r:id="rId2" action="ppaction://hlinksldjump"/>
              </a:rPr>
              <a:t>For </a:t>
            </a:r>
            <a:r>
              <a:rPr sz="600" dirty="0">
                <a:solidFill>
                  <a:srgbClr val="FFFFFF"/>
                </a:solidFill>
                <a:latin typeface="Arial"/>
                <a:cs typeface="Arial"/>
                <a:hlinkClick r:id="rId2" action="ppaction://hlinksldjump"/>
              </a:rPr>
              <a:t>Further</a:t>
            </a:r>
            <a:r>
              <a:rPr sz="600" spc="-5" dirty="0">
                <a:solidFill>
                  <a:srgbClr val="FFFFFF"/>
                </a:solidFill>
                <a:latin typeface="Arial"/>
                <a:cs typeface="Arial"/>
                <a:hlinkClick r:id="rId2" action="ppaction://hlinksldjump"/>
              </a:rPr>
              <a:t> Reading</a:t>
            </a:r>
            <a:endParaRPr sz="600">
              <a:latin typeface="Arial"/>
              <a:cs typeface="Arial"/>
            </a:endParaRPr>
          </a:p>
        </p:txBody>
      </p:sp>
      <p:sp>
        <p:nvSpPr>
          <p:cNvPr id="4" name="object 4"/>
          <p:cNvSpPr/>
          <p:nvPr/>
        </p:nvSpPr>
        <p:spPr>
          <a:xfrm>
            <a:off x="0" y="360259"/>
            <a:ext cx="4608004" cy="29798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0" y="346948"/>
            <a:ext cx="4608195" cy="244475"/>
          </a:xfrm>
          <a:prstGeom prst="rect">
            <a:avLst/>
          </a:prstGeom>
        </p:spPr>
        <p:txBody>
          <a:bodyPr vert="horz" wrap="square" lIns="0" tIns="17145" rIns="0" bIns="0" rtlCol="0">
            <a:spAutoFit/>
          </a:bodyPr>
          <a:lstStyle/>
          <a:p>
            <a:pPr marL="158115">
              <a:lnSpc>
                <a:spcPct val="100000"/>
              </a:lnSpc>
              <a:spcBef>
                <a:spcPts val="135"/>
              </a:spcBef>
            </a:pPr>
            <a:r>
              <a:rPr sz="1400" dirty="0">
                <a:solidFill>
                  <a:srgbClr val="FFFFFF"/>
                </a:solidFill>
                <a:latin typeface="Arial"/>
                <a:cs typeface="Arial"/>
              </a:rPr>
              <a:t>For </a:t>
            </a:r>
            <a:r>
              <a:rPr sz="1400" spc="15" dirty="0">
                <a:solidFill>
                  <a:srgbClr val="FFFFFF"/>
                </a:solidFill>
                <a:latin typeface="Arial"/>
                <a:cs typeface="Arial"/>
              </a:rPr>
              <a:t>Further </a:t>
            </a:r>
            <a:r>
              <a:rPr sz="1400" spc="10" dirty="0">
                <a:solidFill>
                  <a:srgbClr val="FFFFFF"/>
                </a:solidFill>
                <a:latin typeface="Arial"/>
                <a:cs typeface="Arial"/>
              </a:rPr>
              <a:t>Reading</a:t>
            </a:r>
            <a:r>
              <a:rPr sz="1400" spc="-10" dirty="0">
                <a:solidFill>
                  <a:srgbClr val="FFFFFF"/>
                </a:solidFill>
                <a:latin typeface="Arial"/>
                <a:cs typeface="Arial"/>
              </a:rPr>
              <a:t> </a:t>
            </a:r>
            <a:r>
              <a:rPr sz="1400" spc="0" dirty="0">
                <a:solidFill>
                  <a:srgbClr val="FFFFFF"/>
                </a:solidFill>
                <a:latin typeface="Arial"/>
                <a:cs typeface="Arial"/>
              </a:rPr>
              <a:t>I</a:t>
            </a:r>
            <a:endParaRPr sz="1400">
              <a:latin typeface="Arial"/>
              <a:cs typeface="Arial"/>
            </a:endParaRPr>
          </a:p>
        </p:txBody>
      </p:sp>
      <p:sp>
        <p:nvSpPr>
          <p:cNvPr id="6" name="object 6"/>
          <p:cNvSpPr/>
          <p:nvPr/>
        </p:nvSpPr>
        <p:spPr>
          <a:xfrm>
            <a:off x="368850" y="1346477"/>
            <a:ext cx="156210" cy="120650"/>
          </a:xfrm>
          <a:custGeom>
            <a:avLst/>
            <a:gdLst/>
            <a:ahLst/>
            <a:cxnLst/>
            <a:rect l="l" t="t" r="r" b="b"/>
            <a:pathLst>
              <a:path w="156209" h="120650">
                <a:moveTo>
                  <a:pt x="73383" y="0"/>
                </a:moveTo>
                <a:lnTo>
                  <a:pt x="3795" y="12652"/>
                </a:lnTo>
                <a:lnTo>
                  <a:pt x="948" y="20264"/>
                </a:lnTo>
                <a:lnTo>
                  <a:pt x="0" y="28468"/>
                </a:lnTo>
                <a:lnTo>
                  <a:pt x="948" y="36672"/>
                </a:lnTo>
                <a:lnTo>
                  <a:pt x="3795" y="44284"/>
                </a:lnTo>
                <a:lnTo>
                  <a:pt x="73383" y="120200"/>
                </a:lnTo>
                <a:lnTo>
                  <a:pt x="155622" y="107547"/>
                </a:lnTo>
                <a:lnTo>
                  <a:pt x="148505" y="98058"/>
                </a:lnTo>
                <a:lnTo>
                  <a:pt x="146133" y="88568"/>
                </a:lnTo>
                <a:lnTo>
                  <a:pt x="148505" y="79079"/>
                </a:lnTo>
                <a:lnTo>
                  <a:pt x="155622" y="69589"/>
                </a:lnTo>
                <a:lnTo>
                  <a:pt x="73383" y="0"/>
                </a:lnTo>
                <a:close/>
              </a:path>
            </a:pathLst>
          </a:custGeom>
          <a:ln w="10160">
            <a:solidFill>
              <a:srgbClr val="7F7F7F"/>
            </a:solidFill>
          </a:ln>
        </p:spPr>
        <p:txBody>
          <a:bodyPr wrap="square" lIns="0" tIns="0" rIns="0" bIns="0" rtlCol="0"/>
          <a:lstStyle/>
          <a:p>
            <a:endParaRPr/>
          </a:p>
        </p:txBody>
      </p:sp>
      <p:sp>
        <p:nvSpPr>
          <p:cNvPr id="7" name="object 7"/>
          <p:cNvSpPr/>
          <p:nvPr/>
        </p:nvSpPr>
        <p:spPr>
          <a:xfrm>
            <a:off x="437489" y="1416067"/>
            <a:ext cx="86995" cy="50800"/>
          </a:xfrm>
          <a:custGeom>
            <a:avLst/>
            <a:gdLst/>
            <a:ahLst/>
            <a:cxnLst/>
            <a:rect l="l" t="t" r="r" b="b"/>
            <a:pathLst>
              <a:path w="86995" h="50800">
                <a:moveTo>
                  <a:pt x="4744" y="50610"/>
                </a:moveTo>
                <a:lnTo>
                  <a:pt x="1186" y="41121"/>
                </a:lnTo>
                <a:lnTo>
                  <a:pt x="0" y="31631"/>
                </a:lnTo>
                <a:lnTo>
                  <a:pt x="1186" y="22142"/>
                </a:lnTo>
                <a:lnTo>
                  <a:pt x="4744" y="12652"/>
                </a:lnTo>
                <a:lnTo>
                  <a:pt x="86984" y="0"/>
                </a:lnTo>
              </a:path>
            </a:pathLst>
          </a:custGeom>
          <a:ln w="10160">
            <a:solidFill>
              <a:srgbClr val="7F7F7F"/>
            </a:solidFill>
          </a:ln>
        </p:spPr>
        <p:txBody>
          <a:bodyPr wrap="square" lIns="0" tIns="0" rIns="0" bIns="0" rtlCol="0"/>
          <a:lstStyle/>
          <a:p>
            <a:endParaRPr/>
          </a:p>
        </p:txBody>
      </p:sp>
      <p:sp>
        <p:nvSpPr>
          <p:cNvPr id="8" name="object 8"/>
          <p:cNvSpPr/>
          <p:nvPr/>
        </p:nvSpPr>
        <p:spPr>
          <a:xfrm>
            <a:off x="368850" y="1346477"/>
            <a:ext cx="155622" cy="1202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68850" y="1346477"/>
            <a:ext cx="156210" cy="120650"/>
          </a:xfrm>
          <a:custGeom>
            <a:avLst/>
            <a:gdLst/>
            <a:ahLst/>
            <a:cxnLst/>
            <a:rect l="l" t="t" r="r" b="b"/>
            <a:pathLst>
              <a:path w="156209" h="120650">
                <a:moveTo>
                  <a:pt x="73383" y="0"/>
                </a:moveTo>
                <a:lnTo>
                  <a:pt x="3795" y="12652"/>
                </a:lnTo>
                <a:lnTo>
                  <a:pt x="948" y="20264"/>
                </a:lnTo>
                <a:lnTo>
                  <a:pt x="0" y="28468"/>
                </a:lnTo>
                <a:lnTo>
                  <a:pt x="948" y="36672"/>
                </a:lnTo>
                <a:lnTo>
                  <a:pt x="3795" y="44284"/>
                </a:lnTo>
                <a:lnTo>
                  <a:pt x="73383" y="120200"/>
                </a:lnTo>
                <a:lnTo>
                  <a:pt x="155622" y="107547"/>
                </a:lnTo>
                <a:lnTo>
                  <a:pt x="148505" y="98058"/>
                </a:lnTo>
                <a:lnTo>
                  <a:pt x="146133" y="88568"/>
                </a:lnTo>
                <a:lnTo>
                  <a:pt x="148505" y="79079"/>
                </a:lnTo>
                <a:lnTo>
                  <a:pt x="155622" y="69589"/>
                </a:lnTo>
                <a:lnTo>
                  <a:pt x="73383" y="0"/>
                </a:lnTo>
                <a:close/>
              </a:path>
            </a:pathLst>
          </a:custGeom>
          <a:ln w="5080">
            <a:solidFill>
              <a:srgbClr val="333333"/>
            </a:solidFill>
          </a:ln>
        </p:spPr>
        <p:txBody>
          <a:bodyPr wrap="square" lIns="0" tIns="0" rIns="0" bIns="0" rtlCol="0"/>
          <a:lstStyle/>
          <a:p>
            <a:endParaRPr/>
          </a:p>
        </p:txBody>
      </p:sp>
      <p:sp>
        <p:nvSpPr>
          <p:cNvPr id="10" name="object 10"/>
          <p:cNvSpPr/>
          <p:nvPr/>
        </p:nvSpPr>
        <p:spPr>
          <a:xfrm>
            <a:off x="437489" y="1416067"/>
            <a:ext cx="86995" cy="50800"/>
          </a:xfrm>
          <a:custGeom>
            <a:avLst/>
            <a:gdLst/>
            <a:ahLst/>
            <a:cxnLst/>
            <a:rect l="l" t="t" r="r" b="b"/>
            <a:pathLst>
              <a:path w="86995" h="50800">
                <a:moveTo>
                  <a:pt x="4744" y="50610"/>
                </a:moveTo>
                <a:lnTo>
                  <a:pt x="1186" y="41121"/>
                </a:lnTo>
                <a:lnTo>
                  <a:pt x="0" y="31631"/>
                </a:lnTo>
                <a:lnTo>
                  <a:pt x="1186" y="22142"/>
                </a:lnTo>
                <a:lnTo>
                  <a:pt x="4744" y="12652"/>
                </a:lnTo>
                <a:lnTo>
                  <a:pt x="86984" y="0"/>
                </a:lnTo>
              </a:path>
            </a:pathLst>
          </a:custGeom>
          <a:ln w="5080">
            <a:solidFill>
              <a:srgbClr val="333333"/>
            </a:solidFill>
          </a:ln>
        </p:spPr>
        <p:txBody>
          <a:bodyPr wrap="square" lIns="0" tIns="0" rIns="0" bIns="0" rtlCol="0"/>
          <a:lstStyle/>
          <a:p>
            <a:endParaRPr/>
          </a:p>
        </p:txBody>
      </p:sp>
      <p:sp>
        <p:nvSpPr>
          <p:cNvPr id="11" name="object 11"/>
          <p:cNvSpPr/>
          <p:nvPr/>
        </p:nvSpPr>
        <p:spPr>
          <a:xfrm>
            <a:off x="397954" y="1918949"/>
            <a:ext cx="101219" cy="13917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97954" y="191894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3" name="object 13"/>
          <p:cNvSpPr/>
          <p:nvPr/>
        </p:nvSpPr>
        <p:spPr>
          <a:xfrm>
            <a:off x="410606" y="193792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4" name="object 14"/>
          <p:cNvSpPr/>
          <p:nvPr/>
        </p:nvSpPr>
        <p:spPr>
          <a:xfrm>
            <a:off x="423259" y="1956906"/>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5" name="object 15"/>
          <p:cNvSpPr/>
          <p:nvPr/>
        </p:nvSpPr>
        <p:spPr>
          <a:xfrm>
            <a:off x="423259" y="196955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6" name="object 16"/>
          <p:cNvSpPr/>
          <p:nvPr/>
        </p:nvSpPr>
        <p:spPr>
          <a:xfrm>
            <a:off x="410606" y="198853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7" name="object 17"/>
          <p:cNvSpPr/>
          <p:nvPr/>
        </p:nvSpPr>
        <p:spPr>
          <a:xfrm>
            <a:off x="410606" y="200118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8" name="object 18"/>
          <p:cNvSpPr/>
          <p:nvPr/>
        </p:nvSpPr>
        <p:spPr>
          <a:xfrm>
            <a:off x="410606" y="201384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9" name="object 19"/>
          <p:cNvSpPr/>
          <p:nvPr/>
        </p:nvSpPr>
        <p:spPr>
          <a:xfrm>
            <a:off x="410606" y="202649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454890" y="1985373"/>
            <a:ext cx="31635" cy="44283"/>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73868" y="191894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2" name="object 22"/>
          <p:cNvSpPr txBox="1"/>
          <p:nvPr/>
        </p:nvSpPr>
        <p:spPr>
          <a:xfrm>
            <a:off x="397906" y="1302790"/>
            <a:ext cx="4040744" cy="1283557"/>
          </a:xfrm>
          <a:prstGeom prst="rect">
            <a:avLst/>
          </a:prstGeom>
        </p:spPr>
        <p:txBody>
          <a:bodyPr vert="horz" wrap="square" lIns="0" tIns="11430" rIns="0" bIns="0" rtlCol="0">
            <a:spAutoFit/>
          </a:bodyPr>
          <a:lstStyle/>
          <a:p>
            <a:pPr marL="208279">
              <a:lnSpc>
                <a:spcPct val="100000"/>
              </a:lnSpc>
              <a:spcBef>
                <a:spcPts val="90"/>
              </a:spcBef>
            </a:pPr>
            <a:r>
              <a:rPr lang="en-US" altLang="zh-CN" sz="1100" spc="-20" dirty="0">
                <a:solidFill>
                  <a:srgbClr val="3333B2"/>
                </a:solidFill>
                <a:latin typeface="Arial"/>
                <a:cs typeface="Arial"/>
              </a:rPr>
              <a:t>KLINE M. </a:t>
            </a:r>
            <a:endParaRPr sz="1100" spc="-20" dirty="0">
              <a:solidFill>
                <a:srgbClr val="3333B2"/>
              </a:solidFill>
              <a:latin typeface="Arial"/>
              <a:cs typeface="Arial"/>
            </a:endParaRPr>
          </a:p>
          <a:p>
            <a:pPr marL="208279" marR="1231900">
              <a:lnSpc>
                <a:spcPct val="102600"/>
              </a:lnSpc>
            </a:pPr>
            <a:r>
              <a:rPr lang="zh-CN" altLang="en-US" sz="1100" i="1" spc="-10" dirty="0">
                <a:latin typeface="Arial"/>
                <a:cs typeface="Arial"/>
              </a:rPr>
              <a:t>古今数学思想</a:t>
            </a:r>
            <a:r>
              <a:rPr lang="en-US" altLang="zh-CN" sz="1100" i="1" spc="-10" dirty="0">
                <a:latin typeface="Arial"/>
                <a:cs typeface="Arial"/>
              </a:rPr>
              <a:t>.</a:t>
            </a:r>
          </a:p>
          <a:p>
            <a:pPr marL="208279" marR="1231900">
              <a:lnSpc>
                <a:spcPct val="102600"/>
              </a:lnSpc>
            </a:pPr>
            <a:r>
              <a:rPr lang="zh-CN" altLang="en-US" sz="1100" spc="-5" dirty="0">
                <a:solidFill>
                  <a:srgbClr val="7A7ACD"/>
                </a:solidFill>
                <a:latin typeface="Arial"/>
                <a:cs typeface="Arial"/>
              </a:rPr>
              <a:t>上海科学技术出版社</a:t>
            </a:r>
            <a:r>
              <a:rPr lang="en-US" altLang="zh-CN" sz="1100" spc="-5" dirty="0">
                <a:solidFill>
                  <a:srgbClr val="7A7ACD"/>
                </a:solidFill>
                <a:latin typeface="Arial"/>
                <a:cs typeface="Arial"/>
              </a:rPr>
              <a:t>, 2002.</a:t>
            </a:r>
            <a:endParaRPr sz="1100" dirty="0">
              <a:latin typeface="Arial"/>
              <a:cs typeface="Arial"/>
            </a:endParaRPr>
          </a:p>
          <a:p>
            <a:pPr marL="12700">
              <a:lnSpc>
                <a:spcPct val="100000"/>
              </a:lnSpc>
              <a:spcBef>
                <a:spcPts val="575"/>
              </a:spcBef>
            </a:pPr>
            <a:r>
              <a:rPr lang="en-US" sz="1100" u="sng" spc="-5" dirty="0">
                <a:solidFill>
                  <a:srgbClr val="3333B2"/>
                </a:solidFill>
                <a:uFill>
                  <a:solidFill>
                    <a:srgbClr val="B2B2B2"/>
                  </a:solidFill>
                </a:uFill>
                <a:latin typeface="Times New Roman"/>
                <a:cs typeface="Times New Roman"/>
              </a:rPr>
              <a:t>  </a:t>
            </a:r>
            <a:r>
              <a:rPr lang="en-US" sz="1100" u="sng" spc="15" dirty="0">
                <a:solidFill>
                  <a:srgbClr val="3333B2"/>
                </a:solidFill>
                <a:uFill>
                  <a:solidFill>
                    <a:srgbClr val="B2B2B2"/>
                  </a:solidFill>
                </a:uFill>
                <a:latin typeface="Times New Roman"/>
                <a:cs typeface="Times New Roman"/>
              </a:rPr>
              <a:t> </a:t>
            </a:r>
            <a:r>
              <a:rPr lang="en-US" sz="1100" dirty="0">
                <a:solidFill>
                  <a:srgbClr val="3333B2"/>
                </a:solidFill>
                <a:latin typeface="Times New Roman"/>
                <a:cs typeface="Times New Roman"/>
              </a:rPr>
              <a:t>  </a:t>
            </a:r>
            <a:r>
              <a:rPr lang="en-US" sz="1100" spc="-130" dirty="0">
                <a:solidFill>
                  <a:srgbClr val="3333B2"/>
                </a:solidFill>
                <a:latin typeface="Times New Roman"/>
                <a:cs typeface="Times New Roman"/>
              </a:rPr>
              <a:t> </a:t>
            </a:r>
            <a:r>
              <a:rPr lang="en-US" sz="1100" spc="-10" dirty="0">
                <a:solidFill>
                  <a:srgbClr val="3333B2"/>
                </a:solidFill>
                <a:latin typeface="Arial"/>
                <a:cs typeface="Arial"/>
              </a:rPr>
              <a:t>Richard DeWitt</a:t>
            </a:r>
            <a:endParaRPr sz="1100" dirty="0">
              <a:latin typeface="Arial"/>
              <a:cs typeface="Arial"/>
            </a:endParaRPr>
          </a:p>
          <a:p>
            <a:pPr marL="208279">
              <a:lnSpc>
                <a:spcPct val="100000"/>
              </a:lnSpc>
              <a:spcBef>
                <a:spcPts val="35"/>
              </a:spcBef>
            </a:pPr>
            <a:r>
              <a:rPr lang="en-US" sz="1100" spc="-5" dirty="0">
                <a:latin typeface="Arial"/>
                <a:cs typeface="Arial"/>
              </a:rPr>
              <a:t>Worldviews: An Introduction to the History and Philosophy of Science</a:t>
            </a:r>
            <a:endParaRPr sz="1100" dirty="0">
              <a:latin typeface="Arial"/>
              <a:cs typeface="Arial"/>
            </a:endParaRPr>
          </a:p>
          <a:p>
            <a:pPr marL="208279">
              <a:lnSpc>
                <a:spcPct val="100000"/>
              </a:lnSpc>
              <a:spcBef>
                <a:spcPts val="35"/>
              </a:spcBef>
            </a:pPr>
            <a:r>
              <a:rPr lang="zh-CN" altLang="en-US" sz="1100" spc="-5" dirty="0">
                <a:solidFill>
                  <a:srgbClr val="7A7ACD"/>
                </a:solidFill>
                <a:latin typeface="Arial"/>
                <a:cs typeface="Arial"/>
              </a:rPr>
              <a:t>电子工业出版社，</a:t>
            </a:r>
            <a:r>
              <a:rPr lang="en-US" altLang="zh-CN" sz="1100" spc="-5" dirty="0">
                <a:solidFill>
                  <a:srgbClr val="7A7ACD"/>
                </a:solidFill>
                <a:latin typeface="Arial"/>
                <a:cs typeface="Arial"/>
              </a:rPr>
              <a:t>2014.1</a:t>
            </a:r>
            <a:endParaRPr sz="1100" dirty="0">
              <a:latin typeface="Arial"/>
              <a:cs typeface="Arial"/>
            </a:endParaRPr>
          </a:p>
        </p:txBody>
      </p:sp>
      <p:sp>
        <p:nvSpPr>
          <p:cNvPr id="23" name="object 23"/>
          <p:cNvSpPr/>
          <p:nvPr/>
        </p:nvSpPr>
        <p:spPr>
          <a:xfrm>
            <a:off x="0"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000000"/>
          </a:solidFill>
        </p:spPr>
        <p:txBody>
          <a:bodyPr wrap="square" lIns="0" tIns="0" rIns="0" bIns="0" rtlCol="0"/>
          <a:lstStyle/>
          <a:p>
            <a:endParaRPr/>
          </a:p>
        </p:txBody>
      </p:sp>
      <p:sp>
        <p:nvSpPr>
          <p:cNvPr id="24" name="object 24"/>
          <p:cNvSpPr/>
          <p:nvPr/>
        </p:nvSpPr>
        <p:spPr>
          <a:xfrm>
            <a:off x="2303995" y="3312071"/>
            <a:ext cx="2304415" cy="144145"/>
          </a:xfrm>
          <a:custGeom>
            <a:avLst/>
            <a:gdLst/>
            <a:ahLst/>
            <a:cxnLst/>
            <a:rect l="l" t="t" r="r" b="b"/>
            <a:pathLst>
              <a:path w="2304415" h="144145">
                <a:moveTo>
                  <a:pt x="0" y="143929"/>
                </a:moveTo>
                <a:lnTo>
                  <a:pt x="2303995" y="143929"/>
                </a:lnTo>
                <a:lnTo>
                  <a:pt x="2303995" y="0"/>
                </a:lnTo>
                <a:lnTo>
                  <a:pt x="0" y="0"/>
                </a:lnTo>
                <a:lnTo>
                  <a:pt x="0" y="143929"/>
                </a:lnTo>
                <a:close/>
              </a:path>
            </a:pathLst>
          </a:custGeom>
          <a:solidFill>
            <a:srgbClr val="3333B2"/>
          </a:solidFill>
        </p:spPr>
        <p:txBody>
          <a:bodyPr wrap="square" lIns="0" tIns="0" rIns="0" bIns="0" rtlCol="0"/>
          <a:lstStyle/>
          <a:p>
            <a:endParaRPr/>
          </a:p>
        </p:txBody>
      </p:sp>
      <p:sp>
        <p:nvSpPr>
          <p:cNvPr id="25" name="object 25"/>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10" dirty="0"/>
              <a:t>Peng</a:t>
            </a:r>
            <a:r>
              <a:rPr spc="-60" dirty="0"/>
              <a:t> </a:t>
            </a:r>
            <a:r>
              <a:rPr spc="-5" dirty="0"/>
              <a:t>Liu</a:t>
            </a:r>
          </a:p>
        </p:txBody>
      </p:sp>
      <p:sp>
        <p:nvSpPr>
          <p:cNvPr id="26" name="object 26"/>
          <p:cNvSpPr txBox="1"/>
          <p:nvPr/>
        </p:nvSpPr>
        <p:spPr>
          <a:xfrm>
            <a:off x="2399296" y="3326286"/>
            <a:ext cx="594995" cy="120014"/>
          </a:xfrm>
          <a:prstGeom prst="rect">
            <a:avLst/>
          </a:prstGeom>
        </p:spPr>
        <p:txBody>
          <a:bodyPr vert="horz" wrap="square" lIns="0" tIns="8890" rIns="0" bIns="0" rtlCol="0">
            <a:spAutoFit/>
          </a:bodyPr>
          <a:lstStyle/>
          <a:p>
            <a:pPr marL="12700">
              <a:lnSpc>
                <a:spcPct val="100000"/>
              </a:lnSpc>
              <a:spcBef>
                <a:spcPts val="70"/>
              </a:spcBef>
            </a:pPr>
            <a:r>
              <a:rPr sz="600" dirty="0">
                <a:solidFill>
                  <a:srgbClr val="FFFFFF"/>
                </a:solidFill>
                <a:latin typeface="Arial"/>
                <a:cs typeface="Arial"/>
                <a:hlinkClick r:id="rId7" action="ppaction://hlinksldjump"/>
              </a:rPr>
              <a:t>Short </a:t>
            </a:r>
            <a:r>
              <a:rPr sz="600" spc="-10" dirty="0">
                <a:solidFill>
                  <a:srgbClr val="FFFFFF"/>
                </a:solidFill>
                <a:latin typeface="Arial"/>
                <a:cs typeface="Arial"/>
                <a:hlinkClick r:id="rId7" action="ppaction://hlinksldjump"/>
              </a:rPr>
              <a:t>Paper</a:t>
            </a:r>
            <a:r>
              <a:rPr sz="600" spc="-45" dirty="0">
                <a:solidFill>
                  <a:srgbClr val="FFFFFF"/>
                </a:solidFill>
                <a:latin typeface="Arial"/>
                <a:cs typeface="Arial"/>
                <a:hlinkClick r:id="rId7" action="ppaction://hlinksldjump"/>
              </a:rPr>
              <a:t> </a:t>
            </a:r>
            <a:r>
              <a:rPr sz="600" spc="-5" dirty="0">
                <a:solidFill>
                  <a:srgbClr val="FFFFFF"/>
                </a:solidFill>
                <a:latin typeface="Arial"/>
                <a:cs typeface="Arial"/>
                <a:hlinkClick r:id="rId7" action="ppaction://hlinksldjump"/>
              </a:rPr>
              <a:t>Title</a:t>
            </a:r>
            <a:endParaRPr sz="600">
              <a:latin typeface="Arial"/>
              <a:cs typeface="Arial"/>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722</Words>
  <Application>Microsoft Office PowerPoint</Application>
  <PresentationFormat>自定义</PresentationFormat>
  <Paragraphs>67</Paragraphs>
  <Slides>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宋体</vt:lpstr>
      <vt:lpstr>Arial</vt:lpstr>
      <vt:lpstr>Calibri</vt:lpstr>
      <vt:lpstr>Courier New</vt:lpstr>
      <vt:lpstr>Times New Roman</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Scientific Method:  - Axiomatic Method and Deductive Reasoning</dc:title>
  <dc:subject>Theoretical Computer Science</dc:subject>
  <dc:creator>Peng Liu</dc:creator>
  <cp:lastModifiedBy>刘鹏</cp:lastModifiedBy>
  <cp:revision>13</cp:revision>
  <dcterms:created xsi:type="dcterms:W3CDTF">2018-06-14T00:16:17Z</dcterms:created>
  <dcterms:modified xsi:type="dcterms:W3CDTF">2018-06-14T02:15:25Z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2018-06-14T00:00:00Z</vt:filetime>
  </property>
  <property fmtid="{D5CDD505-2E9C-101B-9397-08002B2CF9AE}" pid="3" name="Creator">
    <vt:lpwstr>LaTeX with Beamer class</vt:lpwstr>
  </property>
  <property fmtid="{D5CDD505-2E9C-101B-9397-08002B2CF9AE}" pid="4" name="LastSaved">
    <vt:filetime>2018-06-14T00:00:00Z</vt:filetime>
  </property>
</Properties>
</file>