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11" r:id="rId3"/>
    <p:sldId id="315" r:id="rId4"/>
    <p:sldId id="321" r:id="rId5"/>
    <p:sldId id="346" r:id="rId6"/>
    <p:sldId id="350" r:id="rId7"/>
    <p:sldId id="347" r:id="rId8"/>
    <p:sldId id="348" r:id="rId9"/>
    <p:sldId id="349" r:id="rId10"/>
    <p:sldId id="3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6"/>
    <a:srgbClr val="02087E"/>
    <a:srgbClr val="11027E"/>
    <a:srgbClr val="404040"/>
    <a:srgbClr val="595959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182880"/>
            <a:ext cx="12192000" cy="475488"/>
            <a:chOff x="0" y="182880"/>
            <a:chExt cx="12192000" cy="475488"/>
          </a:xfrm>
        </p:grpSpPr>
        <p:sp>
          <p:nvSpPr>
            <p:cNvPr id="8" name="矩形 7"/>
            <p:cNvSpPr/>
            <p:nvPr/>
          </p:nvSpPr>
          <p:spPr>
            <a:xfrm>
              <a:off x="0" y="182880"/>
              <a:ext cx="100584" cy="475488"/>
            </a:xfrm>
            <a:prstGeom prst="rect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086558" y="239363"/>
              <a:ext cx="498045" cy="379476"/>
              <a:chOff x="3121658" y="205741"/>
              <a:chExt cx="498045" cy="429767"/>
            </a:xfrm>
          </p:grpSpPr>
          <p:sp>
            <p:nvSpPr>
              <p:cNvPr id="11" name="箭头: V 形 10"/>
              <p:cNvSpPr/>
              <p:nvPr/>
            </p:nvSpPr>
            <p:spPr>
              <a:xfrm>
                <a:off x="3121658" y="205741"/>
                <a:ext cx="192397" cy="429767"/>
              </a:xfrm>
              <a:prstGeom prst="chevron">
                <a:avLst/>
              </a:pr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2" name="箭头: V 形 11"/>
              <p:cNvSpPr/>
              <p:nvPr/>
            </p:nvSpPr>
            <p:spPr>
              <a:xfrm>
                <a:off x="3275634" y="205741"/>
                <a:ext cx="192397" cy="429767"/>
              </a:xfrm>
              <a:prstGeom prst="chevron">
                <a:avLst/>
              </a:pr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3" name="箭头: V 形 12"/>
              <p:cNvSpPr/>
              <p:nvPr/>
            </p:nvSpPr>
            <p:spPr>
              <a:xfrm>
                <a:off x="3427306" y="205741"/>
                <a:ext cx="192397" cy="429767"/>
              </a:xfrm>
              <a:prstGeom prst="chevron">
                <a:avLst/>
              </a:pr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 flipV="1">
              <a:off x="0" y="610361"/>
              <a:ext cx="12192000" cy="48007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0" y="-12"/>
            <a:ext cx="6882146" cy="6858012"/>
            <a:chOff x="20" y="-12"/>
            <a:chExt cx="6882146" cy="6858012"/>
          </a:xfrm>
        </p:grpSpPr>
        <p:sp>
          <p:nvSpPr>
            <p:cNvPr id="7" name="平行四边形 6"/>
            <p:cNvSpPr/>
            <p:nvPr userDrawn="1"/>
          </p:nvSpPr>
          <p:spPr>
            <a:xfrm flipH="1">
              <a:off x="1325427" y="-12"/>
              <a:ext cx="5556739" cy="6857990"/>
            </a:xfrm>
            <a:prstGeom prst="parallelogram">
              <a:avLst>
                <a:gd name="adj" fmla="val 33088"/>
              </a:avLst>
            </a:prstGeom>
            <a:solidFill>
              <a:srgbClr val="151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 userDrawn="1"/>
          </p:nvSpPr>
          <p:spPr>
            <a:xfrm flipH="1">
              <a:off x="1222131" y="-1"/>
              <a:ext cx="5556739" cy="6857990"/>
            </a:xfrm>
            <a:prstGeom prst="parallelogram">
              <a:avLst>
                <a:gd name="adj" fmla="val 33088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30" r="45010"/>
            <a:stretch>
              <a:fillRect/>
            </a:stretch>
          </p:blipFill>
          <p:spPr>
            <a:xfrm>
              <a:off x="20" y="10"/>
              <a:ext cx="6704346" cy="6857990"/>
            </a:xfrm>
            <a:custGeom>
              <a:avLst/>
              <a:gdLst>
                <a:gd name="connsiteX0" fmla="*/ 0 w 6704346"/>
                <a:gd name="connsiteY0" fmla="*/ 0 h 6857990"/>
                <a:gd name="connsiteX1" fmla="*/ 4840277 w 6704346"/>
                <a:gd name="connsiteY1" fmla="*/ 0 h 6857990"/>
                <a:gd name="connsiteX2" fmla="*/ 6704346 w 6704346"/>
                <a:gd name="connsiteY2" fmla="*/ 6857990 h 6857990"/>
                <a:gd name="connsiteX3" fmla="*/ 0 w 6704346"/>
                <a:gd name="connsiteY3" fmla="*/ 6857990 h 685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4346" h="6857990">
                  <a:moveTo>
                    <a:pt x="0" y="0"/>
                  </a:moveTo>
                  <a:lnTo>
                    <a:pt x="4840277" y="0"/>
                  </a:lnTo>
                  <a:lnTo>
                    <a:pt x="6704346" y="6857990"/>
                  </a:lnTo>
                  <a:lnTo>
                    <a:pt x="0" y="6857990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FD38-53A0-433A-97BD-44066636641C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0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1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slideLayout" Target="../slideLayouts/slideLayout10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10" Type="http://schemas.openxmlformats.org/officeDocument/2006/relationships/tags" Target="../tags/tag34.xml"/><Relationship Id="rId19" Type="http://schemas.openxmlformats.org/officeDocument/2006/relationships/image" Target="../media/image4.tmp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slideLayout" Target="../slideLayouts/slideLayout10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image" Target="../media/image4.tmp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image" Target="../media/image4.tmp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4.tmp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image" Target="../media/image4.tmp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slideLayout" Target="../slideLayouts/slideLayout10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80038" y="2763064"/>
            <a:ext cx="6186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40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（秋季学期）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2960" y="3540760"/>
            <a:ext cx="723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dirty="0">
                <a:solidFill>
                  <a:srgbClr val="15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5400" dirty="0" smtClean="0">
                <a:solidFill>
                  <a:srgbClr val="15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测试、分组汇报</a:t>
            </a:r>
            <a:endParaRPr lang="zh-CN" altLang="en-US" sz="5400" dirty="0">
              <a:solidFill>
                <a:srgbClr val="15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4808" y="4499808"/>
            <a:ext cx="5511536" cy="369015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65191" y="5563812"/>
            <a:ext cx="279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50" dirty="0" smtClean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主持：</a:t>
            </a:r>
            <a:r>
              <a:rPr lang="zh-CN" altLang="en-US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张成</a:t>
            </a:r>
            <a:r>
              <a:rPr lang="zh-CN" altLang="en-US" spc="150" dirty="0" smtClean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龙、左继蓉</a:t>
            </a:r>
            <a:endParaRPr lang="zh-CN" altLang="en-US" spc="150" dirty="0">
              <a:solidFill>
                <a:srgbClr val="1B22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87785" y="4967862"/>
            <a:ext cx="3379095" cy="31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文献管理与</a:t>
            </a:r>
            <a:r>
              <a:rPr lang="zh-CN" altLang="en-US" sz="1400" spc="150" dirty="0" smtClean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信息分析</a:t>
            </a:r>
            <a:endParaRPr lang="zh-CN" altLang="en-US" sz="1400" spc="150" dirty="0">
              <a:solidFill>
                <a:srgbClr val="1B22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87785" y="5562758"/>
            <a:ext cx="33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pc="150" dirty="0" smtClean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2018-11-22</a:t>
            </a:r>
            <a:endParaRPr lang="zh-CN" altLang="en-US" spc="150" dirty="0">
              <a:solidFill>
                <a:srgbClr val="1B22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354240" y="178676"/>
            <a:ext cx="2512640" cy="837681"/>
            <a:chOff x="9354240" y="103370"/>
            <a:chExt cx="2512640" cy="83768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240" y="103370"/>
              <a:ext cx="889885" cy="83768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4923" y="182006"/>
              <a:ext cx="1501957" cy="67588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9354240" y="174146"/>
            <a:ext cx="2512640" cy="842211"/>
            <a:chOff x="9354240" y="98840"/>
            <a:chExt cx="2512640" cy="8422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240" y="98840"/>
              <a:ext cx="889885" cy="84221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4923" y="182006"/>
              <a:ext cx="1501957" cy="675881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5852160" y="2951213"/>
            <a:ext cx="601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dirty="0">
                <a:solidFill>
                  <a:srgbClr val="15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感谢您的耐心参与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692456" y="3977154"/>
            <a:ext cx="4072128" cy="369015"/>
            <a:chOff x="7865872" y="3500317"/>
            <a:chExt cx="4072128" cy="369015"/>
          </a:xfrm>
        </p:grpSpPr>
        <p:sp>
          <p:nvSpPr>
            <p:cNvPr id="17" name="矩形 16"/>
            <p:cNvSpPr/>
            <p:nvPr/>
          </p:nvSpPr>
          <p:spPr>
            <a:xfrm>
              <a:off x="7957312" y="3500317"/>
              <a:ext cx="3940048" cy="369015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865872" y="3530936"/>
              <a:ext cx="407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spc="1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文献管理与信息分析 混合式</a:t>
              </a:r>
              <a:r>
                <a:rPr lang="zh-CN" altLang="en-US" sz="1400" spc="1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教学 小组分享</a:t>
              </a:r>
              <a:endParaRPr lang="zh-CN" altLang="en-US" sz="14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109634" y="4672421"/>
            <a:ext cx="33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150" dirty="0" smtClean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pc="150" dirty="0" smtClean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pc="150" dirty="0" smtClean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pc="150" dirty="0" smtClean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pc="150" dirty="0" smtClean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pc="150" dirty="0">
              <a:solidFill>
                <a:srgbClr val="1B22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3986" y="1050131"/>
            <a:ext cx="11061013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单选题</a:t>
            </a:r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：“中国知网”提供的免费数字化学习与研究平台是（  ）。</a:t>
            </a:r>
          </a:p>
        </p:txBody>
      </p:sp>
      <p:sp>
        <p:nvSpPr>
          <p:cNvPr id="4" name="矩形 3"/>
          <p:cNvSpPr/>
          <p:nvPr/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altLang="zh-CN" sz="24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Endnote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altLang="zh-CN" sz="2400" b="1" dirty="0" err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HistCite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altLang="zh-CN" sz="2400" b="1" dirty="0" err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NoteExpress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CNKI E-study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矩形: 圆角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1"/>
              </p:custDataLst>
            </p:nvPr>
          </p:nvSpPr>
          <p:spPr>
            <a:xfrm>
              <a:off x="254000" y="0"/>
              <a:ext cx="2445127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3" name="图片 12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62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1945" y="1136505"/>
            <a:ext cx="10857455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单选题</a:t>
            </a: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：文献数据库与搜索引擎相比，两者的相同点</a:t>
            </a:r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是（  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信息源相同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都是对信息进行收集和加工，供人们方便地检索利用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两者检索结果输出方式相同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两者结果呈现方式相同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1"/>
              </p:custDataLst>
            </p:nvPr>
          </p:nvSpPr>
          <p:spPr>
            <a:xfrm>
              <a:off x="254000" y="0"/>
              <a:ext cx="2445127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单选题</a:t>
              </a:r>
              <a:endPara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3" name="图片 12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93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单选题</a:t>
            </a:r>
            <a:r>
              <a:rPr lang="en-US" altLang="zh-CN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云南大学学报</a:t>
            </a:r>
            <a:r>
              <a:rPr lang="en-US" altLang="zh-CN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属于（  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</a:t>
            </a: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新闻期刊</a:t>
            </a:r>
            <a:endParaRPr lang="zh-CN" altLang="en-US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38400" y="4496360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校园报纸</a:t>
            </a:r>
            <a:endParaRPr lang="zh-CN" altLang="en-US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学术期刊</a:t>
            </a:r>
            <a:endParaRPr lang="zh-CN" altLang="en-US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sp>
        <p:nvSpPr>
          <p:cNvPr id="16" name="矩形 15"/>
          <p:cNvSpPr/>
          <p:nvPr/>
        </p:nvSpPr>
        <p:spPr>
          <a:xfrm>
            <a:off x="482600" y="15001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学习情况检测</a:t>
            </a: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3" name="图片 1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19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307497" y="853281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单选题</a:t>
            </a: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：在论文写作中引用的内容需要在文后标注引用的参考文献，目前使用广泛的我国制定的文后参考文献著录规则简称为（   </a:t>
            </a:r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</a:t>
            </a:r>
            <a:endParaRPr lang="zh-CN" altLang="en-US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GB7714-2015</a:t>
            </a:r>
            <a:endParaRPr lang="zh-CN" altLang="en-US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38400" y="4456019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MLA</a:t>
            </a:r>
            <a:endParaRPr lang="zh-CN" altLang="en-US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endParaRPr lang="zh-CN" altLang="en-US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sp>
        <p:nvSpPr>
          <p:cNvPr id="16" name="矩形 15"/>
          <p:cNvSpPr/>
          <p:nvPr/>
        </p:nvSpPr>
        <p:spPr>
          <a:xfrm>
            <a:off x="482600" y="15001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学习情况检测</a:t>
            </a: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3" name="图片 1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84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66482" y="1129664"/>
            <a:ext cx="11073093" cy="515588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ts val="37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为了满足科研工作者的需求，文献管理软件通常具有以下哪些功能？（多选题）</a:t>
            </a:r>
          </a:p>
          <a:p>
            <a:pPr>
              <a:lnSpc>
                <a:spcPts val="3700"/>
              </a:lnSpc>
            </a:pP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软件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内直接检索多个数据库的文献</a:t>
            </a:r>
          </a:p>
          <a:p>
            <a:pPr>
              <a:lnSpc>
                <a:spcPts val="3700"/>
              </a:lnSpc>
            </a:pP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能够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高效管理大量的参考文献，并能提升阅读文献的效率</a:t>
            </a:r>
          </a:p>
          <a:p>
            <a:pPr>
              <a:lnSpc>
                <a:spcPts val="3700"/>
              </a:lnSpc>
            </a:pPr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能够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自动帮助编辑参考文献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格式</a:t>
            </a:r>
          </a:p>
          <a:p>
            <a:pPr>
              <a:lnSpc>
                <a:spcPts val="3700"/>
              </a:lnSpc>
            </a:pP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能够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自动绘制论文的图表</a:t>
            </a: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769674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618644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596917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127000" y="-10795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127000" y="-10795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127000" y="-10795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381000" y="-10795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652905" y="127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3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98177" y="1652307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熟悉云南大学的图书馆</a:t>
            </a:r>
          </a:p>
          <a:p>
            <a:endParaRPr lang="zh-CN" altLang="en-US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浏览云南大学网上图书馆，看看有哪些有用的信息？</a:t>
            </a:r>
          </a:p>
          <a:p>
            <a:endParaRPr lang="zh-CN" altLang="en-US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列出</a:t>
            </a: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条你认为有价值的资源，并附上一句话你认为有用的理由。</a:t>
            </a: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53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707231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目前为止，通过课程学习，你认为最好用、最易用、最有用</a:t>
            </a:r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的中英文数据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是（   </a:t>
            </a:r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）（中英文各选一个）。</a:t>
            </a:r>
            <a:endParaRPr lang="zh-CN" altLang="en-US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159000" y="281127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WOS</a:t>
            </a: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159000" y="3679434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Scopus</a:t>
            </a: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159000" y="4537420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Springer</a:t>
            </a: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159000" y="5506205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CNKI</a:t>
            </a: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43624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650338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570499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404412" y="5798817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4820210" y="2859827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万方</a:t>
            </a:r>
          </a:p>
        </p:txBody>
      </p:sp>
      <p:sp>
        <p:nvSpPr>
          <p:cNvPr id="19" name="矩形 18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4220695" y="2939142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4820210" y="3688905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维普</a:t>
            </a:r>
          </a:p>
        </p:txBody>
      </p:sp>
      <p:sp>
        <p:nvSpPr>
          <p:cNvPr id="21" name="矩形 20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4220695" y="3738281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6"/>
            </p:custDataLst>
          </p:nvPr>
        </p:nvSpPr>
        <p:spPr>
          <a:xfrm>
            <a:off x="4820210" y="4815991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其他</a:t>
            </a: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4220695" y="4819806"/>
            <a:ext cx="514350" cy="514350"/>
          </a:xfrm>
          <a:prstGeom prst="rect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  <a:endPara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3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  <a:endParaRPr lang="zh-CN" altLang="en-US" sz="2000" dirty="0" smtClean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38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279946" y="136824"/>
            <a:ext cx="33528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小组学习情况汇报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B48C367-88F9-4240-A5A0-2BA019B40367}"/>
              </a:ext>
            </a:extLst>
          </p:cNvPr>
          <p:cNvSpPr txBox="1"/>
          <p:nvPr/>
        </p:nvSpPr>
        <p:spPr>
          <a:xfrm>
            <a:off x="532193" y="1250602"/>
            <a:ext cx="107664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2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汇报小组：第 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22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2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主题：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中文数据库</a:t>
            </a:r>
            <a:r>
              <a:rPr lang="en-US" altLang="zh-CN" sz="2200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cnki</a:t>
            </a:r>
            <a:r>
              <a:rPr lang="zh-CN" altLang="en-US" sz="22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、万方、维普等的使用</a:t>
            </a:r>
            <a:endParaRPr lang="en-US" altLang="zh-CN" sz="22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你们准备好了吗！</a:t>
            </a:r>
            <a:endParaRPr lang="en-US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zh-CN" sz="2000" b="1" dirty="0">
              <a:solidFill>
                <a:srgbClr val="0208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0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RAINPROBLEMTYPE" val="MultipleChoice"/>
  <p:tag name="RAINPROBLEM" val="MultipleChoice"/>
  <p:tag name="PROBLEMSCORE" val="15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RAINPROBLEMTYPE" val="MultipleChoice"/>
  <p:tag name="RAINPROBLEM" val="MultipleChoice"/>
  <p:tag name="PROBLEMSCORE" val="15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2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0.0"/>
  <p:tag name="PROBLEMVOICEALLOWED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410</Words>
  <Application>Microsoft Office PowerPoint</Application>
  <PresentationFormat>宽屏</PresentationFormat>
  <Paragraphs>106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Microsoft Yahei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yun814</dc:creator>
  <cp:lastModifiedBy>zhang clong</cp:lastModifiedBy>
  <cp:revision>158</cp:revision>
  <dcterms:created xsi:type="dcterms:W3CDTF">2017-03-04T12:56:00Z</dcterms:created>
  <dcterms:modified xsi:type="dcterms:W3CDTF">2018-11-22T09:41:55Z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