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1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6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7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8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60" r:id="rId3"/>
    <p:sldId id="325" r:id="rId4"/>
    <p:sldId id="336" r:id="rId5"/>
    <p:sldId id="318" r:id="rId6"/>
    <p:sldId id="335" r:id="rId7"/>
    <p:sldId id="330" r:id="rId8"/>
    <p:sldId id="331" r:id="rId9"/>
    <p:sldId id="332" r:id="rId10"/>
    <p:sldId id="319" r:id="rId11"/>
    <p:sldId id="327" r:id="rId12"/>
    <p:sldId id="326" r:id="rId13"/>
    <p:sldId id="328" r:id="rId14"/>
    <p:sldId id="329" r:id="rId15"/>
    <p:sldId id="320" r:id="rId16"/>
    <p:sldId id="321" r:id="rId17"/>
    <p:sldId id="312" r:id="rId18"/>
    <p:sldId id="315" r:id="rId19"/>
    <p:sldId id="333" r:id="rId20"/>
    <p:sldId id="314" r:id="rId21"/>
  </p:sldIdLst>
  <p:sldSz cx="12192000" cy="6858000"/>
  <p:notesSz cx="6954838" cy="93091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595959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2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1CADB186-7154-4E9C-A8CD-191D4CDA36E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CB1F1C0B-5033-4ADE-809B-06A85D8FF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29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90A1F75E-A3D9-4598-B675-21D33B273675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E59BE7A6-307A-4208-B0FF-190ECDF7A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9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E7A6-307A-4208-B0FF-190ECDF7A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09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E7A6-307A-4208-B0FF-190ECDF7A0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42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E7A6-307A-4208-B0FF-190ECDF7A0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49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E7A6-307A-4208-B0FF-190ECDF7A0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15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E7A6-307A-4208-B0FF-190ECDF7A0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41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E7A6-307A-4208-B0FF-190ECDF7A0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27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E7A6-307A-4208-B0FF-190ECDF7A0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2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E7A6-307A-4208-B0FF-190ECDF7A0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32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E7A6-307A-4208-B0FF-190ECDF7A0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36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E7A6-307A-4208-B0FF-190ECDF7A0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64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E7A6-307A-4208-B0FF-190ECDF7A0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0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E7A6-307A-4208-B0FF-190ECDF7A0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49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E7A6-307A-4208-B0FF-190ECDF7A0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28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E7A6-307A-4208-B0FF-190ECDF7A0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39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E7A6-307A-4208-B0FF-190ECDF7A0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80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E7A6-307A-4208-B0FF-190ECDF7A0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70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E7A6-307A-4208-B0FF-190ECDF7A0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85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E7A6-307A-4208-B0FF-190ECDF7A0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1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E7A6-307A-4208-B0FF-190ECDF7A0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66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E7A6-307A-4208-B0FF-190ECDF7A0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55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2018-08-30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2018-08-30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4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182880"/>
            <a:ext cx="12192000" cy="475488"/>
            <a:chOff x="0" y="182880"/>
            <a:chExt cx="12192000" cy="475488"/>
          </a:xfrm>
        </p:grpSpPr>
        <p:sp>
          <p:nvSpPr>
            <p:cNvPr id="8" name="矩形 7"/>
            <p:cNvSpPr/>
            <p:nvPr/>
          </p:nvSpPr>
          <p:spPr>
            <a:xfrm>
              <a:off x="0" y="182880"/>
              <a:ext cx="100584" cy="475488"/>
            </a:xfrm>
            <a:prstGeom prst="rect">
              <a:avLst/>
            </a:prstGeom>
            <a:solidFill>
              <a:srgbClr val="40404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3086558" y="239363"/>
              <a:ext cx="498045" cy="379476"/>
              <a:chOff x="3121658" y="205741"/>
              <a:chExt cx="498045" cy="429767"/>
            </a:xfrm>
          </p:grpSpPr>
          <p:sp>
            <p:nvSpPr>
              <p:cNvPr id="11" name="箭头: V 形 10"/>
              <p:cNvSpPr/>
              <p:nvPr/>
            </p:nvSpPr>
            <p:spPr>
              <a:xfrm>
                <a:off x="3121658" y="205741"/>
                <a:ext cx="192397" cy="429767"/>
              </a:xfrm>
              <a:prstGeom prst="chevron">
                <a:avLst/>
              </a:prstGeom>
              <a:solidFill>
                <a:srgbClr val="40404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spcFirstLastPara="0" vert="horz" wrap="square" lIns="55880" tIns="55880" rIns="55880" bIns="55880" numCol="1" spcCol="1270" anchor="ctr" anchorCtr="0">
                <a:noAutofit/>
              </a:bodyPr>
              <a:lstStyle/>
              <a:p>
                <a:endParaRPr lang="zh-CN" altLang="en-US">
                  <a:solidFill>
                    <a:schemeClr val="tx1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2" name="箭头: V 形 11"/>
              <p:cNvSpPr/>
              <p:nvPr/>
            </p:nvSpPr>
            <p:spPr>
              <a:xfrm>
                <a:off x="3275634" y="205741"/>
                <a:ext cx="192397" cy="429767"/>
              </a:xfrm>
              <a:prstGeom prst="chevron">
                <a:avLst/>
              </a:prstGeom>
              <a:solidFill>
                <a:srgbClr val="40404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spcFirstLastPara="0" vert="horz" wrap="square" lIns="55880" tIns="55880" rIns="55880" bIns="55880" numCol="1" spcCol="1270" anchor="ctr" anchorCtr="0">
                <a:noAutofit/>
              </a:bodyPr>
              <a:lstStyle/>
              <a:p>
                <a:endParaRPr lang="zh-CN" altLang="en-US">
                  <a:solidFill>
                    <a:schemeClr val="tx1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3" name="箭头: V 形 12"/>
              <p:cNvSpPr/>
              <p:nvPr/>
            </p:nvSpPr>
            <p:spPr>
              <a:xfrm>
                <a:off x="3427306" y="205741"/>
                <a:ext cx="192397" cy="429767"/>
              </a:xfrm>
              <a:prstGeom prst="chevron">
                <a:avLst/>
              </a:prstGeom>
              <a:solidFill>
                <a:srgbClr val="40404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spcFirstLastPara="0" vert="horz" wrap="square" lIns="55880" tIns="55880" rIns="55880" bIns="55880" numCol="1" spcCol="1270" anchor="ctr" anchorCtr="0">
                <a:noAutofit/>
              </a:bodyPr>
              <a:lstStyle/>
              <a:p>
                <a:endParaRPr lang="zh-CN" altLang="en-US">
                  <a:solidFill>
                    <a:schemeClr val="tx1"/>
                  </a:solidFill>
                  <a:latin typeface="微软雅黑" panose="020B0503020204020204" pitchFamily="34" charset="-122"/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 flipV="1">
              <a:off x="0" y="610361"/>
              <a:ext cx="12192000" cy="48007"/>
            </a:xfrm>
            <a:prstGeom prst="line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2018-08-30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4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2018-08-30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2018-08-30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2018-08-30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2018-08-30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2018-08-30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2018-08-30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2018-08-30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2018-08-30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2018-08-30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2018-08-30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2018-08-30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FD38-53A0-433A-97BD-44066636641C}" type="datetimeFigureOut">
              <a:rPr lang="zh-CN" altLang="en-US" smtClean="0"/>
              <a:t>2018-08-30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4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20" y="-12"/>
            <a:ext cx="6882146" cy="6858012"/>
            <a:chOff x="20" y="-12"/>
            <a:chExt cx="6882146" cy="6858012"/>
          </a:xfrm>
        </p:grpSpPr>
        <p:sp>
          <p:nvSpPr>
            <p:cNvPr id="7" name="平行四边形 6"/>
            <p:cNvSpPr/>
            <p:nvPr userDrawn="1"/>
          </p:nvSpPr>
          <p:spPr>
            <a:xfrm flipH="1">
              <a:off x="1325427" y="-12"/>
              <a:ext cx="5556739" cy="6857990"/>
            </a:xfrm>
            <a:prstGeom prst="parallelogram">
              <a:avLst>
                <a:gd name="adj" fmla="val 33088"/>
              </a:avLst>
            </a:prstGeom>
            <a:solidFill>
              <a:srgbClr val="1515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平行四边形 7"/>
            <p:cNvSpPr/>
            <p:nvPr userDrawn="1"/>
          </p:nvSpPr>
          <p:spPr>
            <a:xfrm flipH="1">
              <a:off x="1222131" y="-1"/>
              <a:ext cx="5556739" cy="6857990"/>
            </a:xfrm>
            <a:prstGeom prst="parallelogram">
              <a:avLst>
                <a:gd name="adj" fmla="val 33088"/>
              </a:avLst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730" r="45010"/>
            <a:stretch>
              <a:fillRect/>
            </a:stretch>
          </p:blipFill>
          <p:spPr>
            <a:xfrm>
              <a:off x="20" y="10"/>
              <a:ext cx="6704346" cy="6857990"/>
            </a:xfrm>
            <a:custGeom>
              <a:avLst/>
              <a:gdLst>
                <a:gd name="connsiteX0" fmla="*/ 0 w 6704346"/>
                <a:gd name="connsiteY0" fmla="*/ 0 h 6857990"/>
                <a:gd name="connsiteX1" fmla="*/ 4840277 w 6704346"/>
                <a:gd name="connsiteY1" fmla="*/ 0 h 6857990"/>
                <a:gd name="connsiteX2" fmla="*/ 6704346 w 6704346"/>
                <a:gd name="connsiteY2" fmla="*/ 6857990 h 6857990"/>
                <a:gd name="connsiteX3" fmla="*/ 0 w 6704346"/>
                <a:gd name="connsiteY3" fmla="*/ 6857990 h 6857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04346" h="6857990">
                  <a:moveTo>
                    <a:pt x="0" y="0"/>
                  </a:moveTo>
                  <a:lnTo>
                    <a:pt x="4840277" y="0"/>
                  </a:lnTo>
                  <a:lnTo>
                    <a:pt x="6704346" y="6857990"/>
                  </a:lnTo>
                  <a:lnTo>
                    <a:pt x="0" y="6857990"/>
                  </a:lnTo>
                  <a:close/>
                </a:path>
              </a:pathLst>
            </a:cu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3FD38-53A0-433A-97BD-44066636641C}" type="datetimeFigureOut">
              <a:rPr lang="zh-CN" altLang="en-US" smtClean="0"/>
              <a:t>2018-08-30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5626E-231A-494C-9B37-CA43C400EA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8.jp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9.jp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10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5.jp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6.jp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7.jp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680038" y="2763064"/>
            <a:ext cx="61868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dirty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4400" dirty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（秋季学期）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32960" y="3540760"/>
            <a:ext cx="7233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5400" dirty="0">
                <a:solidFill>
                  <a:srgbClr val="15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文献管理与信息分析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593979" y="4493527"/>
            <a:ext cx="6488055" cy="553839"/>
            <a:chOff x="7233920" y="3500317"/>
            <a:chExt cx="4897298" cy="553839"/>
          </a:xfrm>
        </p:grpSpPr>
        <p:sp>
          <p:nvSpPr>
            <p:cNvPr id="8" name="矩形 7"/>
            <p:cNvSpPr/>
            <p:nvPr/>
          </p:nvSpPr>
          <p:spPr>
            <a:xfrm>
              <a:off x="7233920" y="3500317"/>
              <a:ext cx="4663440" cy="369015"/>
            </a:xfrm>
            <a:prstGeom prst="rect">
              <a:avLst/>
            </a:prstGeom>
            <a:solidFill>
              <a:srgbClr val="1515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294860" y="3530936"/>
              <a:ext cx="48363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pc="1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 MANAGEMENT AND INFORMATION ANALYSIS</a:t>
              </a:r>
              <a:endParaRPr lang="zh-CN" altLang="en-US" sz="14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265190" y="5563812"/>
            <a:ext cx="560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150" dirty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spc="150" dirty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pc="150" dirty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文献管理与信息分析</a:t>
            </a:r>
            <a:r>
              <a:rPr lang="en-US" altLang="zh-CN" spc="150" dirty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pc="150" dirty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教学团队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487785" y="4967862"/>
            <a:ext cx="3379095" cy="31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spc="150" dirty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基于慕课的混合式教学  导学课 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675375" y="6086338"/>
            <a:ext cx="337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150" dirty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汇报日期：</a:t>
            </a:r>
            <a:r>
              <a:rPr lang="en-US" altLang="zh-CN" spc="150" dirty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2018-8-30</a:t>
            </a:r>
            <a:endParaRPr lang="zh-CN" altLang="en-US" spc="150" dirty="0">
              <a:solidFill>
                <a:srgbClr val="1B22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354240" y="178676"/>
            <a:ext cx="2512640" cy="837681"/>
            <a:chOff x="9354240" y="103370"/>
            <a:chExt cx="2512640" cy="83768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4240" y="103370"/>
              <a:ext cx="889885" cy="837681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4923" y="182006"/>
              <a:ext cx="1501957" cy="6758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63461" y="939340"/>
            <a:ext cx="9968813" cy="54198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4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  <a:endParaRPr lang="en-US" altLang="zh-CN" sz="4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如何有效管理海量的文献（适合科研人员和文献工作者）；</a:t>
            </a:r>
            <a:endParaRPr lang="en-US" altLang="zh-CN" sz="2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如何管理你闪光的想法，如何管理生活中所有见到、听到、想到的碎片化信息，从而将自己的大脑从琐碎的记忆中解放出来；</a:t>
            </a:r>
            <a:endParaRPr lang="en-US" altLang="zh-CN" sz="2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如何进行个人及团队的知识管理。 </a:t>
            </a:r>
            <a:endParaRPr lang="en-US" altLang="zh-CN" sz="2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为知笔记、</a:t>
            </a:r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Endnote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ypeText"/>
          <p:cNvSpPr/>
          <p:nvPr>
            <p:custDataLst>
              <p:tags r:id="rId3"/>
            </p:custDataLst>
          </p:nvPr>
        </p:nvSpPr>
        <p:spPr>
          <a:xfrm>
            <a:off x="349061" y="72231"/>
            <a:ext cx="2445127" cy="635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zh-CN" altLang="en-US" sz="2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0723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14" name="TypeText"/>
          <p:cNvSpPr/>
          <p:nvPr>
            <p:custDataLst>
              <p:tags r:id="rId3"/>
            </p:custDataLst>
          </p:nvPr>
        </p:nvSpPr>
        <p:spPr>
          <a:xfrm>
            <a:off x="349061" y="72231"/>
            <a:ext cx="2445127" cy="635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zh-CN" altLang="en-US" sz="2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578225" y="937775"/>
            <a:ext cx="107437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4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建立自己的学习档案袋</a:t>
            </a:r>
            <a:endParaRPr lang="en-US" altLang="zh-CN" sz="4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在电脑的硬盘上新建一个文件夹，可以用学校名加培养单位加姓名来命名：                       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云南大学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信息学院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阿狸  </a:t>
            </a: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这个文件夹就是你在整个学习过程中都要用到的学习档案。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在这个文件夹下建立六个子文件夹。分别把这六个文件夹命名为：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方案设计（主要存放你设计的研究方案及回报幻灯片）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研究资源（主要存放与你确立的课题相关的国内外同类研究的资源）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研究工具（主要存放你在研究过程中准备使用的问卷、量表、实验材料、评价量表等）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数据分析（主要存放你在研究过程中进行的数据分析）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成果交流（主要存放你研究的成果、撰写的论文、评价材料、学习体会等）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同伴交流（主要存放你与同伴或导师的交流信息，包括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、讨论记录等）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6823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14" name="TypeText"/>
          <p:cNvSpPr/>
          <p:nvPr>
            <p:custDataLst>
              <p:tags r:id="rId3"/>
            </p:custDataLst>
          </p:nvPr>
        </p:nvSpPr>
        <p:spPr>
          <a:xfrm>
            <a:off x="349061" y="72231"/>
            <a:ext cx="2445127" cy="635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zh-CN" altLang="en-US" sz="2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578225" y="1012592"/>
            <a:ext cx="107437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4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记录自己的学习与研究历程</a:t>
            </a:r>
            <a:endParaRPr lang="en-US" altLang="zh-CN" sz="4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00">
              <a:lnSpc>
                <a:spcPct val="150000"/>
              </a:lnSpc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现在，我们可以利用微信、微博、博客、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空间来随时记录自己在学习过程中的想法，也就是自己的学习历程与研究历程，并经常反思，以进一步提高自己的学习效果。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6193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14" name="TypeText"/>
          <p:cNvSpPr/>
          <p:nvPr>
            <p:custDataLst>
              <p:tags r:id="rId3"/>
            </p:custDataLst>
          </p:nvPr>
        </p:nvSpPr>
        <p:spPr>
          <a:xfrm>
            <a:off x="349061" y="72231"/>
            <a:ext cx="2445127" cy="635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zh-CN" altLang="en-US" sz="2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13" y="707231"/>
            <a:ext cx="10058400" cy="5988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094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14" name="TypeText"/>
          <p:cNvSpPr/>
          <p:nvPr>
            <p:custDataLst>
              <p:tags r:id="rId3"/>
            </p:custDataLst>
          </p:nvPr>
        </p:nvSpPr>
        <p:spPr>
          <a:xfrm>
            <a:off x="349061" y="72231"/>
            <a:ext cx="2445127" cy="635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zh-CN" altLang="en-US" sz="2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35" y="714312"/>
            <a:ext cx="8945818" cy="57434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4300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63461" y="939339"/>
            <a:ext cx="9968813" cy="44971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4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文献信息分析</a:t>
            </a:r>
            <a:endParaRPr lang="en-US" altLang="zh-CN" sz="4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00">
              <a:lnSpc>
                <a:spcPct val="150000"/>
              </a:lnSpc>
            </a:pPr>
            <a:r>
              <a:rPr lang="zh-CN" altLang="en-US" sz="2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当我们面对海量的文献信息，最让我们纠结的问题是什么？</a:t>
            </a:r>
            <a:r>
              <a:rPr lang="en-US" altLang="zh-CN" sz="2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那就是到底哪篇才是我真正想看的，哪篇才是这个领域最核心的文献？如果能从大量的文献中快速定位出核心的文献，就不至于在大量低价值的文献中迷失。这部分内容介绍：如何利用引文分析软件</a:t>
            </a:r>
            <a:r>
              <a:rPr lang="en-US" altLang="zh-CN" sz="220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HistCite</a:t>
            </a:r>
            <a:r>
              <a:rPr lang="zh-CN" altLang="en-US" sz="2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快速定位出关键的文献，让你的文献调研工作事半功倍。</a:t>
            </a:r>
            <a:endParaRPr lang="en-US" altLang="zh-CN" sz="2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00">
              <a:lnSpc>
                <a:spcPct val="150000"/>
              </a:lnSpc>
            </a:pPr>
            <a:endParaRPr lang="en-US" altLang="zh-CN" sz="2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00">
              <a:lnSpc>
                <a:spcPct val="150000"/>
              </a:lnSpc>
            </a:pPr>
            <a:endParaRPr lang="en-US" altLang="zh-CN" sz="2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ypeText"/>
          <p:cNvSpPr/>
          <p:nvPr>
            <p:custDataLst>
              <p:tags r:id="rId3"/>
            </p:custDataLst>
          </p:nvPr>
        </p:nvSpPr>
        <p:spPr>
          <a:xfrm>
            <a:off x="349061" y="72231"/>
            <a:ext cx="2445127" cy="635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zh-CN" altLang="en-US" sz="2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648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63461" y="939340"/>
            <a:ext cx="9968813" cy="315883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4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分享、协作、创新</a:t>
            </a:r>
            <a:endParaRPr lang="en-US" altLang="zh-CN" sz="4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00">
              <a:lnSpc>
                <a:spcPct val="150000"/>
              </a:lnSpc>
            </a:pPr>
            <a:r>
              <a:rPr lang="zh-CN" altLang="en-US" sz="2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网络技术的发展已经改变了我们生活的方方面面。如何获得好的思路，如何开展分享和协同工作，如何提升阅读文献、撰写论文报告的效率，如何借助一些云端工具提升自己的工作效率。</a:t>
            </a:r>
            <a:endParaRPr lang="en-US" altLang="zh-CN" sz="2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ypeText"/>
          <p:cNvSpPr/>
          <p:nvPr>
            <p:custDataLst>
              <p:tags r:id="rId3"/>
            </p:custDataLst>
          </p:nvPr>
        </p:nvSpPr>
        <p:spPr>
          <a:xfrm>
            <a:off x="349061" y="72231"/>
            <a:ext cx="2445127" cy="635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zh-CN" altLang="en-US" sz="2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6810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91862" y="856043"/>
            <a:ext cx="10857455" cy="537019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、考核方式</a:t>
            </a:r>
          </a:p>
          <a:p>
            <a:pPr lvl="0">
              <a:lnSpc>
                <a:spcPct val="150000"/>
              </a:lnSpc>
            </a:pP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在线测试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在线讨论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线下集中讨论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期末闭卷考，过程性评价与终结性评价相结合，师生评价和生生同伴互评相结合的多元评价方式。</a:t>
            </a:r>
          </a:p>
          <a:p>
            <a:pPr lvl="0">
              <a:lnSpc>
                <a:spcPct val="150000"/>
              </a:lnSpc>
            </a:pPr>
            <a:r>
              <a:rPr lang="en-US" altLang="zh-CN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、成绩评定办法</a:t>
            </a:r>
          </a:p>
          <a:p>
            <a:pPr lvl="0">
              <a:lnSpc>
                <a:spcPct val="150000"/>
              </a:lnSpc>
            </a:pP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在线学习视频（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在线讨论（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在线作业（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见面课表现（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期末闭卷考（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分）。</a:t>
            </a:r>
          </a:p>
          <a:p>
            <a:pPr lvl="0">
              <a:lnSpc>
                <a:spcPct val="150000"/>
              </a:lnSpc>
            </a:pP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次面授考勤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次考勤不到取消考试资格，分组学习考核占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分。</a:t>
            </a:r>
            <a:endParaRPr lang="en-US" altLang="zh-CN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、其他</a:t>
            </a:r>
            <a:endParaRPr lang="en-US" altLang="zh-CN" sz="2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问：我平时学的挺好的啦，能不能不参加期末考试？ </a:t>
            </a:r>
            <a:endParaRPr lang="en-US" altLang="zh-CN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答：不能，不参加期末考没有总成绩，拿不到学分。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ypeText"/>
          <p:cNvSpPr/>
          <p:nvPr>
            <p:custDataLst>
              <p:tags r:id="rId3"/>
            </p:custDataLst>
          </p:nvPr>
        </p:nvSpPr>
        <p:spPr>
          <a:xfrm>
            <a:off x="349061" y="72231"/>
            <a:ext cx="2445127" cy="635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关于考核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9808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51945" y="1136505"/>
            <a:ext cx="10345299" cy="2143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</p:txBody>
      </p:sp>
      <p:sp>
        <p:nvSpPr>
          <p:cNvPr id="14" name="TypeText"/>
          <p:cNvSpPr/>
          <p:nvPr>
            <p:custDataLst>
              <p:tags r:id="rId3"/>
            </p:custDataLst>
          </p:nvPr>
        </p:nvSpPr>
        <p:spPr>
          <a:xfrm>
            <a:off x="349061" y="72231"/>
            <a:ext cx="2445127" cy="635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关于平台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750" y="921677"/>
            <a:ext cx="10888555" cy="51964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9308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91862" y="856043"/>
            <a:ext cx="10857455" cy="51706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lang="en-US" altLang="zh-CN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endParaRPr lang="en-US" altLang="zh-CN" sz="36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分组、见面课、考试等的相关通知。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不错过见面课和考试</a:t>
            </a:r>
            <a:endParaRPr lang="en-US" altLang="zh-CN" sz="36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三次考勤不到取消考试资格；不参加期末考没有总成绩，拿不到学分；主站课程资源更新内容的学习，例如专利及专利文献的利用，科学研究与思维方法，选题等等。</a:t>
            </a:r>
          </a:p>
          <a:p>
            <a:pPr lvl="0">
              <a:lnSpc>
                <a:spcPct val="150000"/>
              </a:lnSpc>
            </a:pPr>
            <a:r>
              <a:rPr lang="en-US" altLang="zh-CN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注重交流</a:t>
            </a:r>
            <a:endParaRPr lang="en-US" altLang="zh-CN" sz="36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分组完成任务 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1+1+1+1+1+1&gt;6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ypeText"/>
          <p:cNvSpPr/>
          <p:nvPr>
            <p:custDataLst>
              <p:tags r:id="rId3"/>
            </p:custDataLst>
          </p:nvPr>
        </p:nvSpPr>
        <p:spPr>
          <a:xfrm>
            <a:off x="349061" y="72231"/>
            <a:ext cx="2445127" cy="635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注意事项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162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7425386" y="1077801"/>
            <a:ext cx="3281680" cy="1015663"/>
            <a:chOff x="6797040" y="482600"/>
            <a:chExt cx="3281680" cy="1015663"/>
          </a:xfrm>
        </p:grpSpPr>
        <p:sp>
          <p:nvSpPr>
            <p:cNvPr id="9" name="文本框 8"/>
            <p:cNvSpPr txBox="1"/>
            <p:nvPr/>
          </p:nvSpPr>
          <p:spPr>
            <a:xfrm>
              <a:off x="6797040" y="482600"/>
              <a:ext cx="1828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dirty="0">
                  <a:solidFill>
                    <a:srgbClr val="15151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519574" y="1159709"/>
              <a:ext cx="1559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u="sng" spc="150" dirty="0">
                  <a:solidFill>
                    <a:srgbClr val="1B22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CONSTENS</a:t>
              </a:r>
              <a:endParaRPr lang="zh-CN" altLang="en-US" sz="1600" u="sng" spc="150" dirty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724346" y="2617810"/>
            <a:ext cx="4358640" cy="589280"/>
            <a:chOff x="6238240" y="2062480"/>
            <a:chExt cx="4358640" cy="589280"/>
          </a:xfrm>
        </p:grpSpPr>
        <p:grpSp>
          <p:nvGrpSpPr>
            <p:cNvPr id="15" name="组合 14"/>
            <p:cNvGrpSpPr/>
            <p:nvPr/>
          </p:nvGrpSpPr>
          <p:grpSpPr>
            <a:xfrm>
              <a:off x="6238240" y="2062480"/>
              <a:ext cx="701040" cy="589280"/>
              <a:chOff x="6132889" y="1991360"/>
              <a:chExt cx="701040" cy="589280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6188769" y="1991360"/>
                <a:ext cx="589280" cy="589280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132889" y="2024390"/>
                <a:ext cx="7010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6995160" y="2062480"/>
              <a:ext cx="36017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1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课程介绍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7068958" y="2647255"/>
              <a:ext cx="3398243" cy="0"/>
            </a:xfrm>
            <a:prstGeom prst="line">
              <a:avLst/>
            </a:prstGeom>
            <a:ln>
              <a:solidFill>
                <a:srgbClr val="0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6724346" y="3642015"/>
            <a:ext cx="4358640" cy="589280"/>
            <a:chOff x="6238240" y="2062480"/>
            <a:chExt cx="4358640" cy="589280"/>
          </a:xfrm>
        </p:grpSpPr>
        <p:grpSp>
          <p:nvGrpSpPr>
            <p:cNvPr id="21" name="组合 20"/>
            <p:cNvGrpSpPr/>
            <p:nvPr/>
          </p:nvGrpSpPr>
          <p:grpSpPr>
            <a:xfrm>
              <a:off x="6238240" y="2062480"/>
              <a:ext cx="701040" cy="589280"/>
              <a:chOff x="6132889" y="1991360"/>
              <a:chExt cx="701040" cy="589280"/>
            </a:xfrm>
          </p:grpSpPr>
          <p:sp>
            <p:nvSpPr>
              <p:cNvPr id="24" name="圆角矩形 23"/>
              <p:cNvSpPr/>
              <p:nvPr/>
            </p:nvSpPr>
            <p:spPr>
              <a:xfrm>
                <a:off x="6188769" y="1991360"/>
                <a:ext cx="589280" cy="589280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6132889" y="2024390"/>
                <a:ext cx="7010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6995160" y="2062480"/>
              <a:ext cx="36017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1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关于考核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7068958" y="2647255"/>
              <a:ext cx="3398243" cy="0"/>
            </a:xfrm>
            <a:prstGeom prst="line">
              <a:avLst/>
            </a:prstGeom>
            <a:ln>
              <a:solidFill>
                <a:srgbClr val="0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6724346" y="4637695"/>
            <a:ext cx="4358640" cy="589280"/>
            <a:chOff x="6238240" y="2062480"/>
            <a:chExt cx="4358640" cy="589280"/>
          </a:xfrm>
        </p:grpSpPr>
        <p:grpSp>
          <p:nvGrpSpPr>
            <p:cNvPr id="27" name="组合 26"/>
            <p:cNvGrpSpPr/>
            <p:nvPr/>
          </p:nvGrpSpPr>
          <p:grpSpPr>
            <a:xfrm>
              <a:off x="6238240" y="2062480"/>
              <a:ext cx="701040" cy="589280"/>
              <a:chOff x="6132889" y="1991360"/>
              <a:chExt cx="701040" cy="589280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6188769" y="1991360"/>
                <a:ext cx="589280" cy="589280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6132889" y="2024390"/>
                <a:ext cx="7010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6995160" y="2062480"/>
              <a:ext cx="36017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1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关于平台</a:t>
              </a: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7068958" y="2647255"/>
              <a:ext cx="3398243" cy="0"/>
            </a:xfrm>
            <a:prstGeom prst="line">
              <a:avLst/>
            </a:prstGeom>
            <a:ln>
              <a:solidFill>
                <a:srgbClr val="0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6724346" y="5628870"/>
            <a:ext cx="4358640" cy="589280"/>
            <a:chOff x="6238240" y="2062480"/>
            <a:chExt cx="4358640" cy="589280"/>
          </a:xfrm>
        </p:grpSpPr>
        <p:grpSp>
          <p:nvGrpSpPr>
            <p:cNvPr id="33" name="组合 32"/>
            <p:cNvGrpSpPr/>
            <p:nvPr/>
          </p:nvGrpSpPr>
          <p:grpSpPr>
            <a:xfrm>
              <a:off x="6238240" y="2062480"/>
              <a:ext cx="701040" cy="589280"/>
              <a:chOff x="6132889" y="1991360"/>
              <a:chExt cx="701040" cy="589280"/>
            </a:xfrm>
          </p:grpSpPr>
          <p:sp>
            <p:nvSpPr>
              <p:cNvPr id="36" name="圆角矩形 35"/>
              <p:cNvSpPr/>
              <p:nvPr/>
            </p:nvSpPr>
            <p:spPr>
              <a:xfrm>
                <a:off x="6188769" y="1991360"/>
                <a:ext cx="589280" cy="589280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6132889" y="2024390"/>
                <a:ext cx="7010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6995160" y="2062480"/>
              <a:ext cx="36017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3200" spc="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7068958" y="2647255"/>
              <a:ext cx="3398243" cy="0"/>
            </a:xfrm>
            <a:prstGeom prst="line">
              <a:avLst/>
            </a:prstGeom>
            <a:ln>
              <a:solidFill>
                <a:srgbClr val="0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7453325" y="5628869"/>
            <a:ext cx="360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9354240" y="174146"/>
            <a:ext cx="2512640" cy="842211"/>
            <a:chOff x="9354240" y="98840"/>
            <a:chExt cx="2512640" cy="84221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4240" y="98840"/>
              <a:ext cx="889885" cy="842211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4923" y="182006"/>
              <a:ext cx="1501957" cy="675881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4164677" y="2951213"/>
            <a:ext cx="7702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期待愉快的交流和学习！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7692456" y="3977154"/>
            <a:ext cx="4072128" cy="369015"/>
            <a:chOff x="7865872" y="3500317"/>
            <a:chExt cx="4072128" cy="369015"/>
          </a:xfrm>
        </p:grpSpPr>
        <p:sp>
          <p:nvSpPr>
            <p:cNvPr id="17" name="矩形 16"/>
            <p:cNvSpPr/>
            <p:nvPr/>
          </p:nvSpPr>
          <p:spPr>
            <a:xfrm>
              <a:off x="7957312" y="3500317"/>
              <a:ext cx="3940048" cy="369015"/>
            </a:xfrm>
            <a:prstGeom prst="rect">
              <a:avLst/>
            </a:prstGeom>
            <a:solidFill>
              <a:srgbClr val="1515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865872" y="3530936"/>
              <a:ext cx="407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spc="1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文献管理与信息分析 混合式教学见面课</a:t>
              </a: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8109634" y="4672421"/>
            <a:ext cx="337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pc="150" dirty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pc="150" dirty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pc="150" dirty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pc="150" dirty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pc="150" dirty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pc="150" dirty="0">
                <a:solidFill>
                  <a:srgbClr val="1B22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pic>
        <p:nvPicPr>
          <p:cNvPr id="1026" name="Picture 2" descr="https://wx.qq.com/zh_CN/htmledition/v2/images/spacer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x.qq.com/zh_CN/htmledition/v2/images/spacer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4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14" name="TypeText"/>
          <p:cNvSpPr/>
          <p:nvPr>
            <p:custDataLst>
              <p:tags r:id="rId3"/>
            </p:custDataLst>
          </p:nvPr>
        </p:nvSpPr>
        <p:spPr>
          <a:xfrm>
            <a:off x="349061" y="72231"/>
            <a:ext cx="2626895" cy="635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zh-CN" altLang="en-US" sz="2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欢迎你加入课程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034" y="683728"/>
            <a:ext cx="5041632" cy="61742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631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97454" y="964276"/>
            <a:ext cx="9968813" cy="44805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571500" indent="-5715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信息获取</a:t>
            </a:r>
          </a:p>
          <a:p>
            <a:pPr marL="571500" indent="-5715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  <a:endParaRPr lang="en-US" altLang="zh-CN" sz="36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文献信息分析</a:t>
            </a:r>
            <a:endParaRPr lang="en-US" altLang="zh-CN" sz="36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分享、协作、创新</a:t>
            </a:r>
            <a:endParaRPr lang="en-US" altLang="zh-CN" sz="36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ypeText"/>
          <p:cNvSpPr/>
          <p:nvPr>
            <p:custDataLst>
              <p:tags r:id="rId3"/>
            </p:custDataLst>
          </p:nvPr>
        </p:nvSpPr>
        <p:spPr>
          <a:xfrm>
            <a:off x="349061" y="72231"/>
            <a:ext cx="2445127" cy="635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zh-CN" altLang="en-US" sz="2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410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63461" y="931023"/>
            <a:ext cx="9968813" cy="521208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4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信息获取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网络信息的组织及其发展趋势，以及如何高效利用网络上的信息；</a:t>
            </a:r>
            <a:endParaRPr lang="en-US" altLang="zh-CN" sz="2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如何有效利用搜索引擎；</a:t>
            </a:r>
            <a:endParaRPr lang="en-US" altLang="zh-CN" sz="2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如何利用各种事实数据和文献数据库（适合科研人员）；</a:t>
            </a:r>
            <a:endParaRPr lang="en-US" altLang="zh-CN" sz="2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如何同步追踪大量的文献信息和生活信息等。 </a:t>
            </a:r>
            <a:endParaRPr lang="en-US" altLang="zh-CN" sz="2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搜索引擎、中英文数据库、</a:t>
            </a:r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RSS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ypeText"/>
          <p:cNvSpPr/>
          <p:nvPr>
            <p:custDataLst>
              <p:tags r:id="rId3"/>
            </p:custDataLst>
          </p:nvPr>
        </p:nvSpPr>
        <p:spPr>
          <a:xfrm>
            <a:off x="349061" y="72231"/>
            <a:ext cx="2445127" cy="635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zh-CN" altLang="en-US" sz="2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152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63461" y="931023"/>
            <a:ext cx="9968813" cy="521208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4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信息获取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网络信息的组织及其发展趋势，以及如何高效利用网络上的信息；</a:t>
            </a:r>
            <a:endParaRPr lang="en-US" altLang="zh-CN" sz="2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如何有效利用搜索引擎；</a:t>
            </a:r>
            <a:endParaRPr lang="en-US" altLang="zh-CN" sz="2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如何利用各种事实数据和文献数据库（适合科研人员）；</a:t>
            </a:r>
            <a:endParaRPr lang="en-US" altLang="zh-CN" sz="2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如何同步追踪大量的文献信息和生活信息等。 </a:t>
            </a:r>
            <a:endParaRPr lang="en-US" altLang="zh-CN" sz="2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搜索引擎、中英文数据库、</a:t>
            </a:r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RSS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ypeText"/>
          <p:cNvSpPr/>
          <p:nvPr>
            <p:custDataLst>
              <p:tags r:id="rId3"/>
            </p:custDataLst>
          </p:nvPr>
        </p:nvSpPr>
        <p:spPr>
          <a:xfrm>
            <a:off x="349061" y="72231"/>
            <a:ext cx="2445127" cy="635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zh-CN" altLang="en-US" sz="2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086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63461" y="931023"/>
            <a:ext cx="9968813" cy="352459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4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综合性搜索引擎：</a:t>
            </a:r>
            <a:r>
              <a:rPr lang="en-US" altLang="zh-CN" sz="2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sz="2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、百度、</a:t>
            </a:r>
            <a:r>
              <a:rPr lang="en-US" altLang="zh-CN" sz="2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Bing/</a:t>
            </a:r>
            <a:r>
              <a:rPr lang="zh-CN" altLang="en-US" sz="2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基本检索、高级检索</a:t>
            </a:r>
            <a:endParaRPr lang="en-US" altLang="zh-CN" sz="2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专门用途的搜索引擎：旅游、购物、电影</a:t>
            </a:r>
            <a:r>
              <a:rPr lang="en-US" altLang="zh-CN" sz="2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endParaRPr lang="en-US" altLang="zh-CN" sz="2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专门学科的搜索引擎：例如</a:t>
            </a:r>
            <a:r>
              <a:rPr lang="en-US" altLang="zh-CN" sz="220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CiteSeer</a:t>
            </a:r>
            <a:r>
              <a:rPr lang="en-US" altLang="zh-CN" sz="2200" baseline="3000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（可免费获得国外计算机科学论文全文的权威检索网站） </a:t>
            </a:r>
            <a:endParaRPr lang="en-US" altLang="zh-CN" sz="2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学术搜索引擎：谷歌学术搜索、微软学术搜索</a:t>
            </a:r>
            <a:endParaRPr lang="en-US" altLang="zh-CN" sz="2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ypeText"/>
          <p:cNvSpPr/>
          <p:nvPr>
            <p:custDataLst>
              <p:tags r:id="rId3"/>
            </p:custDataLst>
          </p:nvPr>
        </p:nvSpPr>
        <p:spPr>
          <a:xfrm>
            <a:off x="349061" y="72231"/>
            <a:ext cx="2445127" cy="635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zh-CN" altLang="en-US" sz="2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523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14" name="TypeText"/>
          <p:cNvSpPr/>
          <p:nvPr>
            <p:custDataLst>
              <p:tags r:id="rId3"/>
            </p:custDataLst>
          </p:nvPr>
        </p:nvSpPr>
        <p:spPr>
          <a:xfrm>
            <a:off x="349061" y="72231"/>
            <a:ext cx="2445127" cy="635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zh-CN" altLang="en-US" sz="2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2" y="908973"/>
            <a:ext cx="10058400" cy="52416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2062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14" name="TypeText"/>
          <p:cNvSpPr/>
          <p:nvPr>
            <p:custDataLst>
              <p:tags r:id="rId3"/>
            </p:custDataLst>
          </p:nvPr>
        </p:nvSpPr>
        <p:spPr>
          <a:xfrm>
            <a:off x="349061" y="72231"/>
            <a:ext cx="2445127" cy="635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zh-CN" altLang="en-US" sz="2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61" y="913903"/>
            <a:ext cx="10058400" cy="51374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545608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976</Words>
  <Application>Microsoft Office PowerPoint</Application>
  <PresentationFormat>宽屏</PresentationFormat>
  <Paragraphs>117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yun814</dc:creator>
  <cp:lastModifiedBy>zhang clong</cp:lastModifiedBy>
  <cp:revision>114</cp:revision>
  <cp:lastPrinted>2018-03-09T10:01:19Z</cp:lastPrinted>
  <dcterms:created xsi:type="dcterms:W3CDTF">2017-03-04T12:56:00Z</dcterms:created>
  <dcterms:modified xsi:type="dcterms:W3CDTF">2018-08-30T09:12:05Z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