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
  </p:notesMasterIdLst>
  <p:sldIdLst>
    <p:sldId id="257" r:id="rId2"/>
    <p:sldId id="258" r:id="rId3"/>
    <p:sldId id="259" r:id="rId4"/>
    <p:sldId id="261" r:id="rId5"/>
    <p:sldId id="263" r:id="rId6"/>
    <p:sldId id="265" r:id="rId7"/>
    <p:sldId id="264" r:id="rId8"/>
    <p:sldId id="262" r:id="rId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0E6FD"/>
    <a:srgbClr val="06224E"/>
    <a:srgbClr val="B7472A"/>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636" autoAdjust="0"/>
    <p:restoredTop sz="94660"/>
  </p:normalViewPr>
  <p:slideViewPr>
    <p:cSldViewPr snapToGrid="0">
      <p:cViewPr varScale="1">
        <p:scale>
          <a:sx n="131" d="100"/>
          <a:sy n="131" d="100"/>
        </p:scale>
        <p:origin x="1744"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5FC771-1C41-41FC-AA62-8D79369E6F1C}" type="datetimeFigureOut">
              <a:rPr lang="zh-CN" altLang="en-US" smtClean="0"/>
              <a:t>2018/10/13</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3CADC3-FF8D-4A97-B434-15811DAD08C6}" type="slidenum">
              <a:rPr lang="zh-CN" altLang="en-US" smtClean="0"/>
              <a:t>‹#›</a:t>
            </a:fld>
            <a:endParaRPr lang="zh-CN" altLang="en-US"/>
          </a:p>
        </p:txBody>
      </p:sp>
    </p:spTree>
    <p:extLst>
      <p:ext uri="{BB962C8B-B14F-4D97-AF65-F5344CB8AC3E}">
        <p14:creationId xmlns:p14="http://schemas.microsoft.com/office/powerpoint/2010/main" val="7919469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rgbClr val="06224E"/>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52450" y="1821498"/>
            <a:ext cx="7772400" cy="1523682"/>
          </a:xfrm>
        </p:spPr>
        <p:txBody>
          <a:bodyPr anchor="b">
            <a:normAutofit/>
          </a:bodyPr>
          <a:lstStyle>
            <a:lvl1pPr algn="l">
              <a:defRPr sz="4800" b="0">
                <a:solidFill>
                  <a:srgbClr val="70E6FD"/>
                </a:solidFill>
                <a:latin typeface="+mj-ea"/>
                <a:ea typeface="+mj-ea"/>
              </a:defRPr>
            </a:lvl1pPr>
          </a:lstStyle>
          <a:p>
            <a:r>
              <a:rPr lang="en-US" dirty="0"/>
              <a:t>EndNote X8.2 Advanced</a:t>
            </a:r>
            <a:br>
              <a:rPr lang="en-US" dirty="0"/>
            </a:br>
            <a:r>
              <a:rPr lang="en-US" dirty="0"/>
              <a:t>tutorial</a:t>
            </a:r>
          </a:p>
        </p:txBody>
      </p:sp>
      <p:sp>
        <p:nvSpPr>
          <p:cNvPr id="4" name="Date Placeholder 3"/>
          <p:cNvSpPr>
            <a:spLocks noGrp="1"/>
          </p:cNvSpPr>
          <p:nvPr>
            <p:ph type="dt" sz="half" idx="10"/>
          </p:nvPr>
        </p:nvSpPr>
        <p:spPr>
          <a:xfrm>
            <a:off x="552450" y="5815331"/>
            <a:ext cx="2124602" cy="365125"/>
          </a:xfrm>
        </p:spPr>
        <p:txBody>
          <a:bodyPr/>
          <a:lstStyle/>
          <a:p>
            <a:fld id="{8B292894-E13F-4284-B479-0E8565D9B3AC}" type="datetime2">
              <a:rPr lang="en-US" altLang="zh-CN" smtClean="0"/>
              <a:t>Saturday, October 13, 2018</a:t>
            </a:fld>
            <a:endParaRPr lang="zh-CN" altLang="en-US" dirty="0"/>
          </a:p>
        </p:txBody>
      </p:sp>
      <p:sp>
        <p:nvSpPr>
          <p:cNvPr id="5" name="Footer Placeholder 4"/>
          <p:cNvSpPr>
            <a:spLocks noGrp="1"/>
          </p:cNvSpPr>
          <p:nvPr>
            <p:ph type="ftr" sz="quarter" idx="11"/>
          </p:nvPr>
        </p:nvSpPr>
        <p:spPr>
          <a:xfrm>
            <a:off x="2952750" y="5815331"/>
            <a:ext cx="3086100" cy="365125"/>
          </a:xfrm>
        </p:spPr>
        <p:txBody>
          <a:bodyPr/>
          <a:lstStyle/>
          <a:p>
            <a:endParaRPr lang="zh-CN" altLang="en-US"/>
          </a:p>
        </p:txBody>
      </p:sp>
      <p:sp>
        <p:nvSpPr>
          <p:cNvPr id="6" name="Slide Number Placeholder 5"/>
          <p:cNvSpPr>
            <a:spLocks noGrp="1"/>
          </p:cNvSpPr>
          <p:nvPr>
            <p:ph type="sldNum" sz="quarter" idx="12"/>
          </p:nvPr>
        </p:nvSpPr>
        <p:spPr>
          <a:xfrm>
            <a:off x="6381750" y="5815331"/>
            <a:ext cx="2057400" cy="365125"/>
          </a:xfrm>
        </p:spPr>
        <p:txBody>
          <a:bodyPr/>
          <a:lstStyle/>
          <a:p>
            <a:fld id="{577D9554-499D-4278-9692-B3F0247E1013}" type="slidenum">
              <a:rPr lang="zh-CN" altLang="en-US" smtClean="0"/>
              <a:t>‹#›</a:t>
            </a:fld>
            <a:endParaRPr lang="zh-CN" altLang="en-US"/>
          </a:p>
        </p:txBody>
      </p:sp>
    </p:spTree>
    <p:extLst>
      <p:ext uri="{BB962C8B-B14F-4D97-AF65-F5344CB8AC3E}">
        <p14:creationId xmlns:p14="http://schemas.microsoft.com/office/powerpoint/2010/main" val="5546647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a:xfrm>
            <a:off x="628649" y="6356351"/>
            <a:ext cx="2110659" cy="365125"/>
          </a:xfrm>
        </p:spPr>
        <p:txBody>
          <a:bodyPr/>
          <a:lstStyle/>
          <a:p>
            <a:fld id="{1E32A2C9-8337-4A6D-AB7E-62EB91C8522F}" type="datetime2">
              <a:rPr lang="en-US" altLang="zh-CN" smtClean="0"/>
              <a:t>Saturday, October 13, 2018</a:t>
            </a:fld>
            <a:endParaRPr lang="zh-CN" altLang="en-US" dirty="0"/>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77D9554-499D-4278-9692-B3F0247E1013}" type="slidenum">
              <a:rPr lang="zh-CN" altLang="en-US" smtClean="0"/>
              <a:t>‹#›</a:t>
            </a:fld>
            <a:endParaRPr lang="zh-CN" altLang="en-US"/>
          </a:p>
        </p:txBody>
      </p:sp>
    </p:spTree>
    <p:extLst>
      <p:ext uri="{BB962C8B-B14F-4D97-AF65-F5344CB8AC3E}">
        <p14:creationId xmlns:p14="http://schemas.microsoft.com/office/powerpoint/2010/main" val="7872799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a:xfrm>
            <a:off x="628650" y="6356351"/>
            <a:ext cx="2122332" cy="365125"/>
          </a:xfrm>
        </p:spPr>
        <p:txBody>
          <a:bodyPr/>
          <a:lstStyle/>
          <a:p>
            <a:fld id="{C3E2F82C-62C8-4B33-BD77-B12792D0D84B}" type="datetime2">
              <a:rPr lang="en-US" altLang="zh-CN" smtClean="0"/>
              <a:t>Saturday, October 13, 2018</a:t>
            </a:fld>
            <a:endParaRPr lang="zh-CN" altLang="en-US" dirty="0"/>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77D9554-499D-4278-9692-B3F0247E1013}" type="slidenum">
              <a:rPr lang="zh-CN" altLang="en-US" smtClean="0"/>
              <a:t>‹#›</a:t>
            </a:fld>
            <a:endParaRPr lang="zh-CN" altLang="en-US"/>
          </a:p>
        </p:txBody>
      </p:sp>
    </p:spTree>
    <p:extLst>
      <p:ext uri="{BB962C8B-B14F-4D97-AF65-F5344CB8AC3E}">
        <p14:creationId xmlns:p14="http://schemas.microsoft.com/office/powerpoint/2010/main" val="26100421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a:xfrm>
            <a:off x="628650" y="6356351"/>
            <a:ext cx="2165134" cy="365125"/>
          </a:xfrm>
        </p:spPr>
        <p:txBody>
          <a:bodyPr/>
          <a:lstStyle/>
          <a:p>
            <a:fld id="{7C2CF773-A834-4E38-B762-5424D0F09F6F}" type="datetime2">
              <a:rPr lang="en-US" altLang="zh-CN" smtClean="0"/>
              <a:t>Saturday, October 13, 2018</a:t>
            </a:fld>
            <a:endParaRPr lang="zh-CN" altLang="en-US" dirty="0"/>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77D9554-499D-4278-9692-B3F0247E1013}" type="slidenum">
              <a:rPr lang="zh-CN" altLang="en-US" smtClean="0"/>
              <a:t>‹#›</a:t>
            </a:fld>
            <a:endParaRPr lang="zh-CN" altLang="en-US"/>
          </a:p>
        </p:txBody>
      </p:sp>
    </p:spTree>
    <p:extLst>
      <p:ext uri="{BB962C8B-B14F-4D97-AF65-F5344CB8AC3E}">
        <p14:creationId xmlns:p14="http://schemas.microsoft.com/office/powerpoint/2010/main" val="22886039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a:xfrm>
            <a:off x="628649" y="6356351"/>
            <a:ext cx="2145679" cy="365125"/>
          </a:xfrm>
        </p:spPr>
        <p:txBody>
          <a:bodyPr/>
          <a:lstStyle/>
          <a:p>
            <a:fld id="{F3C6639D-D806-4C3C-BE01-1202D27C51E7}" type="datetime2">
              <a:rPr lang="en-US" altLang="zh-CN" smtClean="0"/>
              <a:t>Saturday, October 13, 2018</a:t>
            </a:fld>
            <a:endParaRPr lang="zh-CN" altLang="en-US" dirty="0"/>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77D9554-499D-4278-9692-B3F0247E1013}" type="slidenum">
              <a:rPr lang="zh-CN" altLang="en-US" smtClean="0"/>
              <a:t>‹#›</a:t>
            </a:fld>
            <a:endParaRPr lang="zh-CN" altLang="en-US"/>
          </a:p>
        </p:txBody>
      </p:sp>
    </p:spTree>
    <p:extLst>
      <p:ext uri="{BB962C8B-B14F-4D97-AF65-F5344CB8AC3E}">
        <p14:creationId xmlns:p14="http://schemas.microsoft.com/office/powerpoint/2010/main" val="38259483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a:xfrm>
            <a:off x="628649" y="6356351"/>
            <a:ext cx="2141787" cy="365125"/>
          </a:xfrm>
        </p:spPr>
        <p:txBody>
          <a:bodyPr/>
          <a:lstStyle/>
          <a:p>
            <a:fld id="{7F066E38-B50C-464B-8FB0-0050C5673132}" type="datetime2">
              <a:rPr lang="en-US" altLang="zh-CN" smtClean="0"/>
              <a:t>Saturday, October 13, 2018</a:t>
            </a:fld>
            <a:endParaRPr lang="zh-CN" altLang="en-US" dirty="0"/>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77D9554-499D-4278-9692-B3F0247E1013}" type="slidenum">
              <a:rPr lang="zh-CN" altLang="en-US" smtClean="0"/>
              <a:t>‹#›</a:t>
            </a:fld>
            <a:endParaRPr lang="zh-CN" altLang="en-US"/>
          </a:p>
        </p:txBody>
      </p:sp>
    </p:spTree>
    <p:extLst>
      <p:ext uri="{BB962C8B-B14F-4D97-AF65-F5344CB8AC3E}">
        <p14:creationId xmlns:p14="http://schemas.microsoft.com/office/powerpoint/2010/main" val="30048534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a:xfrm>
            <a:off x="628650" y="6356351"/>
            <a:ext cx="2172916" cy="365125"/>
          </a:xfrm>
        </p:spPr>
        <p:txBody>
          <a:bodyPr/>
          <a:lstStyle/>
          <a:p>
            <a:fld id="{870AD899-E132-4D63-AE29-47985B097055}" type="datetime2">
              <a:rPr lang="en-US" altLang="zh-CN" smtClean="0"/>
              <a:t>Saturday, October 13, 2018</a:t>
            </a:fld>
            <a:endParaRPr lang="zh-CN" altLang="en-US" dirty="0"/>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577D9554-499D-4278-9692-B3F0247E1013}" type="slidenum">
              <a:rPr lang="zh-CN" altLang="en-US" smtClean="0"/>
              <a:t>‹#›</a:t>
            </a:fld>
            <a:endParaRPr lang="zh-CN" altLang="en-US"/>
          </a:p>
        </p:txBody>
      </p:sp>
    </p:spTree>
    <p:extLst>
      <p:ext uri="{BB962C8B-B14F-4D97-AF65-F5344CB8AC3E}">
        <p14:creationId xmlns:p14="http://schemas.microsoft.com/office/powerpoint/2010/main" val="39033910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a:xfrm>
            <a:off x="628649" y="6356351"/>
            <a:ext cx="2126223" cy="365125"/>
          </a:xfrm>
        </p:spPr>
        <p:txBody>
          <a:bodyPr/>
          <a:lstStyle/>
          <a:p>
            <a:fld id="{47450B9A-C8F4-4358-9A0C-7F0BDB487F3C}" type="datetime2">
              <a:rPr lang="en-US" altLang="zh-CN" smtClean="0"/>
              <a:t>Saturday, October 13, 2018</a:t>
            </a:fld>
            <a:endParaRPr lang="zh-CN" altLang="en-US" dirty="0"/>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577D9554-499D-4278-9692-B3F0247E1013}" type="slidenum">
              <a:rPr lang="zh-CN" altLang="en-US" smtClean="0"/>
              <a:t>‹#›</a:t>
            </a:fld>
            <a:endParaRPr lang="zh-CN" altLang="en-US"/>
          </a:p>
        </p:txBody>
      </p:sp>
    </p:spTree>
    <p:extLst>
      <p:ext uri="{BB962C8B-B14F-4D97-AF65-F5344CB8AC3E}">
        <p14:creationId xmlns:p14="http://schemas.microsoft.com/office/powerpoint/2010/main" val="40240842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6356351"/>
            <a:ext cx="2165134" cy="365125"/>
          </a:xfrm>
        </p:spPr>
        <p:txBody>
          <a:bodyPr/>
          <a:lstStyle/>
          <a:p>
            <a:fld id="{81DB2DBF-CD64-44BF-B247-66A68C78CF28}" type="datetime2">
              <a:rPr lang="en-US" altLang="zh-CN" smtClean="0"/>
              <a:t>Saturday, October 13, 2018</a:t>
            </a:fld>
            <a:endParaRPr lang="zh-CN" altLang="en-US" dirty="0"/>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577D9554-499D-4278-9692-B3F0247E1013}" type="slidenum">
              <a:rPr lang="zh-CN" altLang="en-US" smtClean="0"/>
              <a:t>‹#›</a:t>
            </a:fld>
            <a:endParaRPr lang="zh-CN" altLang="en-US"/>
          </a:p>
        </p:txBody>
      </p:sp>
    </p:spTree>
    <p:extLst>
      <p:ext uri="{BB962C8B-B14F-4D97-AF65-F5344CB8AC3E}">
        <p14:creationId xmlns:p14="http://schemas.microsoft.com/office/powerpoint/2010/main" val="38323716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marL="0" indent="0" algn="l" defTabSz="914400" rtl="0" eaLnBrk="1" latinLnBrk="0" hangingPunct="1">
              <a:lnSpc>
                <a:spcPct val="90000"/>
              </a:lnSpc>
              <a:spcBef>
                <a:spcPts val="1000"/>
              </a:spcBef>
              <a:buFont typeface="Arial" panose="020B0604020202020204" pitchFamily="34" charset="0"/>
              <a:buNone/>
              <a:defRPr lang="zh-CN" altLang="en-US" sz="2000" kern="1200" dirty="0">
                <a:solidFill>
                  <a:schemeClr val="tx1"/>
                </a:solidFill>
                <a:latin typeface="+mj-ea"/>
                <a:ea typeface="+mj-ea"/>
                <a:cs typeface="+mn-cs"/>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编辑母版文本样式</a:t>
            </a:r>
          </a:p>
        </p:txBody>
      </p:sp>
      <p:sp>
        <p:nvSpPr>
          <p:cNvPr id="5" name="Date Placeholder 4"/>
          <p:cNvSpPr>
            <a:spLocks noGrp="1"/>
          </p:cNvSpPr>
          <p:nvPr>
            <p:ph type="dt" sz="half" idx="10"/>
          </p:nvPr>
        </p:nvSpPr>
        <p:spPr>
          <a:xfrm>
            <a:off x="628649" y="6356351"/>
            <a:ext cx="2199791" cy="365125"/>
          </a:xfrm>
        </p:spPr>
        <p:txBody>
          <a:bodyPr/>
          <a:lstStyle/>
          <a:p>
            <a:fld id="{F53A87DE-8BFD-4144-AE6F-2461AA425B43}" type="datetime2">
              <a:rPr lang="en-US" altLang="zh-CN" smtClean="0"/>
              <a:t>Saturday, October 13, 2018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77D9554-499D-4278-9692-B3F0247E1013}" type="slidenum">
              <a:rPr lang="zh-CN" altLang="en-US" smtClean="0"/>
              <a:t>‹#›</a:t>
            </a:fld>
            <a:endParaRPr lang="zh-CN" altLang="en-US"/>
          </a:p>
        </p:txBody>
      </p:sp>
    </p:spTree>
    <p:extLst>
      <p:ext uri="{BB962C8B-B14F-4D97-AF65-F5344CB8AC3E}">
        <p14:creationId xmlns:p14="http://schemas.microsoft.com/office/powerpoint/2010/main" val="39219056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a:xfrm>
            <a:off x="628649" y="6356351"/>
            <a:ext cx="2153461" cy="365125"/>
          </a:xfrm>
        </p:spPr>
        <p:txBody>
          <a:bodyPr/>
          <a:lstStyle/>
          <a:p>
            <a:fld id="{EE61D19B-8F9F-488B-BD77-602A68CB61B2}" type="datetime2">
              <a:rPr lang="en-US" altLang="zh-CN" smtClean="0"/>
              <a:t>Saturday, October 13, 2018</a:t>
            </a:fld>
            <a:endParaRPr lang="zh-CN" altLang="en-US" dirty="0"/>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a:xfrm>
            <a:off x="6456759" y="127001"/>
            <a:ext cx="2057400" cy="365125"/>
          </a:xfrm>
        </p:spPr>
        <p:txBody>
          <a:bodyPr/>
          <a:lstStyle/>
          <a:p>
            <a:fld id="{577D9554-499D-4278-9692-B3F0247E1013}" type="slidenum">
              <a:rPr lang="zh-CN" altLang="en-US" smtClean="0"/>
              <a:t>‹#›</a:t>
            </a:fld>
            <a:endParaRPr lang="zh-CN" altLang="en-US"/>
          </a:p>
        </p:txBody>
      </p:sp>
    </p:spTree>
    <p:extLst>
      <p:ext uri="{BB962C8B-B14F-4D97-AF65-F5344CB8AC3E}">
        <p14:creationId xmlns:p14="http://schemas.microsoft.com/office/powerpoint/2010/main" val="2662912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77FB85-C82A-44D1-9B6F-716B0721D6AB}" type="datetime2">
              <a:rPr lang="en-US" altLang="zh-CN" smtClean="0"/>
              <a:t>Saturday, October 13, 2018</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7D9554-499D-4278-9692-B3F0247E1013}" type="slidenum">
              <a:rPr lang="zh-CN" altLang="en-US" smtClean="0"/>
              <a:t>‹#›</a:t>
            </a:fld>
            <a:endParaRPr lang="zh-CN" altLang="en-US"/>
          </a:p>
        </p:txBody>
      </p:sp>
    </p:spTree>
    <p:extLst>
      <p:ext uri="{BB962C8B-B14F-4D97-AF65-F5344CB8AC3E}">
        <p14:creationId xmlns:p14="http://schemas.microsoft.com/office/powerpoint/2010/main" val="15122728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6224E"/>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859EB4-7AEC-4CC4-8E3A-B34AB05E0B78}"/>
              </a:ext>
            </a:extLst>
          </p:cNvPr>
          <p:cNvSpPr>
            <a:spLocks noGrp="1"/>
          </p:cNvSpPr>
          <p:nvPr>
            <p:ph type="ctrTitle"/>
          </p:nvPr>
        </p:nvSpPr>
        <p:spPr/>
        <p:txBody>
          <a:bodyPr vert="horz" lIns="91440" tIns="45720" rIns="91440" bIns="45720" rtlCol="0" anchor="b">
            <a:normAutofit/>
          </a:bodyPr>
          <a:lstStyle/>
          <a:p>
            <a:r>
              <a:rPr lang="en-US" altLang="zh-CN" sz="4700" kern="1200" dirty="0">
                <a:cs typeface="+mj-cs"/>
              </a:rPr>
              <a:t>EndNote X9 advanced</a:t>
            </a:r>
            <a:br>
              <a:rPr lang="en-US" altLang="zh-CN" sz="4700" kern="1200" dirty="0">
                <a:cs typeface="+mj-cs"/>
              </a:rPr>
            </a:br>
            <a:r>
              <a:rPr lang="en-US" altLang="zh-CN" sz="4700" kern="1200" dirty="0">
                <a:cs typeface="+mj-cs"/>
              </a:rPr>
              <a:t>tutorial</a:t>
            </a:r>
          </a:p>
        </p:txBody>
      </p:sp>
      <p:pic>
        <p:nvPicPr>
          <p:cNvPr id="5" name="图片 4">
            <a:extLst>
              <a:ext uri="{FF2B5EF4-FFF2-40B4-BE49-F238E27FC236}">
                <a16:creationId xmlns:a16="http://schemas.microsoft.com/office/drawing/2014/main" id="{EF04F4F5-F145-4D18-A6D7-E60D187873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2450" y="500381"/>
            <a:ext cx="647699" cy="647699"/>
          </a:xfrm>
          <a:prstGeom prst="ellipse">
            <a:avLst/>
          </a:prstGeom>
          <a:ln w="63500" cap="rnd">
            <a:solidFill>
              <a:srgbClr val="06224E"/>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6" name="日期占位符 5">
            <a:extLst>
              <a:ext uri="{FF2B5EF4-FFF2-40B4-BE49-F238E27FC236}">
                <a16:creationId xmlns:a16="http://schemas.microsoft.com/office/drawing/2014/main" id="{24F97ED9-9A8A-4BF1-A481-6898A09FDFA0}"/>
              </a:ext>
            </a:extLst>
          </p:cNvPr>
          <p:cNvSpPr>
            <a:spLocks noGrp="1"/>
          </p:cNvSpPr>
          <p:nvPr>
            <p:ph type="dt" sz="half" idx="10"/>
          </p:nvPr>
        </p:nvSpPr>
        <p:spPr>
          <a:xfrm>
            <a:off x="552450" y="5815331"/>
            <a:ext cx="2459990" cy="365125"/>
          </a:xfrm>
        </p:spPr>
        <p:txBody>
          <a:bodyPr/>
          <a:lstStyle/>
          <a:p>
            <a:fld id="{C5926860-387B-4A09-8569-E976EA33A6FF}" type="datetime2">
              <a:rPr lang="en-US" altLang="zh-CN" smtClean="0">
                <a:solidFill>
                  <a:schemeClr val="bg1"/>
                </a:solidFill>
                <a:latin typeface="+mj-ea"/>
                <a:ea typeface="+mj-ea"/>
              </a:rPr>
              <a:t>Saturday, October 13, 2018</a:t>
            </a:fld>
            <a:endParaRPr lang="zh-CN" altLang="en-US" dirty="0">
              <a:solidFill>
                <a:schemeClr val="bg1"/>
              </a:solidFill>
              <a:latin typeface="+mj-ea"/>
              <a:ea typeface="+mj-ea"/>
            </a:endParaRPr>
          </a:p>
        </p:txBody>
      </p:sp>
    </p:spTree>
    <p:extLst>
      <p:ext uri="{BB962C8B-B14F-4D97-AF65-F5344CB8AC3E}">
        <p14:creationId xmlns:p14="http://schemas.microsoft.com/office/powerpoint/2010/main" val="32541597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B9F0B4-1B65-492C-89D6-FDB59351FFBC}"/>
              </a:ext>
            </a:extLst>
          </p:cNvPr>
          <p:cNvSpPr>
            <a:spLocks noGrp="1"/>
          </p:cNvSpPr>
          <p:nvPr>
            <p:ph type="title"/>
          </p:nvPr>
        </p:nvSpPr>
        <p:spPr>
          <a:xfrm>
            <a:off x="627458" y="987426"/>
            <a:ext cx="2056209" cy="762000"/>
          </a:xfrm>
        </p:spPr>
        <p:txBody>
          <a:bodyPr>
            <a:normAutofit/>
          </a:bodyPr>
          <a:lstStyle/>
          <a:p>
            <a:r>
              <a:rPr lang="en-US" altLang="zh-CN" sz="4000" dirty="0">
                <a:latin typeface="+mj-ea"/>
              </a:rPr>
              <a:t>Outline</a:t>
            </a:r>
            <a:endParaRPr lang="zh-CN" altLang="en-US" sz="4000" dirty="0">
              <a:latin typeface="+mj-ea"/>
            </a:endParaRPr>
          </a:p>
        </p:txBody>
      </p:sp>
      <p:sp>
        <p:nvSpPr>
          <p:cNvPr id="3" name="内容占位符 2">
            <a:extLst>
              <a:ext uri="{FF2B5EF4-FFF2-40B4-BE49-F238E27FC236}">
                <a16:creationId xmlns:a16="http://schemas.microsoft.com/office/drawing/2014/main" id="{DEE1C964-DAD4-4656-B951-304537A2AF86}"/>
              </a:ext>
            </a:extLst>
          </p:cNvPr>
          <p:cNvSpPr>
            <a:spLocks noGrp="1"/>
          </p:cNvSpPr>
          <p:nvPr>
            <p:ph idx="1"/>
          </p:nvPr>
        </p:nvSpPr>
        <p:spPr>
          <a:xfrm>
            <a:off x="2930770" y="987426"/>
            <a:ext cx="5585772" cy="4873625"/>
          </a:xfrm>
        </p:spPr>
        <p:txBody>
          <a:bodyPr/>
          <a:lstStyle/>
          <a:p>
            <a:pPr marL="0" indent="0">
              <a:buNone/>
            </a:pPr>
            <a:r>
              <a:rPr lang="en-US" altLang="zh-CN" sz="2000" dirty="0">
                <a:latin typeface="+mj-ea"/>
                <a:ea typeface="+mj-ea"/>
              </a:rPr>
              <a:t>Welcome to the Clarivate EndNote X8.2 introduction. This document provides a common reference management framework for all academic researchers and normal students.</a:t>
            </a:r>
          </a:p>
          <a:p>
            <a:pPr marL="0" indent="0">
              <a:buNone/>
            </a:pPr>
            <a:r>
              <a:rPr lang="en-US" altLang="zh-CN" sz="1400" dirty="0">
                <a:latin typeface="微软雅黑 Light" panose="020B0502040204020203" pitchFamily="34" charset="-122"/>
                <a:ea typeface="微软雅黑 Light" panose="020B0502040204020203" pitchFamily="34" charset="-122"/>
              </a:rPr>
              <a:t>Here is what we want to tell you about EndNote X8. EndNote X9 has been released for a month, we did not get the authority version, so we only introduce X8 version. Please searching the user manuals for more details.</a:t>
            </a:r>
          </a:p>
          <a:p>
            <a:pPr marL="285750" indent="-285750">
              <a:buFont typeface="Arial" panose="020B0604020202020204" pitchFamily="34" charset="0"/>
              <a:buChar char="•"/>
            </a:pPr>
            <a:r>
              <a:rPr lang="en-US" altLang="zh-CN" sz="1400" dirty="0">
                <a:latin typeface="+mj-ea"/>
                <a:ea typeface="+mj-ea"/>
              </a:rPr>
              <a:t>The installation guide</a:t>
            </a:r>
          </a:p>
          <a:p>
            <a:pPr marL="285750" indent="-285750">
              <a:buFont typeface="Arial" panose="020B0604020202020204" pitchFamily="34" charset="0"/>
              <a:buChar char="•"/>
            </a:pPr>
            <a:r>
              <a:rPr lang="en-US" altLang="zh-CN" sz="1400" dirty="0">
                <a:latin typeface="+mj-ea"/>
                <a:ea typeface="+mj-ea"/>
              </a:rPr>
              <a:t>What EndNote can do and several statements you may use often</a:t>
            </a:r>
          </a:p>
          <a:p>
            <a:pPr marL="285750" indent="-285750">
              <a:buFont typeface="Arial" panose="020B0604020202020204" pitchFamily="34" charset="0"/>
              <a:buChar char="•"/>
            </a:pPr>
            <a:r>
              <a:rPr lang="en-US" altLang="zh-CN" sz="1400" dirty="0">
                <a:latin typeface="+mj-ea"/>
                <a:ea typeface="+mj-ea"/>
              </a:rPr>
              <a:t>Professional introduction</a:t>
            </a:r>
          </a:p>
          <a:p>
            <a:pPr lvl="1"/>
            <a:r>
              <a:rPr lang="en-US" altLang="zh-CN" sz="1400" dirty="0">
                <a:latin typeface="微软雅黑 Light" panose="020B0502040204020203" pitchFamily="34" charset="-122"/>
                <a:ea typeface="微软雅黑 Light" panose="020B0502040204020203" pitchFamily="34" charset="-122"/>
              </a:rPr>
              <a:t>file structure</a:t>
            </a:r>
          </a:p>
          <a:p>
            <a:pPr lvl="1"/>
            <a:r>
              <a:rPr lang="en-US" altLang="zh-CN" sz="1400" dirty="0">
                <a:latin typeface="微软雅黑 Light" panose="020B0502040204020203" pitchFamily="34" charset="-122"/>
                <a:ea typeface="微软雅黑 Light" panose="020B0502040204020203" pitchFamily="34" charset="-122"/>
              </a:rPr>
              <a:t>Library Sync,</a:t>
            </a:r>
          </a:p>
          <a:p>
            <a:pPr lvl="1"/>
            <a:r>
              <a:rPr lang="en-US" altLang="zh-CN" sz="1400" dirty="0">
                <a:latin typeface="微软雅黑 Light" panose="020B0502040204020203" pitchFamily="34" charset="-122"/>
                <a:ea typeface="微软雅黑 Light" panose="020B0502040204020203" pitchFamily="34" charset="-122"/>
              </a:rPr>
              <a:t>Online Search Mode Introduction</a:t>
            </a:r>
          </a:p>
          <a:p>
            <a:pPr lvl="1"/>
            <a:r>
              <a:rPr lang="en-US" altLang="zh-CN" sz="1400" dirty="0">
                <a:latin typeface="微软雅黑 Light" panose="020B0502040204020203" pitchFamily="34" charset="-122"/>
                <a:ea typeface="微软雅黑 Light" panose="020B0502040204020203" pitchFamily="34" charset="-122"/>
              </a:rPr>
              <a:t>PDF expert Sync with Nutstore WebDAV protocol</a:t>
            </a:r>
          </a:p>
          <a:p>
            <a:endParaRPr lang="zh-CN" altLang="en-US" sz="1400" dirty="0">
              <a:latin typeface="+mj-ea"/>
              <a:ea typeface="+mj-ea"/>
            </a:endParaRPr>
          </a:p>
        </p:txBody>
      </p:sp>
      <p:sp>
        <p:nvSpPr>
          <p:cNvPr id="4" name="文本占位符 3">
            <a:extLst>
              <a:ext uri="{FF2B5EF4-FFF2-40B4-BE49-F238E27FC236}">
                <a16:creationId xmlns:a16="http://schemas.microsoft.com/office/drawing/2014/main" id="{CCDA3542-B7B1-44BC-ACB3-4948E626AF43}"/>
              </a:ext>
            </a:extLst>
          </p:cNvPr>
          <p:cNvSpPr>
            <a:spLocks noGrp="1"/>
          </p:cNvSpPr>
          <p:nvPr>
            <p:ph type="body" sz="half" idx="2"/>
          </p:nvPr>
        </p:nvSpPr>
        <p:spPr>
          <a:xfrm>
            <a:off x="629841" y="2057400"/>
            <a:ext cx="2056209" cy="3811588"/>
          </a:xfrm>
        </p:spPr>
        <p:txBody>
          <a:bodyPr/>
          <a:lstStyle/>
          <a:p>
            <a:endParaRPr lang="zh-CN" altLang="en-US" dirty="0"/>
          </a:p>
        </p:txBody>
      </p:sp>
      <p:sp>
        <p:nvSpPr>
          <p:cNvPr id="5" name="日期占位符 4">
            <a:extLst>
              <a:ext uri="{FF2B5EF4-FFF2-40B4-BE49-F238E27FC236}">
                <a16:creationId xmlns:a16="http://schemas.microsoft.com/office/drawing/2014/main" id="{E48BB898-F20F-4F51-962A-A91385D5DD25}"/>
              </a:ext>
            </a:extLst>
          </p:cNvPr>
          <p:cNvSpPr>
            <a:spLocks noGrp="1"/>
          </p:cNvSpPr>
          <p:nvPr>
            <p:ph type="dt" sz="half" idx="10"/>
          </p:nvPr>
        </p:nvSpPr>
        <p:spPr/>
        <p:txBody>
          <a:bodyPr/>
          <a:lstStyle/>
          <a:p>
            <a:fld id="{F53A87DE-8BFD-4144-AE6F-2461AA425B43}" type="datetime2">
              <a:rPr lang="en-US" altLang="zh-CN" smtClean="0"/>
              <a:t>Saturday, October 13, 2018</a:t>
            </a:fld>
            <a:endParaRPr lang="zh-CN" altLang="en-US"/>
          </a:p>
        </p:txBody>
      </p:sp>
    </p:spTree>
    <p:extLst>
      <p:ext uri="{BB962C8B-B14F-4D97-AF65-F5344CB8AC3E}">
        <p14:creationId xmlns:p14="http://schemas.microsoft.com/office/powerpoint/2010/main" val="2466571319"/>
      </p:ext>
    </p:extLst>
  </p:cSld>
  <p:clrMapOvr>
    <a:masterClrMapping/>
  </p:clrMapOvr>
  <p:transition spd="slow">
    <p:push dir="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085671-35EB-45F7-AE77-62898065A94F}"/>
              </a:ext>
            </a:extLst>
          </p:cNvPr>
          <p:cNvSpPr>
            <a:spLocks noGrp="1"/>
          </p:cNvSpPr>
          <p:nvPr>
            <p:ph type="title"/>
          </p:nvPr>
        </p:nvSpPr>
        <p:spPr/>
        <p:txBody>
          <a:bodyPr/>
          <a:lstStyle/>
          <a:p>
            <a:r>
              <a:rPr lang="en-US" altLang="zh-CN" dirty="0">
                <a:latin typeface="+mj-ea"/>
              </a:rPr>
              <a:t>Installation</a:t>
            </a:r>
            <a:br>
              <a:rPr lang="en-US" altLang="zh-CN" dirty="0">
                <a:latin typeface="+mj-ea"/>
              </a:rPr>
            </a:br>
            <a:r>
              <a:rPr lang="en-US" altLang="zh-CN" dirty="0">
                <a:latin typeface="+mj-ea"/>
              </a:rPr>
              <a:t>guide</a:t>
            </a:r>
            <a:endParaRPr lang="zh-CN" altLang="en-US" dirty="0">
              <a:latin typeface="+mj-ea"/>
            </a:endParaRPr>
          </a:p>
        </p:txBody>
      </p:sp>
      <p:sp>
        <p:nvSpPr>
          <p:cNvPr id="4" name="文本占位符 3">
            <a:extLst>
              <a:ext uri="{FF2B5EF4-FFF2-40B4-BE49-F238E27FC236}">
                <a16:creationId xmlns:a16="http://schemas.microsoft.com/office/drawing/2014/main" id="{D5BB356B-3D24-41B7-8E5B-96C59D1E8B95}"/>
              </a:ext>
            </a:extLst>
          </p:cNvPr>
          <p:cNvSpPr>
            <a:spLocks noGrp="1"/>
          </p:cNvSpPr>
          <p:nvPr>
            <p:ph type="body" sz="half" idx="2"/>
          </p:nvPr>
        </p:nvSpPr>
        <p:spPr>
          <a:xfrm>
            <a:off x="629841" y="2286000"/>
            <a:ext cx="2949178" cy="3582988"/>
          </a:xfrm>
        </p:spPr>
        <p:txBody>
          <a:bodyPr/>
          <a:lstStyle/>
          <a:p>
            <a:pPr marL="285750" indent="-285750">
              <a:buFont typeface="Arial" panose="020B0604020202020204" pitchFamily="34" charset="0"/>
              <a:buChar char="•"/>
            </a:pPr>
            <a:r>
              <a:rPr lang="en-US" altLang="zh-CN" dirty="0">
                <a:latin typeface="+mj-ea"/>
                <a:ea typeface="+mj-ea"/>
              </a:rPr>
              <a:t>Windows 10 1803</a:t>
            </a:r>
          </a:p>
          <a:p>
            <a:pPr marL="285750" indent="-285750">
              <a:buFont typeface="Arial" panose="020B0604020202020204" pitchFamily="34" charset="0"/>
              <a:buChar char="•"/>
            </a:pPr>
            <a:r>
              <a:rPr lang="en-US" altLang="zh-CN" dirty="0">
                <a:latin typeface="+mj-ea"/>
                <a:ea typeface="+mj-ea"/>
              </a:rPr>
              <a:t>macOS Mojave</a:t>
            </a:r>
          </a:p>
          <a:p>
            <a:pPr marL="285750" indent="-285750">
              <a:buFont typeface="Arial" panose="020B0604020202020204" pitchFamily="34" charset="0"/>
              <a:buChar char="•"/>
            </a:pPr>
            <a:r>
              <a:rPr lang="en-US" altLang="zh-CN" dirty="0">
                <a:latin typeface="+mj-ea"/>
                <a:ea typeface="+mj-ea"/>
              </a:rPr>
              <a:t>iOS for iPad or iPad Pro</a:t>
            </a:r>
            <a:endParaRPr lang="zh-CN" altLang="en-US" dirty="0">
              <a:latin typeface="+mj-ea"/>
              <a:ea typeface="+mj-ea"/>
            </a:endParaRPr>
          </a:p>
        </p:txBody>
      </p:sp>
      <p:sp>
        <p:nvSpPr>
          <p:cNvPr id="5" name="日期占位符 4">
            <a:extLst>
              <a:ext uri="{FF2B5EF4-FFF2-40B4-BE49-F238E27FC236}">
                <a16:creationId xmlns:a16="http://schemas.microsoft.com/office/drawing/2014/main" id="{F59C4884-3E4D-488E-83BE-972C44844CB6}"/>
              </a:ext>
            </a:extLst>
          </p:cNvPr>
          <p:cNvSpPr>
            <a:spLocks noGrp="1"/>
          </p:cNvSpPr>
          <p:nvPr>
            <p:ph type="dt" sz="half" idx="10"/>
          </p:nvPr>
        </p:nvSpPr>
        <p:spPr/>
        <p:txBody>
          <a:bodyPr/>
          <a:lstStyle/>
          <a:p>
            <a:fld id="{EE61D19B-8F9F-488B-BD77-602A68CB61B2}" type="datetime2">
              <a:rPr lang="en-US" altLang="zh-CN" smtClean="0"/>
              <a:t>Saturday, October 13, 2018</a:t>
            </a:fld>
            <a:endParaRPr lang="zh-CN" altLang="en-US"/>
          </a:p>
        </p:txBody>
      </p:sp>
      <p:pic>
        <p:nvPicPr>
          <p:cNvPr id="18" name="图片 17" descr="图片包含 文字&#10;&#10;已生成极高可信度的说明">
            <a:extLst>
              <a:ext uri="{FF2B5EF4-FFF2-40B4-BE49-F238E27FC236}">
                <a16:creationId xmlns:a16="http://schemas.microsoft.com/office/drawing/2014/main" id="{FE78E5A6-E5D1-454C-8671-A5ADDA3573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84099" y="1102360"/>
            <a:ext cx="9144000" cy="6846277"/>
          </a:xfrm>
          <a:prstGeom prst="rect">
            <a:avLst/>
          </a:prstGeom>
        </p:spPr>
      </p:pic>
    </p:spTree>
    <p:extLst>
      <p:ext uri="{BB962C8B-B14F-4D97-AF65-F5344CB8AC3E}">
        <p14:creationId xmlns:p14="http://schemas.microsoft.com/office/powerpoint/2010/main" val="1349508205"/>
      </p:ext>
    </p:extLst>
  </p:cSld>
  <p:clrMapOvr>
    <a:masterClrMapping/>
  </p:clrMapOvr>
  <p:transition spd="slow" advClick="0">
    <p:push dir="d"/>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085671-35EB-45F7-AE77-62898065A94F}"/>
              </a:ext>
            </a:extLst>
          </p:cNvPr>
          <p:cNvSpPr>
            <a:spLocks noGrp="1"/>
          </p:cNvSpPr>
          <p:nvPr>
            <p:ph type="title"/>
          </p:nvPr>
        </p:nvSpPr>
        <p:spPr/>
        <p:txBody>
          <a:bodyPr/>
          <a:lstStyle/>
          <a:p>
            <a:r>
              <a:rPr lang="en-US" altLang="zh-CN" dirty="0">
                <a:latin typeface="+mj-ea"/>
              </a:rPr>
              <a:t>Installation</a:t>
            </a:r>
            <a:br>
              <a:rPr lang="en-US" altLang="zh-CN" dirty="0">
                <a:latin typeface="+mj-ea"/>
              </a:rPr>
            </a:br>
            <a:r>
              <a:rPr lang="en-US" altLang="zh-CN" dirty="0">
                <a:latin typeface="+mj-ea"/>
              </a:rPr>
              <a:t>guide</a:t>
            </a:r>
            <a:endParaRPr lang="zh-CN" altLang="en-US" dirty="0">
              <a:latin typeface="+mj-ea"/>
            </a:endParaRPr>
          </a:p>
        </p:txBody>
      </p:sp>
      <p:sp>
        <p:nvSpPr>
          <p:cNvPr id="4" name="文本占位符 3">
            <a:extLst>
              <a:ext uri="{FF2B5EF4-FFF2-40B4-BE49-F238E27FC236}">
                <a16:creationId xmlns:a16="http://schemas.microsoft.com/office/drawing/2014/main" id="{D5BB356B-3D24-41B7-8E5B-96C59D1E8B95}"/>
              </a:ext>
            </a:extLst>
          </p:cNvPr>
          <p:cNvSpPr>
            <a:spLocks noGrp="1"/>
          </p:cNvSpPr>
          <p:nvPr>
            <p:ph type="body" sz="half" idx="2"/>
          </p:nvPr>
        </p:nvSpPr>
        <p:spPr>
          <a:xfrm>
            <a:off x="629841" y="2286000"/>
            <a:ext cx="2949178" cy="3582988"/>
          </a:xfrm>
        </p:spPr>
        <p:txBody>
          <a:bodyPr/>
          <a:lstStyle/>
          <a:p>
            <a:pPr marL="285750" indent="-285750">
              <a:buFont typeface="Arial" panose="020B0604020202020204" pitchFamily="34" charset="0"/>
              <a:buChar char="•"/>
            </a:pPr>
            <a:r>
              <a:rPr lang="en-US" altLang="zh-CN" dirty="0">
                <a:latin typeface="+mj-ea"/>
                <a:ea typeface="+mj-ea"/>
              </a:rPr>
              <a:t>Windows 10 1803</a:t>
            </a:r>
          </a:p>
          <a:p>
            <a:pPr marL="285750" indent="-285750">
              <a:buFont typeface="Arial" panose="020B0604020202020204" pitchFamily="34" charset="0"/>
              <a:buChar char="•"/>
            </a:pPr>
            <a:r>
              <a:rPr lang="en-US" altLang="zh-CN" dirty="0">
                <a:latin typeface="+mj-ea"/>
                <a:ea typeface="+mj-ea"/>
              </a:rPr>
              <a:t>macOS Mojave</a:t>
            </a:r>
          </a:p>
          <a:p>
            <a:pPr marL="285750" indent="-285750">
              <a:buFont typeface="Arial" panose="020B0604020202020204" pitchFamily="34" charset="0"/>
              <a:buChar char="•"/>
            </a:pPr>
            <a:r>
              <a:rPr lang="en-US" altLang="zh-CN" dirty="0">
                <a:latin typeface="+mj-ea"/>
                <a:ea typeface="+mj-ea"/>
              </a:rPr>
              <a:t>iOS for iPad or iPad Pro</a:t>
            </a:r>
            <a:endParaRPr lang="zh-CN" altLang="en-US" dirty="0">
              <a:latin typeface="+mj-ea"/>
              <a:ea typeface="+mj-ea"/>
            </a:endParaRPr>
          </a:p>
        </p:txBody>
      </p:sp>
      <p:sp>
        <p:nvSpPr>
          <p:cNvPr id="5" name="日期占位符 4">
            <a:extLst>
              <a:ext uri="{FF2B5EF4-FFF2-40B4-BE49-F238E27FC236}">
                <a16:creationId xmlns:a16="http://schemas.microsoft.com/office/drawing/2014/main" id="{F59C4884-3E4D-488E-83BE-972C44844CB6}"/>
              </a:ext>
            </a:extLst>
          </p:cNvPr>
          <p:cNvSpPr>
            <a:spLocks noGrp="1"/>
          </p:cNvSpPr>
          <p:nvPr>
            <p:ph type="dt" sz="half" idx="10"/>
          </p:nvPr>
        </p:nvSpPr>
        <p:spPr/>
        <p:txBody>
          <a:bodyPr/>
          <a:lstStyle/>
          <a:p>
            <a:fld id="{EE61D19B-8F9F-488B-BD77-602A68CB61B2}" type="datetime2">
              <a:rPr lang="en-US" altLang="zh-CN" smtClean="0"/>
              <a:t>Saturday, October 13, 2018</a:t>
            </a:fld>
            <a:endParaRPr lang="zh-CN" altLang="en-US"/>
          </a:p>
        </p:txBody>
      </p:sp>
      <p:pic>
        <p:nvPicPr>
          <p:cNvPr id="18" name="图片 17" descr="图片包含 文字&#10;&#10;已生成极高可信度的说明">
            <a:extLst>
              <a:ext uri="{FF2B5EF4-FFF2-40B4-BE49-F238E27FC236}">
                <a16:creationId xmlns:a16="http://schemas.microsoft.com/office/drawing/2014/main" id="{FE78E5A6-E5D1-454C-8671-A5ADDA3573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46277"/>
          </a:xfrm>
          <a:prstGeom prst="rect">
            <a:avLst/>
          </a:prstGeom>
        </p:spPr>
      </p:pic>
    </p:spTree>
    <p:extLst>
      <p:ext uri="{BB962C8B-B14F-4D97-AF65-F5344CB8AC3E}">
        <p14:creationId xmlns:p14="http://schemas.microsoft.com/office/powerpoint/2010/main" val="2228681170"/>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84ADD1-3EEF-45BB-9414-769A5A6E2C0E}"/>
              </a:ext>
            </a:extLst>
          </p:cNvPr>
          <p:cNvSpPr>
            <a:spLocks noGrp="1"/>
          </p:cNvSpPr>
          <p:nvPr>
            <p:ph type="title"/>
          </p:nvPr>
        </p:nvSpPr>
        <p:spPr/>
        <p:txBody>
          <a:bodyPr/>
          <a:lstStyle/>
          <a:p>
            <a:r>
              <a:rPr lang="en-US" altLang="zh-CN" dirty="0">
                <a:latin typeface="+mj-ea"/>
              </a:rPr>
              <a:t>What EndNote can do</a:t>
            </a:r>
            <a:endParaRPr lang="zh-CN" altLang="en-US" dirty="0"/>
          </a:p>
        </p:txBody>
      </p:sp>
      <p:sp>
        <p:nvSpPr>
          <p:cNvPr id="3" name="内容占位符 2">
            <a:extLst>
              <a:ext uri="{FF2B5EF4-FFF2-40B4-BE49-F238E27FC236}">
                <a16:creationId xmlns:a16="http://schemas.microsoft.com/office/drawing/2014/main" id="{245D2792-08A6-4BF1-8A59-4DC0F1B5A443}"/>
              </a:ext>
            </a:extLst>
          </p:cNvPr>
          <p:cNvSpPr>
            <a:spLocks noGrp="1"/>
          </p:cNvSpPr>
          <p:nvPr>
            <p:ph idx="1"/>
          </p:nvPr>
        </p:nvSpPr>
        <p:spPr>
          <a:blipFill dpi="0" rotWithShape="1">
            <a:blip r:embed="rId2">
              <a:extLst>
                <a:ext uri="{28A0092B-C50C-407E-A947-70E740481C1C}">
                  <a14:useLocalDpi xmlns:a14="http://schemas.microsoft.com/office/drawing/2010/main" val="0"/>
                </a:ext>
              </a:extLst>
            </a:blip>
            <a:srcRect/>
            <a:stretch>
              <a:fillRect/>
            </a:stretch>
          </a:blipFill>
        </p:spPr>
        <p:txBody>
          <a:bodyPr/>
          <a:lstStyle/>
          <a:p>
            <a:endParaRPr lang="zh-CN" altLang="en-US" dirty="0"/>
          </a:p>
        </p:txBody>
      </p:sp>
      <p:sp>
        <p:nvSpPr>
          <p:cNvPr id="4" name="文本占位符 3">
            <a:extLst>
              <a:ext uri="{FF2B5EF4-FFF2-40B4-BE49-F238E27FC236}">
                <a16:creationId xmlns:a16="http://schemas.microsoft.com/office/drawing/2014/main" id="{32E911FB-F41F-4C87-8A17-BC202B3DA1CC}"/>
              </a:ext>
            </a:extLst>
          </p:cNvPr>
          <p:cNvSpPr>
            <a:spLocks noGrp="1"/>
          </p:cNvSpPr>
          <p:nvPr>
            <p:ph type="body" sz="half" idx="2"/>
          </p:nvPr>
        </p:nvSpPr>
        <p:spPr>
          <a:xfrm>
            <a:off x="629841" y="2355272"/>
            <a:ext cx="2949178" cy="3513715"/>
          </a:xfrm>
        </p:spPr>
        <p:txBody>
          <a:bodyPr/>
          <a:lstStyle/>
          <a:p>
            <a:pPr marL="285750" indent="-285750">
              <a:buFont typeface="Arial" panose="020B0604020202020204" pitchFamily="34" charset="0"/>
              <a:buChar char="•"/>
            </a:pPr>
            <a:r>
              <a:rPr lang="en-US" altLang="zh-CN" dirty="0">
                <a:latin typeface="+mj-ea"/>
              </a:rPr>
              <a:t>Manage your reference Library</a:t>
            </a:r>
          </a:p>
          <a:p>
            <a:pPr marL="285750" indent="-285750">
              <a:buFont typeface="Arial" panose="020B0604020202020204" pitchFamily="34" charset="0"/>
              <a:buChar char="•"/>
            </a:pPr>
            <a:r>
              <a:rPr lang="en-US" altLang="zh-CN" dirty="0">
                <a:latin typeface="+mj-ea"/>
              </a:rPr>
              <a:t>Work together with Microsoft Word or LaTeX to insert and manage citations</a:t>
            </a:r>
          </a:p>
          <a:p>
            <a:pPr marL="285750" indent="-285750">
              <a:buFont typeface="Arial" panose="020B0604020202020204" pitchFamily="34" charset="0"/>
              <a:buChar char="•"/>
            </a:pPr>
            <a:r>
              <a:rPr lang="en-US" altLang="zh-CN" dirty="0">
                <a:latin typeface="+mj-ea"/>
              </a:rPr>
              <a:t>Share your library to your friends or tutor</a:t>
            </a:r>
            <a:endParaRPr lang="zh-CN" altLang="en-US" dirty="0">
              <a:latin typeface="+mj-ea"/>
            </a:endParaRPr>
          </a:p>
          <a:p>
            <a:endParaRPr lang="zh-CN" altLang="en-US" dirty="0"/>
          </a:p>
        </p:txBody>
      </p:sp>
      <p:sp>
        <p:nvSpPr>
          <p:cNvPr id="5" name="日期占位符 4">
            <a:extLst>
              <a:ext uri="{FF2B5EF4-FFF2-40B4-BE49-F238E27FC236}">
                <a16:creationId xmlns:a16="http://schemas.microsoft.com/office/drawing/2014/main" id="{110369DD-EC43-4827-A751-0F8B1DF26885}"/>
              </a:ext>
            </a:extLst>
          </p:cNvPr>
          <p:cNvSpPr>
            <a:spLocks noGrp="1"/>
          </p:cNvSpPr>
          <p:nvPr>
            <p:ph type="dt" sz="half" idx="10"/>
          </p:nvPr>
        </p:nvSpPr>
        <p:spPr/>
        <p:txBody>
          <a:bodyPr/>
          <a:lstStyle/>
          <a:p>
            <a:fld id="{F53A87DE-8BFD-4144-AE6F-2461AA425B43}" type="datetime2">
              <a:rPr lang="en-US" altLang="zh-CN" smtClean="0"/>
              <a:t>Saturday, October 13, 2018</a:t>
            </a:fld>
            <a:endParaRPr lang="zh-CN" altLang="en-US"/>
          </a:p>
        </p:txBody>
      </p:sp>
    </p:spTree>
    <p:extLst>
      <p:ext uri="{BB962C8B-B14F-4D97-AF65-F5344CB8AC3E}">
        <p14:creationId xmlns:p14="http://schemas.microsoft.com/office/powerpoint/2010/main" val="3200143963"/>
      </p:ext>
    </p:extLst>
  </p:cSld>
  <p:clrMapOvr>
    <a:masterClrMapping/>
  </p:clrMapOvr>
  <p:transition spd="slow">
    <p:push dir="d"/>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84ADD1-3EEF-45BB-9414-769A5A6E2C0E}"/>
              </a:ext>
            </a:extLst>
          </p:cNvPr>
          <p:cNvSpPr>
            <a:spLocks noGrp="1"/>
          </p:cNvSpPr>
          <p:nvPr>
            <p:ph type="title"/>
          </p:nvPr>
        </p:nvSpPr>
        <p:spPr/>
        <p:txBody>
          <a:bodyPr/>
          <a:lstStyle/>
          <a:p>
            <a:r>
              <a:rPr lang="en-US" altLang="zh-CN" dirty="0">
                <a:latin typeface="+mj-ea"/>
              </a:rPr>
              <a:t>What EndNote can do</a:t>
            </a:r>
            <a:endParaRPr lang="zh-CN" altLang="en-US" dirty="0"/>
          </a:p>
        </p:txBody>
      </p:sp>
      <p:sp>
        <p:nvSpPr>
          <p:cNvPr id="3" name="内容占位符 2">
            <a:extLst>
              <a:ext uri="{FF2B5EF4-FFF2-40B4-BE49-F238E27FC236}">
                <a16:creationId xmlns:a16="http://schemas.microsoft.com/office/drawing/2014/main" id="{245D2792-08A6-4BF1-8A59-4DC0F1B5A443}"/>
              </a:ext>
            </a:extLst>
          </p:cNvPr>
          <p:cNvSpPr>
            <a:spLocks noGrp="1"/>
          </p:cNvSpPr>
          <p:nvPr>
            <p:ph idx="1"/>
          </p:nvPr>
        </p:nvSpPr>
        <p:spPr>
          <a:xfrm>
            <a:off x="3887391" y="6297980"/>
            <a:ext cx="4629150" cy="4873625"/>
          </a:xfrm>
          <a:blipFill dpi="0" rotWithShape="1">
            <a:blip r:embed="rId2">
              <a:extLst>
                <a:ext uri="{28A0092B-C50C-407E-A947-70E740481C1C}">
                  <a14:useLocalDpi xmlns:a14="http://schemas.microsoft.com/office/drawing/2010/main" val="0"/>
                </a:ext>
              </a:extLst>
            </a:blip>
            <a:srcRect/>
            <a:stretch>
              <a:fillRect/>
            </a:stretch>
          </a:blipFill>
        </p:spPr>
        <p:txBody>
          <a:bodyPr/>
          <a:lstStyle/>
          <a:p>
            <a:endParaRPr lang="zh-CN" altLang="en-US" dirty="0"/>
          </a:p>
        </p:txBody>
      </p:sp>
      <p:sp>
        <p:nvSpPr>
          <p:cNvPr id="4" name="文本占位符 3">
            <a:extLst>
              <a:ext uri="{FF2B5EF4-FFF2-40B4-BE49-F238E27FC236}">
                <a16:creationId xmlns:a16="http://schemas.microsoft.com/office/drawing/2014/main" id="{32E911FB-F41F-4C87-8A17-BC202B3DA1CC}"/>
              </a:ext>
            </a:extLst>
          </p:cNvPr>
          <p:cNvSpPr>
            <a:spLocks noGrp="1"/>
          </p:cNvSpPr>
          <p:nvPr>
            <p:ph type="body" sz="half" idx="2"/>
          </p:nvPr>
        </p:nvSpPr>
        <p:spPr>
          <a:xfrm>
            <a:off x="629841" y="2355272"/>
            <a:ext cx="2949178" cy="3513715"/>
          </a:xfrm>
        </p:spPr>
        <p:txBody>
          <a:bodyPr/>
          <a:lstStyle/>
          <a:p>
            <a:pPr marL="285750" indent="-285750">
              <a:buFont typeface="Arial" panose="020B0604020202020204" pitchFamily="34" charset="0"/>
              <a:buChar char="•"/>
            </a:pPr>
            <a:r>
              <a:rPr lang="en-US" altLang="zh-CN" dirty="0">
                <a:latin typeface="+mj-ea"/>
              </a:rPr>
              <a:t>Manage your reference Library</a:t>
            </a:r>
          </a:p>
          <a:p>
            <a:pPr marL="285750" indent="-285750">
              <a:buFont typeface="Arial" panose="020B0604020202020204" pitchFamily="34" charset="0"/>
              <a:buChar char="•"/>
            </a:pPr>
            <a:r>
              <a:rPr lang="en-US" altLang="zh-CN" dirty="0">
                <a:latin typeface="+mj-ea"/>
              </a:rPr>
              <a:t>Work together with Microsoft Word or LaTeX to insert and manage citations</a:t>
            </a:r>
          </a:p>
          <a:p>
            <a:pPr marL="285750" indent="-285750">
              <a:buFont typeface="Arial" panose="020B0604020202020204" pitchFamily="34" charset="0"/>
              <a:buChar char="•"/>
            </a:pPr>
            <a:r>
              <a:rPr lang="en-US" altLang="zh-CN" dirty="0">
                <a:latin typeface="+mj-ea"/>
              </a:rPr>
              <a:t>Share your library to your friends or tutor</a:t>
            </a:r>
            <a:endParaRPr lang="zh-CN" altLang="en-US" dirty="0">
              <a:latin typeface="+mj-ea"/>
            </a:endParaRPr>
          </a:p>
          <a:p>
            <a:endParaRPr lang="zh-CN" altLang="en-US" dirty="0"/>
          </a:p>
        </p:txBody>
      </p:sp>
      <p:sp>
        <p:nvSpPr>
          <p:cNvPr id="5" name="日期占位符 4">
            <a:extLst>
              <a:ext uri="{FF2B5EF4-FFF2-40B4-BE49-F238E27FC236}">
                <a16:creationId xmlns:a16="http://schemas.microsoft.com/office/drawing/2014/main" id="{110369DD-EC43-4827-A751-0F8B1DF26885}"/>
              </a:ext>
            </a:extLst>
          </p:cNvPr>
          <p:cNvSpPr>
            <a:spLocks noGrp="1"/>
          </p:cNvSpPr>
          <p:nvPr>
            <p:ph type="dt" sz="half" idx="10"/>
          </p:nvPr>
        </p:nvSpPr>
        <p:spPr/>
        <p:txBody>
          <a:bodyPr/>
          <a:lstStyle/>
          <a:p>
            <a:fld id="{F53A87DE-8BFD-4144-AE6F-2461AA425B43}" type="datetime2">
              <a:rPr lang="en-US" altLang="zh-CN" smtClean="0"/>
              <a:t>Saturday, October 13, 2018</a:t>
            </a:fld>
            <a:endParaRPr lang="zh-CN" altLang="en-US"/>
          </a:p>
        </p:txBody>
      </p:sp>
      <p:sp>
        <p:nvSpPr>
          <p:cNvPr id="6" name="内容占位符 2">
            <a:extLst>
              <a:ext uri="{FF2B5EF4-FFF2-40B4-BE49-F238E27FC236}">
                <a16:creationId xmlns:a16="http://schemas.microsoft.com/office/drawing/2014/main" id="{6327E88B-A31D-4D84-8D2E-A85B2E9DC74B}"/>
              </a:ext>
            </a:extLst>
          </p:cNvPr>
          <p:cNvSpPr txBox="1">
            <a:spLocks/>
          </p:cNvSpPr>
          <p:nvPr/>
        </p:nvSpPr>
        <p:spPr>
          <a:xfrm>
            <a:off x="3885009" y="615332"/>
            <a:ext cx="4629150" cy="4873625"/>
          </a:xfrm>
          <a:prstGeom prst="rect">
            <a:avLst/>
          </a:prstGeom>
          <a:noFill/>
        </p:spPr>
        <p:txBody>
          <a:bodyPr vert="horz" lIns="91440" tIns="45720" rIns="91440" bIns="45720" rtlCol="0">
            <a:normAutofit fontScale="92500" lnSpcReduction="20000"/>
          </a:bodyPr>
          <a:lstStyle>
            <a:lvl1pPr marL="0" indent="0" algn="l" defTabSz="914400" rtl="0" eaLnBrk="1" latinLnBrk="0" hangingPunct="1">
              <a:lnSpc>
                <a:spcPct val="90000"/>
              </a:lnSpc>
              <a:spcBef>
                <a:spcPts val="1000"/>
              </a:spcBef>
              <a:buFont typeface="Arial" panose="020B0604020202020204" pitchFamily="34" charset="0"/>
              <a:buNone/>
              <a:defRPr lang="zh-CN" altLang="en-US" sz="2000" kern="1200" dirty="0">
                <a:solidFill>
                  <a:schemeClr val="tx1"/>
                </a:solidFill>
                <a:latin typeface="+mj-ea"/>
                <a:ea typeface="+mj-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9pPr>
          </a:lstStyle>
          <a:p>
            <a:r>
              <a:rPr lang="en-US" altLang="zh-CN" dirty="0"/>
              <a:t>Several annoying statements</a:t>
            </a:r>
          </a:p>
          <a:p>
            <a:pPr>
              <a:lnSpc>
                <a:spcPct val="110000"/>
              </a:lnSpc>
            </a:pPr>
            <a:r>
              <a:rPr lang="en-US" altLang="zh-CN" sz="1400" dirty="0">
                <a:latin typeface="微软雅黑 Light" panose="020B0502040204020203" pitchFamily="34" charset="-122"/>
                <a:ea typeface="微软雅黑 Light" panose="020B0502040204020203" pitchFamily="34" charset="-122"/>
              </a:rPr>
              <a:t>In these situations, you may feels very annoyed for the software is not so smart. Do they really NOT SMART, or just you don’t know how to use them?</a:t>
            </a:r>
          </a:p>
          <a:p>
            <a:pPr marL="285750" indent="-285750">
              <a:buFont typeface="Arial" panose="020B0604020202020204" pitchFamily="34" charset="0"/>
              <a:buChar char="•"/>
            </a:pPr>
            <a:r>
              <a:rPr lang="en-US" altLang="zh-CN" sz="1400" dirty="0"/>
              <a:t>Writing Microsoft Word files</a:t>
            </a:r>
          </a:p>
          <a:p>
            <a:pPr lvl="1">
              <a:lnSpc>
                <a:spcPct val="110000"/>
              </a:lnSpc>
            </a:pPr>
            <a:r>
              <a:rPr lang="en-US" altLang="zh-CN" sz="1400" dirty="0">
                <a:latin typeface="微软雅黑 Light" panose="020B0502040204020203" pitchFamily="34" charset="-122"/>
                <a:ea typeface="微软雅黑 Light" panose="020B0502040204020203" pitchFamily="34" charset="-122"/>
              </a:rPr>
              <a:t>if I want to insert a new citation between two old ones</a:t>
            </a:r>
          </a:p>
          <a:p>
            <a:pPr lvl="1">
              <a:lnSpc>
                <a:spcPct val="110000"/>
              </a:lnSpc>
            </a:pPr>
            <a:r>
              <a:rPr lang="en-US" altLang="zh-CN" sz="1400" dirty="0">
                <a:latin typeface="微软雅黑 Light" panose="020B0502040204020203" pitchFamily="34" charset="-122"/>
                <a:ea typeface="微软雅黑 Light" panose="020B0502040204020203" pitchFamily="34" charset="-122"/>
              </a:rPr>
              <a:t>if I want to delete a citation which has already exist in the paper</a:t>
            </a:r>
          </a:p>
          <a:p>
            <a:pPr lvl="1">
              <a:lnSpc>
                <a:spcPct val="110000"/>
              </a:lnSpc>
            </a:pPr>
            <a:r>
              <a:rPr lang="en-US" altLang="zh-CN" sz="1400" dirty="0">
                <a:latin typeface="微软雅黑 Light" panose="020B0502040204020203" pitchFamily="34" charset="-122"/>
                <a:ea typeface="微软雅黑 Light" panose="020B0502040204020203" pitchFamily="34" charset="-122"/>
              </a:rPr>
              <a:t>if I want to change the citation style</a:t>
            </a:r>
          </a:p>
          <a:p>
            <a:pPr lvl="1">
              <a:lnSpc>
                <a:spcPct val="110000"/>
              </a:lnSpc>
            </a:pPr>
            <a:r>
              <a:rPr lang="en-US" altLang="zh-CN" sz="1400" dirty="0">
                <a:latin typeface="微软雅黑 Light" panose="020B0502040204020203" pitchFamily="34" charset="-122"/>
                <a:ea typeface="微软雅黑 Light" panose="020B0502040204020203" pitchFamily="34" charset="-122"/>
              </a:rPr>
              <a:t>if the citation needed to be edited and updated</a:t>
            </a:r>
          </a:p>
          <a:p>
            <a:pPr lvl="1">
              <a:lnSpc>
                <a:spcPct val="110000"/>
              </a:lnSpc>
            </a:pPr>
            <a:r>
              <a:rPr lang="en-US" altLang="zh-CN" sz="1400" dirty="0">
                <a:latin typeface="微软雅黑 Light" panose="020B0502040204020203" pitchFamily="34" charset="-122"/>
                <a:ea typeface="微软雅黑 Light" panose="020B0502040204020203" pitchFamily="34" charset="-122"/>
              </a:rPr>
              <a:t>Oh my God…</a:t>
            </a:r>
          </a:p>
          <a:p>
            <a:pPr marL="285750" lvl="1" indent="-285750">
              <a:spcBef>
                <a:spcPts val="1000"/>
              </a:spcBef>
            </a:pPr>
            <a:r>
              <a:rPr lang="en-US" altLang="zh-CN" sz="1400" dirty="0">
                <a:latin typeface="+mj-ea"/>
                <a:ea typeface="+mj-ea"/>
              </a:rPr>
              <a:t>Manage the references</a:t>
            </a:r>
          </a:p>
          <a:p>
            <a:pPr lvl="1">
              <a:lnSpc>
                <a:spcPct val="110000"/>
              </a:lnSpc>
            </a:pPr>
            <a:r>
              <a:rPr lang="en-US" altLang="zh-CN" sz="1400" dirty="0">
                <a:latin typeface="微软雅黑 Light" panose="020B0502040204020203" pitchFamily="34" charset="-122"/>
                <a:ea typeface="微软雅黑 Light" panose="020B0502040204020203" pitchFamily="34" charset="-122"/>
              </a:rPr>
              <a:t>There are so many independent PDFs in my file system</a:t>
            </a:r>
          </a:p>
          <a:p>
            <a:pPr lvl="1">
              <a:lnSpc>
                <a:spcPct val="110000"/>
              </a:lnSpc>
            </a:pPr>
            <a:r>
              <a:rPr lang="en-US" altLang="zh-CN" sz="1400" dirty="0">
                <a:latin typeface="微软雅黑 Light" panose="020B0502040204020203" pitchFamily="34" charset="-122"/>
                <a:ea typeface="微软雅黑 Light" panose="020B0502040204020203" pitchFamily="34" charset="-122"/>
              </a:rPr>
              <a:t>I am going to write a new paper but I still need to cite several references which have been used in an old paper, should I need to reinput them?</a:t>
            </a:r>
          </a:p>
          <a:p>
            <a:pPr lvl="1">
              <a:lnSpc>
                <a:spcPct val="110000"/>
              </a:lnSpc>
            </a:pPr>
            <a:r>
              <a:rPr lang="en-US" altLang="zh-CN" sz="1400" dirty="0">
                <a:latin typeface="微软雅黑 Light" panose="020B0502040204020203" pitchFamily="34" charset="-122"/>
                <a:ea typeface="微软雅黑 Light" panose="020B0502040204020203" pitchFamily="34" charset="-122"/>
              </a:rPr>
              <a:t>Now I don’t know what these paper mainly talk about because I don’t want to open them to read the abstract one by one</a:t>
            </a:r>
          </a:p>
          <a:p>
            <a:pPr lvl="1"/>
            <a:endParaRPr lang="en-US" altLang="zh-CN" sz="1400" dirty="0">
              <a:latin typeface="微软雅黑 Light" panose="020B0502040204020203" pitchFamily="34" charset="-122"/>
              <a:ea typeface="微软雅黑 Light" panose="020B0502040204020203" pitchFamily="34" charset="-122"/>
            </a:endParaRPr>
          </a:p>
          <a:p>
            <a:pPr marL="285750" indent="-285750">
              <a:buFont typeface="Arial" panose="020B0604020202020204" pitchFamily="34" charset="0"/>
              <a:buChar char="•"/>
            </a:pPr>
            <a:endParaRPr lang="en-US" altLang="zh-CN" sz="1400" dirty="0"/>
          </a:p>
          <a:p>
            <a:endParaRPr lang="zh-CN" altLang="en-US" dirty="0"/>
          </a:p>
        </p:txBody>
      </p:sp>
    </p:spTree>
    <p:extLst>
      <p:ext uri="{BB962C8B-B14F-4D97-AF65-F5344CB8AC3E}">
        <p14:creationId xmlns:p14="http://schemas.microsoft.com/office/powerpoint/2010/main" val="9033023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84ADD1-3EEF-45BB-9414-769A5A6E2C0E}"/>
              </a:ext>
            </a:extLst>
          </p:cNvPr>
          <p:cNvSpPr>
            <a:spLocks noGrp="1"/>
          </p:cNvSpPr>
          <p:nvPr>
            <p:ph type="title"/>
          </p:nvPr>
        </p:nvSpPr>
        <p:spPr/>
        <p:txBody>
          <a:bodyPr/>
          <a:lstStyle/>
          <a:p>
            <a:r>
              <a:rPr lang="en-US" altLang="zh-CN" dirty="0">
                <a:latin typeface="+mj-ea"/>
              </a:rPr>
              <a:t>What EndNote can do</a:t>
            </a:r>
            <a:endParaRPr lang="zh-CN" altLang="en-US" dirty="0"/>
          </a:p>
        </p:txBody>
      </p:sp>
      <p:sp>
        <p:nvSpPr>
          <p:cNvPr id="3" name="内容占位符 2">
            <a:extLst>
              <a:ext uri="{FF2B5EF4-FFF2-40B4-BE49-F238E27FC236}">
                <a16:creationId xmlns:a16="http://schemas.microsoft.com/office/drawing/2014/main" id="{245D2792-08A6-4BF1-8A59-4DC0F1B5A443}"/>
              </a:ext>
            </a:extLst>
          </p:cNvPr>
          <p:cNvSpPr>
            <a:spLocks noGrp="1"/>
          </p:cNvSpPr>
          <p:nvPr>
            <p:ph idx="1"/>
          </p:nvPr>
        </p:nvSpPr>
        <p:spPr>
          <a:xfrm>
            <a:off x="3887391" y="5634637"/>
            <a:ext cx="4629150" cy="4873625"/>
          </a:xfrm>
          <a:blipFill dpi="0" rotWithShape="1">
            <a:blip r:embed="rId2">
              <a:extLst>
                <a:ext uri="{28A0092B-C50C-407E-A947-70E740481C1C}">
                  <a14:useLocalDpi xmlns:a14="http://schemas.microsoft.com/office/drawing/2010/main" val="0"/>
                </a:ext>
              </a:extLst>
            </a:blip>
            <a:srcRect/>
            <a:stretch>
              <a:fillRect/>
            </a:stretch>
          </a:blipFill>
        </p:spPr>
        <p:txBody>
          <a:bodyPr/>
          <a:lstStyle/>
          <a:p>
            <a:endParaRPr lang="zh-CN" altLang="en-US" dirty="0"/>
          </a:p>
        </p:txBody>
      </p:sp>
      <p:sp>
        <p:nvSpPr>
          <p:cNvPr id="4" name="文本占位符 3">
            <a:extLst>
              <a:ext uri="{FF2B5EF4-FFF2-40B4-BE49-F238E27FC236}">
                <a16:creationId xmlns:a16="http://schemas.microsoft.com/office/drawing/2014/main" id="{32E911FB-F41F-4C87-8A17-BC202B3DA1CC}"/>
              </a:ext>
            </a:extLst>
          </p:cNvPr>
          <p:cNvSpPr>
            <a:spLocks noGrp="1"/>
          </p:cNvSpPr>
          <p:nvPr>
            <p:ph type="body" sz="half" idx="2"/>
          </p:nvPr>
        </p:nvSpPr>
        <p:spPr>
          <a:xfrm>
            <a:off x="629841" y="2355272"/>
            <a:ext cx="2949178" cy="3513715"/>
          </a:xfrm>
        </p:spPr>
        <p:txBody>
          <a:bodyPr/>
          <a:lstStyle/>
          <a:p>
            <a:pPr marL="285750" indent="-285750">
              <a:buFont typeface="Arial" panose="020B0604020202020204" pitchFamily="34" charset="0"/>
              <a:buChar char="•"/>
            </a:pPr>
            <a:r>
              <a:rPr lang="en-US" altLang="zh-CN" dirty="0">
                <a:latin typeface="+mj-ea"/>
              </a:rPr>
              <a:t>Manage your reference Library</a:t>
            </a:r>
          </a:p>
          <a:p>
            <a:pPr marL="285750" indent="-285750">
              <a:buFont typeface="Arial" panose="020B0604020202020204" pitchFamily="34" charset="0"/>
              <a:buChar char="•"/>
            </a:pPr>
            <a:r>
              <a:rPr lang="en-US" altLang="zh-CN" dirty="0">
                <a:latin typeface="+mj-ea"/>
              </a:rPr>
              <a:t>Work together with Microsoft Word or LaTeX to insert and manage citations</a:t>
            </a:r>
          </a:p>
          <a:p>
            <a:pPr marL="285750" indent="-285750">
              <a:buFont typeface="Arial" panose="020B0604020202020204" pitchFamily="34" charset="0"/>
              <a:buChar char="•"/>
            </a:pPr>
            <a:r>
              <a:rPr lang="en-US" altLang="zh-CN" dirty="0">
                <a:latin typeface="+mj-ea"/>
              </a:rPr>
              <a:t>Share your library to your friends or tutor</a:t>
            </a:r>
            <a:endParaRPr lang="zh-CN" altLang="en-US" dirty="0">
              <a:latin typeface="+mj-ea"/>
            </a:endParaRPr>
          </a:p>
          <a:p>
            <a:endParaRPr lang="zh-CN" altLang="en-US" dirty="0"/>
          </a:p>
        </p:txBody>
      </p:sp>
      <p:sp>
        <p:nvSpPr>
          <p:cNvPr id="5" name="日期占位符 4">
            <a:extLst>
              <a:ext uri="{FF2B5EF4-FFF2-40B4-BE49-F238E27FC236}">
                <a16:creationId xmlns:a16="http://schemas.microsoft.com/office/drawing/2014/main" id="{110369DD-EC43-4827-A751-0F8B1DF26885}"/>
              </a:ext>
            </a:extLst>
          </p:cNvPr>
          <p:cNvSpPr>
            <a:spLocks noGrp="1"/>
          </p:cNvSpPr>
          <p:nvPr>
            <p:ph type="dt" sz="half" idx="10"/>
          </p:nvPr>
        </p:nvSpPr>
        <p:spPr/>
        <p:txBody>
          <a:bodyPr/>
          <a:lstStyle/>
          <a:p>
            <a:fld id="{F53A87DE-8BFD-4144-AE6F-2461AA425B43}" type="datetime2">
              <a:rPr lang="en-US" altLang="zh-CN" smtClean="0"/>
              <a:t>Saturday, October 13, 2018</a:t>
            </a:fld>
            <a:endParaRPr lang="zh-CN" altLang="en-US"/>
          </a:p>
        </p:txBody>
      </p:sp>
    </p:spTree>
    <p:extLst>
      <p:ext uri="{BB962C8B-B14F-4D97-AF65-F5344CB8AC3E}">
        <p14:creationId xmlns:p14="http://schemas.microsoft.com/office/powerpoint/2010/main" val="3290248028"/>
      </p:ext>
    </p:extLst>
  </p:cSld>
  <p:clrMapOvr>
    <a:masterClrMapping/>
  </p:clrMapOvr>
  <p:transition spd="slow">
    <p:push dir="d"/>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6C1E04-ECCB-479C-BD73-546EFED37E0C}"/>
              </a:ext>
            </a:extLst>
          </p:cNvPr>
          <p:cNvSpPr>
            <a:spLocks noGrp="1"/>
          </p:cNvSpPr>
          <p:nvPr>
            <p:ph type="title"/>
          </p:nvPr>
        </p:nvSpPr>
        <p:spPr>
          <a:xfrm>
            <a:off x="629841" y="457200"/>
            <a:ext cx="2949178" cy="1473200"/>
          </a:xfrm>
        </p:spPr>
        <p:txBody>
          <a:bodyPr/>
          <a:lstStyle/>
          <a:p>
            <a:r>
              <a:rPr lang="en-US" altLang="zh-CN" dirty="0">
                <a:latin typeface="+mj-ea"/>
              </a:rPr>
              <a:t>Three User Mode</a:t>
            </a:r>
            <a:endParaRPr lang="zh-CN" altLang="en-US" dirty="0">
              <a:latin typeface="+mj-ea"/>
            </a:endParaRPr>
          </a:p>
        </p:txBody>
      </p:sp>
      <p:sp>
        <p:nvSpPr>
          <p:cNvPr id="3" name="内容占位符 2">
            <a:extLst>
              <a:ext uri="{FF2B5EF4-FFF2-40B4-BE49-F238E27FC236}">
                <a16:creationId xmlns:a16="http://schemas.microsoft.com/office/drawing/2014/main" id="{DFCCE3A5-CC2F-4517-860C-C5C3C6690951}"/>
              </a:ext>
            </a:extLst>
          </p:cNvPr>
          <p:cNvSpPr>
            <a:spLocks noGrp="1"/>
          </p:cNvSpPr>
          <p:nvPr>
            <p:ph idx="1"/>
          </p:nvPr>
        </p:nvSpPr>
        <p:spPr>
          <a:xfrm>
            <a:off x="3464560" y="987426"/>
            <a:ext cx="5051981" cy="4873625"/>
          </a:xfrm>
        </p:spPr>
        <p:txBody>
          <a:bodyPr/>
          <a:lstStyle/>
          <a:p>
            <a:pPr marL="0" indent="0">
              <a:buNone/>
            </a:pPr>
            <a:r>
              <a:rPr lang="en-US" altLang="zh-CN" sz="2000" dirty="0">
                <a:latin typeface="+mj-ea"/>
                <a:ea typeface="+mj-ea"/>
              </a:rPr>
              <a:t>User Mode is a specific mode to control this software. Different mode has different highlights, but sometimes they look the same.</a:t>
            </a:r>
          </a:p>
          <a:p>
            <a:pPr marL="0" indent="0">
              <a:buNone/>
            </a:pPr>
            <a:r>
              <a:rPr lang="en-US" altLang="zh-CN" sz="1400" dirty="0">
                <a:latin typeface="微软雅黑 Light" panose="020B0502040204020203" pitchFamily="34" charset="-122"/>
                <a:ea typeface="微软雅黑 Light" panose="020B0502040204020203" pitchFamily="34" charset="-122"/>
              </a:rPr>
              <a:t>EndNote X8 provides three typical user modes which are usually used during writing and searching.</a:t>
            </a:r>
          </a:p>
          <a:p>
            <a:r>
              <a:rPr lang="en-US" altLang="zh-CN" sz="1400" b="1" dirty="0">
                <a:latin typeface="+mj-ea"/>
                <a:ea typeface="+mj-ea"/>
              </a:rPr>
              <a:t>Local Library Mode</a:t>
            </a:r>
            <a:r>
              <a:rPr lang="en-US" altLang="zh-CN" sz="1400" dirty="0">
                <a:latin typeface="+mj-ea"/>
                <a:ea typeface="+mj-ea"/>
              </a:rPr>
              <a:t>, the most frequently used user mode. It is based on a local library folder and a </a:t>
            </a:r>
            <a:r>
              <a:rPr lang="en-US" altLang="zh-CN" sz="1400" b="1" dirty="0">
                <a:latin typeface="+mj-ea"/>
                <a:ea typeface="+mj-ea"/>
              </a:rPr>
              <a:t>.</a:t>
            </a:r>
            <a:r>
              <a:rPr lang="en-US" altLang="zh-CN" sz="1400" b="1" dirty="0" err="1">
                <a:latin typeface="+mj-ea"/>
                <a:ea typeface="+mj-ea"/>
              </a:rPr>
              <a:t>enl</a:t>
            </a:r>
            <a:r>
              <a:rPr lang="en-US" altLang="zh-CN" sz="1400" b="1" dirty="0">
                <a:latin typeface="+mj-ea"/>
                <a:ea typeface="+mj-ea"/>
              </a:rPr>
              <a:t> </a:t>
            </a:r>
            <a:r>
              <a:rPr lang="en-US" altLang="zh-CN" sz="1400" dirty="0">
                <a:latin typeface="+mj-ea"/>
                <a:ea typeface="+mj-ea"/>
              </a:rPr>
              <a:t>file and both the two has the same name</a:t>
            </a:r>
          </a:p>
          <a:p>
            <a:r>
              <a:rPr lang="en-US" altLang="zh-CN" sz="1400" b="1" dirty="0">
                <a:latin typeface="+mj-ea"/>
                <a:ea typeface="+mj-ea"/>
              </a:rPr>
              <a:t>Online Search Mode </a:t>
            </a:r>
            <a:r>
              <a:rPr lang="en-US" altLang="zh-CN" sz="1400" dirty="0">
                <a:latin typeface="+mj-ea"/>
                <a:ea typeface="+mj-ea"/>
              </a:rPr>
              <a:t>(Temporary Library), in this mode, you can search the references you needed with several keywords, such as the Author Name, Year, Journal, etc. The searching result can be imported into this Temporary Library, which means after you restarting EndNote, this library would be empty automatically. Remember to store the research result before closing EndNote.</a:t>
            </a:r>
          </a:p>
          <a:p>
            <a:r>
              <a:rPr lang="en-US" altLang="zh-CN" sz="1400" b="1" dirty="0">
                <a:latin typeface="+mj-ea"/>
                <a:ea typeface="+mj-ea"/>
              </a:rPr>
              <a:t>Integrated Library and Online Search Mode</a:t>
            </a:r>
            <a:r>
              <a:rPr lang="en-US" altLang="zh-CN" sz="1400" dirty="0">
                <a:latin typeface="+mj-ea"/>
                <a:ea typeface="+mj-ea"/>
              </a:rPr>
              <a:t>: Local Library Mode addition with an online search mode.</a:t>
            </a:r>
            <a:endParaRPr lang="zh-CN" altLang="en-US" sz="1400" dirty="0">
              <a:latin typeface="+mj-ea"/>
              <a:ea typeface="+mj-ea"/>
            </a:endParaRPr>
          </a:p>
        </p:txBody>
      </p:sp>
      <p:sp>
        <p:nvSpPr>
          <p:cNvPr id="4" name="文本占位符 3">
            <a:extLst>
              <a:ext uri="{FF2B5EF4-FFF2-40B4-BE49-F238E27FC236}">
                <a16:creationId xmlns:a16="http://schemas.microsoft.com/office/drawing/2014/main" id="{F9515ACB-448D-4299-8488-C892159EAB89}"/>
              </a:ext>
            </a:extLst>
          </p:cNvPr>
          <p:cNvSpPr>
            <a:spLocks noGrp="1"/>
          </p:cNvSpPr>
          <p:nvPr>
            <p:ph type="body" sz="half" idx="2"/>
          </p:nvPr>
        </p:nvSpPr>
        <p:spPr>
          <a:xfrm>
            <a:off x="629841" y="2712720"/>
            <a:ext cx="2949178" cy="3156268"/>
          </a:xfrm>
        </p:spPr>
        <p:txBody>
          <a:bodyPr/>
          <a:lstStyle/>
          <a:p>
            <a:pPr marL="342900" indent="-342900">
              <a:buFont typeface="Arial" panose="020B0604020202020204" pitchFamily="34" charset="0"/>
              <a:buChar char="•"/>
            </a:pPr>
            <a:r>
              <a:rPr lang="en-US" altLang="zh-CN" dirty="0"/>
              <a:t>Local Library Mode</a:t>
            </a:r>
          </a:p>
          <a:p>
            <a:pPr marL="342900" indent="-342900">
              <a:buFont typeface="Arial" panose="020B0604020202020204" pitchFamily="34" charset="0"/>
              <a:buChar char="•"/>
            </a:pPr>
            <a:r>
              <a:rPr lang="en-US" altLang="zh-CN" dirty="0"/>
              <a:t>Online Search Mode (Temporary Library)</a:t>
            </a:r>
          </a:p>
          <a:p>
            <a:pPr marL="342900" indent="-342900">
              <a:buFont typeface="Arial" panose="020B0604020202020204" pitchFamily="34" charset="0"/>
              <a:buChar char="•"/>
            </a:pPr>
            <a:r>
              <a:rPr lang="en-US" altLang="zh-CN" dirty="0"/>
              <a:t>Integrated Library and Online Search Mode</a:t>
            </a:r>
            <a:endParaRPr lang="zh-CN" altLang="en-US" dirty="0"/>
          </a:p>
        </p:txBody>
      </p:sp>
      <p:sp>
        <p:nvSpPr>
          <p:cNvPr id="5" name="日期占位符 4">
            <a:extLst>
              <a:ext uri="{FF2B5EF4-FFF2-40B4-BE49-F238E27FC236}">
                <a16:creationId xmlns:a16="http://schemas.microsoft.com/office/drawing/2014/main" id="{526CF9A5-BF14-4843-80D4-23EF463F8A3D}"/>
              </a:ext>
            </a:extLst>
          </p:cNvPr>
          <p:cNvSpPr>
            <a:spLocks noGrp="1"/>
          </p:cNvSpPr>
          <p:nvPr>
            <p:ph type="dt" sz="half" idx="10"/>
          </p:nvPr>
        </p:nvSpPr>
        <p:spPr/>
        <p:txBody>
          <a:bodyPr/>
          <a:lstStyle/>
          <a:p>
            <a:fld id="{F53A87DE-8BFD-4144-AE6F-2461AA425B43}" type="datetime2">
              <a:rPr lang="en-US" altLang="zh-CN" smtClean="0"/>
              <a:t>Saturday, October 13, 2018</a:t>
            </a:fld>
            <a:endParaRPr lang="zh-CN" altLang="en-US"/>
          </a:p>
        </p:txBody>
      </p:sp>
    </p:spTree>
    <p:extLst>
      <p:ext uri="{BB962C8B-B14F-4D97-AF65-F5344CB8AC3E}">
        <p14:creationId xmlns:p14="http://schemas.microsoft.com/office/powerpoint/2010/main" val="3824310906"/>
      </p:ext>
    </p:extLst>
  </p:cSld>
  <p:clrMapOvr>
    <a:masterClrMapping/>
  </p:clrMapOvr>
  <p:transition spd="slow">
    <p:push dir="d"/>
  </p:transition>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229</TotalTime>
  <Words>554</Words>
  <Application>Microsoft Macintosh PowerPoint</Application>
  <PresentationFormat>全屏显示(4:3)</PresentationFormat>
  <Paragraphs>61</Paragraphs>
  <Slides>8</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8</vt:i4>
      </vt:variant>
    </vt:vector>
  </HeadingPairs>
  <TitlesOfParts>
    <vt:vector size="15" baseType="lpstr">
      <vt:lpstr>等线</vt:lpstr>
      <vt:lpstr>黑体</vt:lpstr>
      <vt:lpstr>微软雅黑</vt:lpstr>
      <vt:lpstr>微软雅黑 Light</vt:lpstr>
      <vt:lpstr>Arial</vt:lpstr>
      <vt:lpstr>Arial Black</vt:lpstr>
      <vt:lpstr>Office 主题​​</vt:lpstr>
      <vt:lpstr>EndNote X9 advanced tutorial</vt:lpstr>
      <vt:lpstr>Outline</vt:lpstr>
      <vt:lpstr>Installation guide</vt:lpstr>
      <vt:lpstr>Installation guide</vt:lpstr>
      <vt:lpstr>What EndNote can do</vt:lpstr>
      <vt:lpstr>What EndNote can do</vt:lpstr>
      <vt:lpstr>What EndNote can do</vt:lpstr>
      <vt:lpstr>Three User Mode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EndNote X8.2 advanced tutorial</dc:title>
  <dc:creator>刘鹏</dc:creator>
  <cp:lastModifiedBy>刘 鹏</cp:lastModifiedBy>
  <cp:revision>68</cp:revision>
  <dcterms:created xsi:type="dcterms:W3CDTF">2018-09-09T10:38:10Z</dcterms:created>
  <dcterms:modified xsi:type="dcterms:W3CDTF">2018-10-13T12:24:16Z</dcterms:modified>
</cp:coreProperties>
</file>