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3.xml" ContentType="application/vnd.openxmlformats-officedocument.presentationml.tags+xml"/>
  <Override PartName="/ppt/notesSlides/notesSlide1.xml" ContentType="application/vnd.openxmlformats-officedocument.presentationml.notesSlide+xml"/>
  <Override PartName="/ppt/tags/tag4.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5.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2"/>
  </p:notesMasterIdLst>
  <p:handoutMasterIdLst>
    <p:handoutMasterId r:id="rId43"/>
  </p:handoutMasterIdLst>
  <p:sldIdLst>
    <p:sldId id="405" r:id="rId2"/>
    <p:sldId id="406" r:id="rId3"/>
    <p:sldId id="404" r:id="rId4"/>
    <p:sldId id="434" r:id="rId5"/>
    <p:sldId id="424" r:id="rId6"/>
    <p:sldId id="432" r:id="rId7"/>
    <p:sldId id="425" r:id="rId8"/>
    <p:sldId id="433" r:id="rId9"/>
    <p:sldId id="268" r:id="rId10"/>
    <p:sldId id="412" r:id="rId11"/>
    <p:sldId id="442" r:id="rId12"/>
    <p:sldId id="443" r:id="rId13"/>
    <p:sldId id="418" r:id="rId14"/>
    <p:sldId id="417" r:id="rId15"/>
    <p:sldId id="420" r:id="rId16"/>
    <p:sldId id="421" r:id="rId17"/>
    <p:sldId id="422" r:id="rId18"/>
    <p:sldId id="413" r:id="rId19"/>
    <p:sldId id="423" r:id="rId20"/>
    <p:sldId id="426" r:id="rId21"/>
    <p:sldId id="429" r:id="rId22"/>
    <p:sldId id="430" r:id="rId23"/>
    <p:sldId id="431" r:id="rId24"/>
    <p:sldId id="427" r:id="rId25"/>
    <p:sldId id="441" r:id="rId26"/>
    <p:sldId id="435" r:id="rId27"/>
    <p:sldId id="436" r:id="rId28"/>
    <p:sldId id="438" r:id="rId29"/>
    <p:sldId id="439" r:id="rId30"/>
    <p:sldId id="440" r:id="rId31"/>
    <p:sldId id="444" r:id="rId32"/>
    <p:sldId id="410" r:id="rId33"/>
    <p:sldId id="437" r:id="rId34"/>
    <p:sldId id="414" r:id="rId35"/>
    <p:sldId id="445" r:id="rId36"/>
    <p:sldId id="446" r:id="rId37"/>
    <p:sldId id="448" r:id="rId38"/>
    <p:sldId id="447" r:id="rId39"/>
    <p:sldId id="415" r:id="rId40"/>
    <p:sldId id="326" r:id="rId41"/>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Arial" pitchFamily="34" charset="0"/>
        <a:ea typeface="黑体" pitchFamily="49" charset="-122"/>
        <a:cs typeface="+mn-cs"/>
      </a:defRPr>
    </a:lvl1pPr>
    <a:lvl2pPr marL="457200" algn="l" rtl="0" eaLnBrk="0" fontAlgn="base" hangingPunct="0">
      <a:spcBef>
        <a:spcPct val="0"/>
      </a:spcBef>
      <a:spcAft>
        <a:spcPct val="0"/>
      </a:spcAft>
      <a:defRPr kern="1200">
        <a:solidFill>
          <a:schemeClr val="tx1"/>
        </a:solidFill>
        <a:latin typeface="Arial" pitchFamily="34" charset="0"/>
        <a:ea typeface="黑体" pitchFamily="49" charset="-122"/>
        <a:cs typeface="+mn-cs"/>
      </a:defRPr>
    </a:lvl2pPr>
    <a:lvl3pPr marL="914400" algn="l" rtl="0" eaLnBrk="0" fontAlgn="base" hangingPunct="0">
      <a:spcBef>
        <a:spcPct val="0"/>
      </a:spcBef>
      <a:spcAft>
        <a:spcPct val="0"/>
      </a:spcAft>
      <a:defRPr kern="1200">
        <a:solidFill>
          <a:schemeClr val="tx1"/>
        </a:solidFill>
        <a:latin typeface="Arial" pitchFamily="34" charset="0"/>
        <a:ea typeface="黑体" pitchFamily="49" charset="-122"/>
        <a:cs typeface="+mn-cs"/>
      </a:defRPr>
    </a:lvl3pPr>
    <a:lvl4pPr marL="1371600" algn="l" rtl="0" eaLnBrk="0" fontAlgn="base" hangingPunct="0">
      <a:spcBef>
        <a:spcPct val="0"/>
      </a:spcBef>
      <a:spcAft>
        <a:spcPct val="0"/>
      </a:spcAft>
      <a:defRPr kern="1200">
        <a:solidFill>
          <a:schemeClr val="tx1"/>
        </a:solidFill>
        <a:latin typeface="Arial" pitchFamily="34" charset="0"/>
        <a:ea typeface="黑体" pitchFamily="49" charset="-122"/>
        <a:cs typeface="+mn-cs"/>
      </a:defRPr>
    </a:lvl4pPr>
    <a:lvl5pPr marL="1828800" algn="l" rtl="0" eaLnBrk="0" fontAlgn="base" hangingPunct="0">
      <a:spcBef>
        <a:spcPct val="0"/>
      </a:spcBef>
      <a:spcAft>
        <a:spcPct val="0"/>
      </a:spcAft>
      <a:defRPr kern="1200">
        <a:solidFill>
          <a:schemeClr val="tx1"/>
        </a:solidFill>
        <a:latin typeface="Arial" pitchFamily="34" charset="0"/>
        <a:ea typeface="黑体" pitchFamily="49" charset="-122"/>
        <a:cs typeface="+mn-cs"/>
      </a:defRPr>
    </a:lvl5pPr>
    <a:lvl6pPr marL="2286000" algn="l" defTabSz="914400" rtl="0" eaLnBrk="1" latinLnBrk="0" hangingPunct="1">
      <a:defRPr kern="1200">
        <a:solidFill>
          <a:schemeClr val="tx1"/>
        </a:solidFill>
        <a:latin typeface="Arial" pitchFamily="34" charset="0"/>
        <a:ea typeface="黑体" pitchFamily="49" charset="-122"/>
        <a:cs typeface="+mn-cs"/>
      </a:defRPr>
    </a:lvl6pPr>
    <a:lvl7pPr marL="2743200" algn="l" defTabSz="914400" rtl="0" eaLnBrk="1" latinLnBrk="0" hangingPunct="1">
      <a:defRPr kern="1200">
        <a:solidFill>
          <a:schemeClr val="tx1"/>
        </a:solidFill>
        <a:latin typeface="Arial" pitchFamily="34" charset="0"/>
        <a:ea typeface="黑体" pitchFamily="49" charset="-122"/>
        <a:cs typeface="+mn-cs"/>
      </a:defRPr>
    </a:lvl7pPr>
    <a:lvl8pPr marL="3200400" algn="l" defTabSz="914400" rtl="0" eaLnBrk="1" latinLnBrk="0" hangingPunct="1">
      <a:defRPr kern="1200">
        <a:solidFill>
          <a:schemeClr val="tx1"/>
        </a:solidFill>
        <a:latin typeface="Arial" pitchFamily="34" charset="0"/>
        <a:ea typeface="黑体" pitchFamily="49" charset="-122"/>
        <a:cs typeface="+mn-cs"/>
      </a:defRPr>
    </a:lvl8pPr>
    <a:lvl9pPr marL="3657600" algn="l" defTabSz="914400" rtl="0" eaLnBrk="1" latinLnBrk="0" hangingPunct="1">
      <a:defRPr kern="1200">
        <a:solidFill>
          <a:schemeClr val="tx1"/>
        </a:solidFill>
        <a:latin typeface="Arial" pitchFamily="34" charset="0"/>
        <a:ea typeface="黑体" pitchFamily="49" charset="-122"/>
        <a:cs typeface="+mn-cs"/>
      </a:defRPr>
    </a:lvl9pPr>
  </p:defaultTextStyle>
  <p:extLst>
    <p:ext uri="{EFAFB233-063F-42B5-8137-9DF3F51BA10A}">
      <p15:sldGuideLst xmlns:p15="http://schemas.microsoft.com/office/powerpoint/2012/main">
        <p15:guide id="1" orient="horz" pos="2160">
          <p15:clr>
            <a:srgbClr val="A4A3A4"/>
          </p15:clr>
        </p15:guide>
        <p15:guide id="2" pos="2802">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7A4D5"/>
    <a:srgbClr val="622820"/>
    <a:srgbClr val="D8F6F8"/>
    <a:srgbClr val="E1F8F7"/>
    <a:srgbClr val="92D050"/>
    <a:srgbClr val="2795A4"/>
    <a:srgbClr val="FFFFCC"/>
    <a:srgbClr val="FF7C80"/>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123" autoAdjust="0"/>
    <p:restoredTop sz="78426" autoAdjust="0"/>
  </p:normalViewPr>
  <p:slideViewPr>
    <p:cSldViewPr>
      <p:cViewPr>
        <p:scale>
          <a:sx n="148" d="100"/>
          <a:sy n="148" d="100"/>
        </p:scale>
        <p:origin x="160" y="168"/>
      </p:cViewPr>
      <p:guideLst>
        <p:guide orient="horz" pos="2160"/>
        <p:guide pos="2802"/>
      </p:guideLst>
    </p:cSldViewPr>
  </p:slideViewPr>
  <p:outlineViewPr>
    <p:cViewPr>
      <p:scale>
        <a:sx n="33" d="100"/>
        <a:sy n="33" d="100"/>
      </p:scale>
      <p:origin x="72" y="51332"/>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52" d="100"/>
          <a:sy n="52" d="100"/>
        </p:scale>
        <p:origin x="2674" y="5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handoutMaster" Target="handoutMasters/handout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E5F99A4-3D89-426B-9B10-9124F9AB426E}" type="datetimeFigureOut">
              <a:rPr lang="zh-CN" altLang="en-US" smtClean="0"/>
              <a:t>2019/9/10</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3729F7B-682B-4325-B612-281EF0254699}" type="slidenum">
              <a:rPr lang="zh-CN" altLang="en-US" smtClean="0"/>
              <a:t>‹#›</a:t>
            </a:fld>
            <a:endParaRPr lang="zh-CN" altLang="en-US"/>
          </a:p>
        </p:txBody>
      </p:sp>
    </p:spTree>
    <p:extLst>
      <p:ext uri="{BB962C8B-B14F-4D97-AF65-F5344CB8AC3E}">
        <p14:creationId xmlns:p14="http://schemas.microsoft.com/office/powerpoint/2010/main" val="31009446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buFont typeface="Arial" panose="020B0604020202020204" pitchFamily="34" charset="0"/>
              <a:buNone/>
              <a:defRPr sz="1200"/>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hangingPunct="1">
              <a:buFont typeface="Arial" panose="020B0604020202020204" pitchFamily="34" charset="0"/>
              <a:buNone/>
              <a:defRPr sz="1200"/>
            </a:lvl1pPr>
          </a:lstStyle>
          <a:p>
            <a:pPr>
              <a:defRPr/>
            </a:pPr>
            <a:fld id="{F6B0E6E8-EC68-4B94-BECB-01FE5843A22C}" type="datetimeFigureOut">
              <a:rPr lang="zh-CN" altLang="en-US"/>
              <a:pPr>
                <a:defRPr/>
              </a:pPr>
              <a:t>2019/9/10</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hangingPunct="1">
              <a:buFont typeface="Arial" panose="020B0604020202020204" pitchFamily="34" charset="0"/>
              <a:buNone/>
              <a:defRPr sz="1200"/>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buFont typeface="Arial" pitchFamily="34" charset="0"/>
              <a:buNone/>
              <a:defRPr sz="1200"/>
            </a:lvl1pPr>
          </a:lstStyle>
          <a:p>
            <a:fld id="{A6E2E758-AF5E-403E-8886-D2B0E2F05021}" type="slidenum">
              <a:rPr lang="zh-CN" altLang="en-US"/>
              <a:pPr/>
              <a:t>‹#›</a:t>
            </a:fld>
            <a:endParaRPr lang="zh-CN" altLang="en-US"/>
          </a:p>
        </p:txBody>
      </p:sp>
    </p:spTree>
    <p:extLst>
      <p:ext uri="{BB962C8B-B14F-4D97-AF65-F5344CB8AC3E}">
        <p14:creationId xmlns:p14="http://schemas.microsoft.com/office/powerpoint/2010/main" val="254326447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34181302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1</a:t>
            </a:r>
            <a:endParaRPr lang="zh-CN" altLang="en-US" dirty="0"/>
          </a:p>
        </p:txBody>
      </p:sp>
      <p:sp>
        <p:nvSpPr>
          <p:cNvPr id="4" name="灯片编号占位符 3"/>
          <p:cNvSpPr>
            <a:spLocks noGrp="1"/>
          </p:cNvSpPr>
          <p:nvPr>
            <p:ph type="sldNum" sz="quarter" idx="5"/>
          </p:nvPr>
        </p:nvSpPr>
        <p:spPr/>
        <p:txBody>
          <a:bodyPr/>
          <a:lstStyle/>
          <a:p>
            <a:fld id="{A6E2E758-AF5E-403E-8886-D2B0E2F05021}" type="slidenum">
              <a:rPr lang="zh-CN" altLang="en-US" smtClean="0"/>
              <a:pPr/>
              <a:t>5</a:t>
            </a:fld>
            <a:endParaRPr lang="zh-CN" altLang="en-US"/>
          </a:p>
        </p:txBody>
      </p:sp>
    </p:spTree>
    <p:extLst>
      <p:ext uri="{BB962C8B-B14F-4D97-AF65-F5344CB8AC3E}">
        <p14:creationId xmlns:p14="http://schemas.microsoft.com/office/powerpoint/2010/main" val="9175793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上一讲有同学讲了缓冲区溢出，其中介绍了栈的结构，这里我们简单复习一遍，在函数调用的时候会把原函数的运行现场，包括基址以及返回地址等，还有被调用函数的参数压栈，如图所示</a:t>
            </a:r>
          </a:p>
        </p:txBody>
      </p:sp>
      <p:sp>
        <p:nvSpPr>
          <p:cNvPr id="4" name="灯片编号占位符 3"/>
          <p:cNvSpPr>
            <a:spLocks noGrp="1"/>
          </p:cNvSpPr>
          <p:nvPr>
            <p:ph type="sldNum" sz="quarter" idx="5"/>
          </p:nvPr>
        </p:nvSpPr>
        <p:spPr/>
        <p:txBody>
          <a:bodyPr/>
          <a:lstStyle/>
          <a:p>
            <a:fld id="{85F22862-874C-4683-99DF-A85E2F53F9D1}" type="slidenum">
              <a:rPr lang="zh-CN" altLang="en-US" smtClean="0"/>
              <a:t>9</a:t>
            </a:fld>
            <a:endParaRPr lang="zh-CN" altLang="en-US"/>
          </a:p>
        </p:txBody>
      </p:sp>
    </p:spTree>
    <p:extLst>
      <p:ext uri="{BB962C8B-B14F-4D97-AF65-F5344CB8AC3E}">
        <p14:creationId xmlns:p14="http://schemas.microsoft.com/office/powerpoint/2010/main" val="147109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函数的从最右边的参数开始，逐个压栈。如果要传入的是一个字符串，那么就将字符串的指针压栈。这一切都井井有条的进行着。如果是一般的函数，函数的调用者和被调用者都应该知道函数的参数个数以及每个参数的类型。对于不相同的类型，编译器还会自动的进行类型的转换，或者是发生编译错误，提醒程序的编写者。</a:t>
            </a:r>
          </a:p>
          <a:p>
            <a:r>
              <a:rPr lang="zh-CN" altLang="en-US" dirty="0"/>
              <a:t>但是，到了</a:t>
            </a:r>
            <a:r>
              <a:rPr lang="en-US" altLang="zh-CN" dirty="0" err="1"/>
              <a:t>printf</a:t>
            </a:r>
            <a:r>
              <a:rPr lang="zh-CN" altLang="en-US" dirty="0"/>
              <a:t>函数，一切就不一样了。因为</a:t>
            </a:r>
            <a:r>
              <a:rPr lang="en-US" altLang="zh-CN" dirty="0" err="1"/>
              <a:t>printf</a:t>
            </a:r>
            <a:r>
              <a:rPr lang="zh-CN" altLang="en-US" dirty="0"/>
              <a:t>是</a:t>
            </a:r>
            <a:r>
              <a:rPr lang="en-US" altLang="zh-CN" dirty="0"/>
              <a:t>c</a:t>
            </a:r>
            <a:r>
              <a:rPr lang="zh-CN" altLang="en-US" dirty="0"/>
              <a:t>语言中少有的支持可变参数的库函数。对于可变参数的函数，一切就变得模糊了起来。（函数的调用者可以自由的指定函数参数的数量和类型，被调用者无法知道在函数调用之前到底有多少参数被压入栈帧当中。所以</a:t>
            </a:r>
            <a:r>
              <a:rPr lang="en-US" altLang="zh-CN" dirty="0" err="1"/>
              <a:t>printf</a:t>
            </a:r>
            <a:r>
              <a:rPr lang="zh-CN" altLang="en-US" dirty="0"/>
              <a:t>函数要求传入一个</a:t>
            </a:r>
            <a:r>
              <a:rPr lang="en-US" altLang="zh-CN" dirty="0"/>
              <a:t>format</a:t>
            </a:r>
            <a:r>
              <a:rPr lang="zh-CN" altLang="en-US" dirty="0"/>
              <a:t>参数用以指定到底有多少，怎么样的参数被传入其中。然后它就会忠实的按照函数的调用者传入的格式一个一个的打印出数据。）</a:t>
            </a:r>
          </a:p>
          <a:p>
            <a:r>
              <a:rPr lang="zh-CN" altLang="en-US" dirty="0"/>
              <a:t>当然这会产生一个严重的问题。如果我们无意或者有意，在</a:t>
            </a:r>
            <a:r>
              <a:rPr lang="en-US" altLang="zh-CN" dirty="0"/>
              <a:t>format</a:t>
            </a:r>
            <a:r>
              <a:rPr lang="zh-CN" altLang="en-US" dirty="0"/>
              <a:t>中，或者说我们要求</a:t>
            </a:r>
            <a:r>
              <a:rPr lang="en-US" altLang="zh-CN" dirty="0" err="1"/>
              <a:t>printf</a:t>
            </a:r>
            <a:r>
              <a:rPr lang="zh-CN" altLang="en-US" dirty="0"/>
              <a:t>打印的数据数量大于我们所给的数量会怎样？</a:t>
            </a:r>
          </a:p>
        </p:txBody>
      </p:sp>
      <p:sp>
        <p:nvSpPr>
          <p:cNvPr id="4" name="灯片编号占位符 3"/>
          <p:cNvSpPr>
            <a:spLocks noGrp="1"/>
          </p:cNvSpPr>
          <p:nvPr>
            <p:ph type="sldNum" sz="quarter" idx="5"/>
          </p:nvPr>
        </p:nvSpPr>
        <p:spPr/>
        <p:txBody>
          <a:bodyPr/>
          <a:lstStyle/>
          <a:p>
            <a:fld id="{A6E2E758-AF5E-403E-8886-D2B0E2F05021}" type="slidenum">
              <a:rPr lang="zh-CN" altLang="en-US" smtClean="0"/>
              <a:pPr/>
              <a:t>11</a:t>
            </a:fld>
            <a:endParaRPr lang="zh-CN" altLang="en-US"/>
          </a:p>
        </p:txBody>
      </p:sp>
    </p:spTree>
    <p:extLst>
      <p:ext uri="{BB962C8B-B14F-4D97-AF65-F5344CB8AC3E}">
        <p14:creationId xmlns:p14="http://schemas.microsoft.com/office/powerpoint/2010/main" val="56785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会去看看代码，演示一下</a:t>
            </a:r>
          </a:p>
        </p:txBody>
      </p:sp>
      <p:sp>
        <p:nvSpPr>
          <p:cNvPr id="4" name="灯片编号占位符 3"/>
          <p:cNvSpPr>
            <a:spLocks noGrp="1"/>
          </p:cNvSpPr>
          <p:nvPr>
            <p:ph type="sldNum" sz="quarter" idx="5"/>
          </p:nvPr>
        </p:nvSpPr>
        <p:spPr/>
        <p:txBody>
          <a:bodyPr/>
          <a:lstStyle/>
          <a:p>
            <a:fld id="{A6E2E758-AF5E-403E-8886-D2B0E2F05021}" type="slidenum">
              <a:rPr lang="zh-CN" altLang="en-US" smtClean="0"/>
              <a:pPr/>
              <a:t>29</a:t>
            </a:fld>
            <a:endParaRPr lang="zh-CN" altLang="en-US"/>
          </a:p>
        </p:txBody>
      </p:sp>
    </p:spTree>
    <p:extLst>
      <p:ext uri="{BB962C8B-B14F-4D97-AF65-F5344CB8AC3E}">
        <p14:creationId xmlns:p14="http://schemas.microsoft.com/office/powerpoint/2010/main" val="9214102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首页">
    <p:bg>
      <p:bgPr>
        <a:solidFill>
          <a:schemeClr val="bg1"/>
        </a:solidFill>
        <a:effectLst/>
      </p:bgPr>
    </p:bg>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AE509461-BB2A-4380-AE77-26BE25D5F3C3}"/>
              </a:ext>
            </a:extLst>
          </p:cNvPr>
          <p:cNvSpPr/>
          <p:nvPr userDrawn="1"/>
        </p:nvSpPr>
        <p:spPr>
          <a:xfrm>
            <a:off x="0" y="0"/>
            <a:ext cx="9144000" cy="657225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Slide Number Placeholder 5">
            <a:extLst>
              <a:ext uri="{FF2B5EF4-FFF2-40B4-BE49-F238E27FC236}">
                <a16:creationId xmlns:a16="http://schemas.microsoft.com/office/drawing/2014/main" id="{87097727-7FAA-4CA8-8C19-7F60F95F63B0}"/>
              </a:ext>
            </a:extLst>
          </p:cNvPr>
          <p:cNvSpPr>
            <a:spLocks noGrp="1"/>
          </p:cNvSpPr>
          <p:nvPr>
            <p:ph type="sldNum" sz="quarter" idx="10"/>
          </p:nvPr>
        </p:nvSpPr>
        <p:spPr>
          <a:xfrm>
            <a:off x="8027988" y="6611938"/>
            <a:ext cx="1049337" cy="246062"/>
          </a:xfrm>
          <a:prstGeom prst="rect">
            <a:avLst/>
          </a:prstGeom>
        </p:spPr>
        <p:txBody>
          <a:bodyPr anchor="ctr"/>
          <a:lstStyle>
            <a:lvl1pPr>
              <a:defRPr>
                <a:solidFill>
                  <a:srgbClr val="622820"/>
                </a:solidFill>
              </a:defRPr>
            </a:lvl1pPr>
          </a:lstStyle>
          <a:p>
            <a:fld id="{8A6D26B4-866C-4665-A6B1-E1D86A7FEB5A}" type="slidenum">
              <a:rPr lang="zh-CN" altLang="en-US" smtClean="0"/>
              <a:pPr/>
              <a:t>‹#›</a:t>
            </a:fld>
            <a:endParaRPr lang="zh-CN" altLang="en-US" dirty="0"/>
          </a:p>
        </p:txBody>
      </p:sp>
      <p:cxnSp>
        <p:nvCxnSpPr>
          <p:cNvPr id="11" name="直接连接符 10"/>
          <p:cNvCxnSpPr/>
          <p:nvPr userDrawn="1"/>
        </p:nvCxnSpPr>
        <p:spPr>
          <a:xfrm>
            <a:off x="12032" y="550994"/>
            <a:ext cx="9144000" cy="0"/>
          </a:xfrm>
          <a:prstGeom prst="line">
            <a:avLst/>
          </a:prstGeom>
          <a:ln w="38100" cmpd="thickThin"/>
        </p:spPr>
        <p:style>
          <a:lnRef idx="1">
            <a:schemeClr val="accent1"/>
          </a:lnRef>
          <a:fillRef idx="0">
            <a:schemeClr val="accent1"/>
          </a:fillRef>
          <a:effectRef idx="0">
            <a:schemeClr val="accent1"/>
          </a:effectRef>
          <a:fontRef idx="minor">
            <a:schemeClr val="tx1"/>
          </a:fontRef>
        </p:style>
      </p:cxnSp>
      <p:sp>
        <p:nvSpPr>
          <p:cNvPr id="13" name="文本框 12"/>
          <p:cNvSpPr txBox="1"/>
          <p:nvPr userDrawn="1"/>
        </p:nvSpPr>
        <p:spPr>
          <a:xfrm>
            <a:off x="1988" y="4616"/>
            <a:ext cx="9142012" cy="523220"/>
          </a:xfrm>
          <a:prstGeom prst="rect">
            <a:avLst/>
          </a:prstGeom>
          <a:solidFill>
            <a:srgbClr val="E1F8F7"/>
          </a:solidFill>
        </p:spPr>
        <p:txBody>
          <a:bodyPr wrap="square">
            <a:spAutoFit/>
          </a:bodyPr>
          <a:lstStyle/>
          <a:p>
            <a:pPr algn="ctr" eaLnBrk="1" hangingPunct="1">
              <a:buFont typeface="Arial" panose="020B0604020202020204" pitchFamily="34" charset="0"/>
              <a:buNone/>
              <a:defRPr/>
            </a:pPr>
            <a:r>
              <a:rPr lang="zh-CN" altLang="en-US" sz="2800" b="1" noProof="1">
                <a:solidFill>
                  <a:srgbClr val="622820"/>
                </a:solidFill>
                <a:effectLst>
                  <a:outerShdw blurRad="38100" dist="38100" dir="2700000" algn="tl">
                    <a:srgbClr val="000000">
                      <a:alpha val="43137"/>
                    </a:srgbClr>
                  </a:outerShdw>
                </a:effectLst>
                <a:latin typeface="隶书" charset="0"/>
                <a:ea typeface="隶书" charset="0"/>
                <a:cs typeface="+mn-ea"/>
                <a:sym typeface="+mn-ea"/>
              </a:rPr>
              <a:t>中国科学院大学网络空间安全学院专业研讨课</a:t>
            </a:r>
            <a:endParaRPr lang="zh-CN" altLang="en-US" sz="2800" b="1" noProof="1">
              <a:solidFill>
                <a:srgbClr val="622820"/>
              </a:solidFill>
              <a:effectLst>
                <a:outerShdw blurRad="38100" dist="38100" dir="2700000" algn="tl">
                  <a:srgbClr val="000000">
                    <a:alpha val="43137"/>
                  </a:srgbClr>
                </a:outerShdw>
              </a:effectLst>
              <a:latin typeface="隶书" charset="0"/>
              <a:ea typeface="隶书" charset="0"/>
              <a:sym typeface="+mn-ea"/>
            </a:endParaRPr>
          </a:p>
        </p:txBody>
      </p:sp>
      <p:sp>
        <p:nvSpPr>
          <p:cNvPr id="14" name="Date Placeholder 3">
            <a:extLst>
              <a:ext uri="{FF2B5EF4-FFF2-40B4-BE49-F238E27FC236}">
                <a16:creationId xmlns:a16="http://schemas.microsoft.com/office/drawing/2014/main" id="{F42C74FA-F784-4AD8-AA57-699F0AD4F742}"/>
              </a:ext>
            </a:extLst>
          </p:cNvPr>
          <p:cNvSpPr>
            <a:spLocks noGrp="1"/>
          </p:cNvSpPr>
          <p:nvPr>
            <p:ph type="dt" sz="quarter" idx="15"/>
          </p:nvPr>
        </p:nvSpPr>
        <p:spPr>
          <a:xfrm>
            <a:off x="12032" y="6572250"/>
            <a:ext cx="1512887" cy="285750"/>
          </a:xfrm>
          <a:prstGeom prst="rect">
            <a:avLst/>
          </a:prstGeom>
        </p:spPr>
        <p:txBody>
          <a:bodyPr anchor="ctr"/>
          <a:lstStyle>
            <a:lvl1pPr>
              <a:defRPr sz="1400" b="1">
                <a:solidFill>
                  <a:srgbClr val="622820"/>
                </a:solidFill>
                <a:latin typeface="幼圆" panose="02010509060101010101" pitchFamily="49" charset="-122"/>
                <a:ea typeface="幼圆" panose="02010509060101010101" pitchFamily="49" charset="-122"/>
                <a:cs typeface="+mn-ea"/>
              </a:defRPr>
            </a:lvl1pPr>
          </a:lstStyle>
          <a:p>
            <a:pPr>
              <a:defRPr/>
            </a:pPr>
            <a:endParaRPr lang="zh-CN" altLang="en-US" dirty="0"/>
          </a:p>
        </p:txBody>
      </p:sp>
      <p:sp>
        <p:nvSpPr>
          <p:cNvPr id="10" name="Footer Placeholder 4">
            <a:extLst>
              <a:ext uri="{FF2B5EF4-FFF2-40B4-BE49-F238E27FC236}">
                <a16:creationId xmlns:a16="http://schemas.microsoft.com/office/drawing/2014/main" id="{6D2D0DE7-F8FB-E14C-B58E-233D0D97FCFD}"/>
              </a:ext>
            </a:extLst>
          </p:cNvPr>
          <p:cNvSpPr>
            <a:spLocks noGrp="1"/>
          </p:cNvSpPr>
          <p:nvPr>
            <p:ph type="ftr" sz="quarter" idx="3"/>
          </p:nvPr>
        </p:nvSpPr>
        <p:spPr>
          <a:xfrm>
            <a:off x="1514875" y="6572250"/>
            <a:ext cx="6513113" cy="285750"/>
          </a:xfrm>
          <a:prstGeom prst="rect">
            <a:avLst/>
          </a:prstGeom>
        </p:spPr>
        <p:txBody>
          <a:bodyPr anchor="ctr"/>
          <a:lstStyle>
            <a:lvl1pPr algn="ctr">
              <a:defRPr sz="1400" b="1">
                <a:solidFill>
                  <a:srgbClr val="622820"/>
                </a:solidFill>
                <a:effectLst/>
                <a:latin typeface="幼圆" panose="02010509060101010101" pitchFamily="49" charset="-122"/>
                <a:ea typeface="幼圆" panose="02010509060101010101" pitchFamily="49" charset="-122"/>
              </a:defRPr>
            </a:lvl1pPr>
          </a:lstStyle>
          <a:p>
            <a:pPr>
              <a:defRPr/>
            </a:pPr>
            <a:r>
              <a:rPr lang="en-US" altLang="zh-CN" dirty="0"/>
              <a:t>201M6022H </a:t>
            </a:r>
            <a:r>
              <a:rPr lang="zh-CN" altLang="en-US" dirty="0"/>
              <a:t>漏洞利用与攻防实践 霍玮                 </a:t>
            </a:r>
          </a:p>
        </p:txBody>
      </p:sp>
    </p:spTree>
    <p:extLst>
      <p:ext uri="{BB962C8B-B14F-4D97-AF65-F5344CB8AC3E}">
        <p14:creationId xmlns:p14="http://schemas.microsoft.com/office/powerpoint/2010/main" val="40054545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第二页">
    <p:bg>
      <p:bgPr>
        <a:solidFill>
          <a:schemeClr val="bg1"/>
        </a:solidFill>
        <a:effectLst/>
      </p:bgPr>
    </p:bg>
    <p:spTree>
      <p:nvGrpSpPr>
        <p:cNvPr id="1" name=""/>
        <p:cNvGrpSpPr/>
        <p:nvPr/>
      </p:nvGrpSpPr>
      <p:grpSpPr>
        <a:xfrm>
          <a:off x="0" y="0"/>
          <a:ext cx="0" cy="0"/>
          <a:chOff x="0" y="0"/>
          <a:chExt cx="0" cy="0"/>
        </a:xfrm>
      </p:grpSpPr>
      <p:sp>
        <p:nvSpPr>
          <p:cNvPr id="5" name="圆角矩形 4"/>
          <p:cNvSpPr/>
          <p:nvPr/>
        </p:nvSpPr>
        <p:spPr>
          <a:xfrm>
            <a:off x="395288" y="1052965"/>
            <a:ext cx="8353425" cy="5327650"/>
          </a:xfrm>
          <a:prstGeom prst="roundRect">
            <a:avLst>
              <a:gd name="adj" fmla="val 2624"/>
            </a:avLst>
          </a:prstGeom>
          <a:solidFill>
            <a:schemeClr val="bg2"/>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buFont typeface="Arial" panose="020B0604020202020204" pitchFamily="34" charset="0"/>
              <a:buNone/>
              <a:defRPr/>
            </a:pPr>
            <a:endParaRPr lang="zh-CN" altLang="en-US"/>
          </a:p>
        </p:txBody>
      </p:sp>
      <p:sp>
        <p:nvSpPr>
          <p:cNvPr id="3" name="Text Placeholder 2"/>
          <p:cNvSpPr>
            <a:spLocks noGrp="1"/>
          </p:cNvSpPr>
          <p:nvPr>
            <p:ph type="body" idx="1"/>
          </p:nvPr>
        </p:nvSpPr>
        <p:spPr>
          <a:xfrm>
            <a:off x="1691800" y="764815"/>
            <a:ext cx="5760400" cy="432030"/>
          </a:xfrm>
          <a:prstGeom prst="roundRect">
            <a:avLst>
              <a:gd name="adj" fmla="val 50000"/>
            </a:avLst>
          </a:prstGeom>
          <a:solidFill>
            <a:schemeClr val="accent1">
              <a:lumMod val="20000"/>
              <a:lumOff val="80000"/>
            </a:schemeClr>
          </a:solidFill>
          <a:ln w="9525">
            <a:solidFill>
              <a:srgbClr val="002060"/>
            </a:solidFill>
          </a:ln>
        </p:spPr>
        <p:txBody>
          <a:bodyPr anchor="ctr"/>
          <a:lstStyle>
            <a:lvl1pPr marL="0" indent="0" algn="ctr">
              <a:buNone/>
              <a:defRPr sz="2800" b="1" baseline="0">
                <a:solidFill>
                  <a:schemeClr val="tx1"/>
                </a:solidFill>
                <a:effectLst/>
                <a:latin typeface="Arial Narrow" pitchFamily="34" charset="0"/>
                <a:ea typeface="微软雅黑" pitchFamily="34" charset="-122"/>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noProof="1"/>
              <a:t>编辑母版文本样式</a:t>
            </a:r>
          </a:p>
        </p:txBody>
      </p:sp>
      <p:sp>
        <p:nvSpPr>
          <p:cNvPr id="7" name="Content Placeholder 2"/>
          <p:cNvSpPr>
            <a:spLocks noGrp="1"/>
          </p:cNvSpPr>
          <p:nvPr>
            <p:ph idx="13"/>
          </p:nvPr>
        </p:nvSpPr>
        <p:spPr>
          <a:xfrm>
            <a:off x="628650" y="1412860"/>
            <a:ext cx="7886700" cy="4870903"/>
          </a:xfrm>
        </p:spPr>
        <p:txBody>
          <a:bodyPr/>
          <a:lstStyle>
            <a:lvl1pPr>
              <a:lnSpc>
                <a:spcPct val="100000"/>
              </a:lnSpc>
              <a:defRPr lang="zh-CN" altLang="en-US" sz="2400" b="1" kern="1200" baseline="0" noProof="1" dirty="0" smtClean="0">
                <a:solidFill>
                  <a:schemeClr val="tx1"/>
                </a:solidFill>
                <a:latin typeface="Arial Narrow" pitchFamily="34" charset="0"/>
                <a:ea typeface="微软雅黑" pitchFamily="34" charset="-122"/>
                <a:cs typeface="+mn-cs"/>
              </a:defRPr>
            </a:lvl1pPr>
            <a:lvl2pPr marL="685800" indent="-228600">
              <a:lnSpc>
                <a:spcPct val="100000"/>
              </a:lnSpc>
              <a:defRPr lang="zh-CN" altLang="en-US" sz="2000" b="1" kern="1200" baseline="0" noProof="1" dirty="0" smtClean="0">
                <a:solidFill>
                  <a:schemeClr val="accent2">
                    <a:lumMod val="50000"/>
                  </a:schemeClr>
                </a:solidFill>
                <a:latin typeface="Arial Narrow" pitchFamily="34" charset="0"/>
                <a:ea typeface="微软雅黑" pitchFamily="34" charset="-122"/>
                <a:cs typeface="+mn-cs"/>
              </a:defRPr>
            </a:lvl2pPr>
          </a:lstStyle>
          <a:p>
            <a:pPr lvl="0"/>
            <a:r>
              <a:rPr lang="zh-CN" altLang="en-US" noProof="1"/>
              <a:t>编辑母版文本样式</a:t>
            </a:r>
          </a:p>
          <a:p>
            <a:pPr lvl="1"/>
            <a:r>
              <a:rPr lang="zh-CN" altLang="en-US" noProof="1"/>
              <a:t>第二级</a:t>
            </a:r>
          </a:p>
        </p:txBody>
      </p:sp>
      <p:sp>
        <p:nvSpPr>
          <p:cNvPr id="13" name="Slide Number Placeholder 5">
            <a:extLst>
              <a:ext uri="{FF2B5EF4-FFF2-40B4-BE49-F238E27FC236}">
                <a16:creationId xmlns:a16="http://schemas.microsoft.com/office/drawing/2014/main" id="{28F55204-9083-4DDB-B485-A487CE5D09D3}"/>
              </a:ext>
            </a:extLst>
          </p:cNvPr>
          <p:cNvSpPr>
            <a:spLocks noGrp="1"/>
          </p:cNvSpPr>
          <p:nvPr>
            <p:ph type="sldNum" sz="quarter" idx="10"/>
          </p:nvPr>
        </p:nvSpPr>
        <p:spPr>
          <a:xfrm>
            <a:off x="8027988" y="6611938"/>
            <a:ext cx="1049337" cy="246062"/>
          </a:xfrm>
          <a:prstGeom prst="rect">
            <a:avLst/>
          </a:prstGeom>
        </p:spPr>
        <p:txBody>
          <a:bodyPr anchor="ctr"/>
          <a:lstStyle>
            <a:lvl1pPr>
              <a:defRPr>
                <a:solidFill>
                  <a:srgbClr val="622820"/>
                </a:solidFill>
              </a:defRPr>
            </a:lvl1pPr>
          </a:lstStyle>
          <a:p>
            <a:fld id="{8A6D26B4-866C-4665-A6B1-E1D86A7FEB5A}" type="slidenum">
              <a:rPr lang="zh-CN" altLang="en-US" smtClean="0"/>
              <a:pPr/>
              <a:t>‹#›</a:t>
            </a:fld>
            <a:endParaRPr lang="zh-CN" altLang="en-US" dirty="0"/>
          </a:p>
        </p:txBody>
      </p:sp>
      <p:cxnSp>
        <p:nvCxnSpPr>
          <p:cNvPr id="11" name="直接连接符 10"/>
          <p:cNvCxnSpPr/>
          <p:nvPr userDrawn="1"/>
        </p:nvCxnSpPr>
        <p:spPr>
          <a:xfrm>
            <a:off x="24064" y="490837"/>
            <a:ext cx="9144000" cy="0"/>
          </a:xfrm>
          <a:prstGeom prst="line">
            <a:avLst/>
          </a:prstGeom>
          <a:ln w="38100" cmpd="thickThin"/>
        </p:spPr>
        <p:style>
          <a:lnRef idx="1">
            <a:schemeClr val="accent1"/>
          </a:lnRef>
          <a:fillRef idx="0">
            <a:schemeClr val="accent1"/>
          </a:fillRef>
          <a:effectRef idx="0">
            <a:schemeClr val="accent1"/>
          </a:effectRef>
          <a:fontRef idx="minor">
            <a:schemeClr val="tx1"/>
          </a:fontRef>
        </p:style>
      </p:cxnSp>
      <p:sp>
        <p:nvSpPr>
          <p:cNvPr id="16" name="Date Placeholder 3">
            <a:extLst>
              <a:ext uri="{FF2B5EF4-FFF2-40B4-BE49-F238E27FC236}">
                <a16:creationId xmlns:a16="http://schemas.microsoft.com/office/drawing/2014/main" id="{F42C74FA-F784-4AD8-AA57-699F0AD4F742}"/>
              </a:ext>
            </a:extLst>
          </p:cNvPr>
          <p:cNvSpPr>
            <a:spLocks noGrp="1"/>
          </p:cNvSpPr>
          <p:nvPr>
            <p:ph type="dt" sz="quarter" idx="15"/>
          </p:nvPr>
        </p:nvSpPr>
        <p:spPr>
          <a:xfrm>
            <a:off x="24064" y="6543648"/>
            <a:ext cx="1512887" cy="285750"/>
          </a:xfrm>
          <a:prstGeom prst="rect">
            <a:avLst/>
          </a:prstGeom>
        </p:spPr>
        <p:txBody>
          <a:bodyPr anchor="ctr"/>
          <a:lstStyle>
            <a:lvl1pPr>
              <a:defRPr sz="1400" b="1">
                <a:solidFill>
                  <a:srgbClr val="622820"/>
                </a:solidFill>
                <a:latin typeface="幼圆" panose="02010509060101010101" pitchFamily="49" charset="-122"/>
                <a:ea typeface="幼圆" panose="02010509060101010101" pitchFamily="49" charset="-122"/>
                <a:cs typeface="+mn-ea"/>
              </a:defRPr>
            </a:lvl1pPr>
          </a:lstStyle>
          <a:p>
            <a:pPr>
              <a:defRPr/>
            </a:pPr>
            <a:endParaRPr lang="zh-CN" altLang="en-US" dirty="0"/>
          </a:p>
        </p:txBody>
      </p:sp>
      <p:sp>
        <p:nvSpPr>
          <p:cNvPr id="12" name="Footer Placeholder 4">
            <a:extLst>
              <a:ext uri="{FF2B5EF4-FFF2-40B4-BE49-F238E27FC236}">
                <a16:creationId xmlns:a16="http://schemas.microsoft.com/office/drawing/2014/main" id="{B663B870-AC3F-AF4D-B60C-344DA0BA52E8}"/>
              </a:ext>
            </a:extLst>
          </p:cNvPr>
          <p:cNvSpPr>
            <a:spLocks noGrp="1"/>
          </p:cNvSpPr>
          <p:nvPr>
            <p:ph type="ftr" sz="quarter" idx="3"/>
          </p:nvPr>
        </p:nvSpPr>
        <p:spPr>
          <a:xfrm>
            <a:off x="1514875" y="6572250"/>
            <a:ext cx="6513113" cy="285750"/>
          </a:xfrm>
          <a:prstGeom prst="rect">
            <a:avLst/>
          </a:prstGeom>
        </p:spPr>
        <p:txBody>
          <a:bodyPr anchor="ctr"/>
          <a:lstStyle>
            <a:lvl1pPr algn="ctr">
              <a:defRPr sz="1400" b="1">
                <a:solidFill>
                  <a:srgbClr val="622820"/>
                </a:solidFill>
                <a:effectLst/>
                <a:latin typeface="幼圆" panose="02010509060101010101" pitchFamily="49" charset="-122"/>
                <a:ea typeface="幼圆" panose="02010509060101010101" pitchFamily="49" charset="-122"/>
              </a:defRPr>
            </a:lvl1pPr>
          </a:lstStyle>
          <a:p>
            <a:pPr>
              <a:defRPr/>
            </a:pPr>
            <a:r>
              <a:rPr lang="en-US" altLang="zh-CN" dirty="0"/>
              <a:t>201M6022H </a:t>
            </a:r>
            <a:r>
              <a:rPr lang="zh-CN" altLang="en-US" dirty="0"/>
              <a:t>漏洞利用与攻防实践 霍玮                 </a:t>
            </a:r>
          </a:p>
        </p:txBody>
      </p:sp>
      <p:sp>
        <p:nvSpPr>
          <p:cNvPr id="4" name="标题 3">
            <a:extLst>
              <a:ext uri="{FF2B5EF4-FFF2-40B4-BE49-F238E27FC236}">
                <a16:creationId xmlns:a16="http://schemas.microsoft.com/office/drawing/2014/main" id="{CF84518A-7121-054B-B703-FDEBE6C2E4E3}"/>
              </a:ext>
            </a:extLst>
          </p:cNvPr>
          <p:cNvSpPr>
            <a:spLocks noGrp="1"/>
          </p:cNvSpPr>
          <p:nvPr>
            <p:ph type="title"/>
          </p:nvPr>
        </p:nvSpPr>
        <p:spPr/>
        <p:txBody>
          <a:bodyPr/>
          <a:lstStyle/>
          <a:p>
            <a:r>
              <a:rPr kumimoji="1" lang="zh-CN" altLang="en-US"/>
              <a:t>单击此处编辑母版标题样式</a:t>
            </a:r>
          </a:p>
        </p:txBody>
      </p:sp>
    </p:spTree>
    <p:extLst>
      <p:ext uri="{BB962C8B-B14F-4D97-AF65-F5344CB8AC3E}">
        <p14:creationId xmlns:p14="http://schemas.microsoft.com/office/powerpoint/2010/main" val="22206941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正文">
    <p:bg>
      <p:bgPr>
        <a:solidFill>
          <a:schemeClr val="bg1"/>
        </a:solidFill>
        <a:effectLst/>
      </p:bgPr>
    </p:bg>
    <p:spTree>
      <p:nvGrpSpPr>
        <p:cNvPr id="1" name=""/>
        <p:cNvGrpSpPr/>
        <p:nvPr/>
      </p:nvGrpSpPr>
      <p:grpSpPr>
        <a:xfrm>
          <a:off x="0" y="0"/>
          <a:ext cx="0" cy="0"/>
          <a:chOff x="0" y="0"/>
          <a:chExt cx="0" cy="0"/>
        </a:xfrm>
      </p:grpSpPr>
      <p:sp>
        <p:nvSpPr>
          <p:cNvPr id="7" name="Footer Placeholder 4">
            <a:extLst>
              <a:ext uri="{FF2B5EF4-FFF2-40B4-BE49-F238E27FC236}">
                <a16:creationId xmlns:a16="http://schemas.microsoft.com/office/drawing/2014/main" id="{4FBB7E2F-7A66-4BB5-9155-B2AAD90F46E7}"/>
              </a:ext>
            </a:extLst>
          </p:cNvPr>
          <p:cNvSpPr>
            <a:spLocks noGrp="1"/>
          </p:cNvSpPr>
          <p:nvPr>
            <p:ph type="ftr" sz="quarter" idx="16"/>
          </p:nvPr>
        </p:nvSpPr>
        <p:spPr>
          <a:xfrm>
            <a:off x="1514875" y="6572250"/>
            <a:ext cx="6513113" cy="285750"/>
          </a:xfrm>
          <a:prstGeom prst="rect">
            <a:avLst/>
          </a:prstGeom>
        </p:spPr>
        <p:txBody>
          <a:bodyPr anchor="ctr"/>
          <a:lstStyle>
            <a:lvl1pPr algn="ctr">
              <a:defRPr sz="1400" b="1">
                <a:solidFill>
                  <a:srgbClr val="622820"/>
                </a:solidFill>
                <a:effectLst/>
                <a:latin typeface="幼圆" panose="02010509060101010101" pitchFamily="49" charset="-122"/>
                <a:ea typeface="幼圆" panose="02010509060101010101" pitchFamily="49" charset="-122"/>
              </a:defRPr>
            </a:lvl1pPr>
          </a:lstStyle>
          <a:p>
            <a:pPr>
              <a:defRPr/>
            </a:pPr>
            <a:r>
              <a:rPr lang="en-US" altLang="zh-CN"/>
              <a:t>201M6022H </a:t>
            </a:r>
            <a:r>
              <a:rPr lang="zh-CN" altLang="en-US"/>
              <a:t>漏洞利用与攻防实践 霍玮                 </a:t>
            </a:r>
            <a:endParaRPr lang="zh-CN" altLang="en-US" dirty="0"/>
          </a:p>
        </p:txBody>
      </p:sp>
      <p:sp>
        <p:nvSpPr>
          <p:cNvPr id="8" name="Date Placeholder 3">
            <a:extLst>
              <a:ext uri="{FF2B5EF4-FFF2-40B4-BE49-F238E27FC236}">
                <a16:creationId xmlns:a16="http://schemas.microsoft.com/office/drawing/2014/main" id="{F42C74FA-F784-4AD8-AA57-699F0AD4F742}"/>
              </a:ext>
            </a:extLst>
          </p:cNvPr>
          <p:cNvSpPr>
            <a:spLocks noGrp="1"/>
          </p:cNvSpPr>
          <p:nvPr>
            <p:ph type="dt" sz="quarter" idx="15"/>
          </p:nvPr>
        </p:nvSpPr>
        <p:spPr>
          <a:xfrm>
            <a:off x="1988" y="6572250"/>
            <a:ext cx="1512887" cy="285750"/>
          </a:xfrm>
          <a:prstGeom prst="rect">
            <a:avLst/>
          </a:prstGeom>
        </p:spPr>
        <p:txBody>
          <a:bodyPr anchor="ctr"/>
          <a:lstStyle>
            <a:lvl1pPr>
              <a:defRPr sz="1400" b="1">
                <a:solidFill>
                  <a:srgbClr val="622820"/>
                </a:solidFill>
                <a:latin typeface="幼圆" panose="02010509060101010101" pitchFamily="49" charset="-122"/>
                <a:ea typeface="幼圆" panose="02010509060101010101" pitchFamily="49" charset="-122"/>
                <a:cs typeface="+mn-ea"/>
              </a:defRPr>
            </a:lvl1pPr>
          </a:lstStyle>
          <a:p>
            <a:pPr>
              <a:defRPr/>
            </a:pPr>
            <a:endParaRPr lang="zh-CN" altLang="en-US" dirty="0"/>
          </a:p>
        </p:txBody>
      </p:sp>
      <p:sp>
        <p:nvSpPr>
          <p:cNvPr id="9" name="Slide Number Placeholder 5">
            <a:extLst>
              <a:ext uri="{FF2B5EF4-FFF2-40B4-BE49-F238E27FC236}">
                <a16:creationId xmlns:a16="http://schemas.microsoft.com/office/drawing/2014/main" id="{D5A22CF8-4731-457B-8AA0-C50A07A1177C}"/>
              </a:ext>
            </a:extLst>
          </p:cNvPr>
          <p:cNvSpPr>
            <a:spLocks noGrp="1"/>
          </p:cNvSpPr>
          <p:nvPr>
            <p:ph type="sldNum" sz="quarter" idx="10"/>
          </p:nvPr>
        </p:nvSpPr>
        <p:spPr>
          <a:xfrm>
            <a:off x="8027988" y="6611938"/>
            <a:ext cx="1049337" cy="246062"/>
          </a:xfrm>
          <a:prstGeom prst="rect">
            <a:avLst/>
          </a:prstGeom>
        </p:spPr>
        <p:txBody>
          <a:bodyPr anchor="ctr"/>
          <a:lstStyle>
            <a:lvl1pPr>
              <a:defRPr>
                <a:solidFill>
                  <a:srgbClr val="622820"/>
                </a:solidFill>
              </a:defRPr>
            </a:lvl1pPr>
          </a:lstStyle>
          <a:p>
            <a:fld id="{8A6D26B4-866C-4665-A6B1-E1D86A7FEB5A}" type="slidenum">
              <a:rPr lang="zh-CN" altLang="en-US" smtClean="0"/>
              <a:pPr/>
              <a:t>‹#›</a:t>
            </a:fld>
            <a:endParaRPr lang="zh-CN" altLang="en-US" dirty="0"/>
          </a:p>
        </p:txBody>
      </p:sp>
      <p:cxnSp>
        <p:nvCxnSpPr>
          <p:cNvPr id="3" name="直接连接符 2"/>
          <p:cNvCxnSpPr/>
          <p:nvPr userDrawn="1"/>
        </p:nvCxnSpPr>
        <p:spPr>
          <a:xfrm>
            <a:off x="0" y="6572250"/>
            <a:ext cx="9144000"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Content Placeholder 2"/>
          <p:cNvSpPr>
            <a:spLocks noGrp="1"/>
          </p:cNvSpPr>
          <p:nvPr>
            <p:ph idx="13"/>
          </p:nvPr>
        </p:nvSpPr>
        <p:spPr>
          <a:xfrm>
            <a:off x="251520" y="764704"/>
            <a:ext cx="8640960" cy="5616624"/>
          </a:xfrm>
        </p:spPr>
        <p:txBody>
          <a:bodyPr/>
          <a:lstStyle>
            <a:lvl1pPr>
              <a:lnSpc>
                <a:spcPct val="100000"/>
              </a:lnSpc>
              <a:defRPr lang="zh-CN" altLang="en-US" sz="2400" b="1" kern="1200" baseline="0" noProof="1" dirty="0" smtClean="0">
                <a:solidFill>
                  <a:schemeClr val="tx1"/>
                </a:solidFill>
                <a:latin typeface="Arial Narrow" pitchFamily="34" charset="0"/>
                <a:ea typeface="微软雅黑" pitchFamily="34" charset="-122"/>
                <a:cs typeface="+mn-cs"/>
              </a:defRPr>
            </a:lvl1pPr>
            <a:lvl2pPr marL="685800" indent="-228600">
              <a:lnSpc>
                <a:spcPct val="100000"/>
              </a:lnSpc>
              <a:defRPr lang="zh-CN" altLang="en-US" sz="2000" b="1" kern="1200" baseline="0" noProof="1" dirty="0" smtClean="0">
                <a:solidFill>
                  <a:schemeClr val="accent2">
                    <a:lumMod val="50000"/>
                  </a:schemeClr>
                </a:solidFill>
                <a:latin typeface="Arial Narrow" pitchFamily="34" charset="0"/>
                <a:ea typeface="微软雅黑" pitchFamily="34" charset="-122"/>
                <a:cs typeface="+mn-cs"/>
              </a:defRPr>
            </a:lvl2pPr>
          </a:lstStyle>
          <a:p>
            <a:pPr lvl="0"/>
            <a:r>
              <a:rPr lang="zh-CN" altLang="en-US" noProof="1"/>
              <a:t>编辑母版文本样式</a:t>
            </a:r>
          </a:p>
          <a:p>
            <a:pPr lvl="1"/>
            <a:r>
              <a:rPr lang="zh-CN" altLang="en-US" noProof="1"/>
              <a:t>第二级</a:t>
            </a:r>
          </a:p>
        </p:txBody>
      </p:sp>
    </p:spTree>
    <p:extLst>
      <p:ext uri="{BB962C8B-B14F-4D97-AF65-F5344CB8AC3E}">
        <p14:creationId xmlns:p14="http://schemas.microsoft.com/office/powerpoint/2010/main" val="11048583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B904489-B921-4F62-9799-B4A834A3CD71}"/>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4F3B7130-F93A-485C-BCDE-E213E7E72EB8}"/>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D28B588B-D175-40FD-9CF8-F41581855DB9}"/>
              </a:ext>
            </a:extLst>
          </p:cNvPr>
          <p:cNvSpPr>
            <a:spLocks noGrp="1"/>
          </p:cNvSpPr>
          <p:nvPr>
            <p:ph type="dt" sz="half" idx="10"/>
          </p:nvPr>
        </p:nvSpPr>
        <p:spPr/>
        <p:txBody>
          <a:bodyPr/>
          <a:lstStyle/>
          <a:p>
            <a:fld id="{D386D250-39B4-4357-8623-D93C00E7A1B8}" type="datetimeFigureOut">
              <a:rPr lang="zh-CN" altLang="en-US" smtClean="0"/>
              <a:t>2019/9/10</a:t>
            </a:fld>
            <a:endParaRPr lang="zh-CN" altLang="en-US"/>
          </a:p>
        </p:txBody>
      </p:sp>
      <p:sp>
        <p:nvSpPr>
          <p:cNvPr id="5" name="页脚占位符 4">
            <a:extLst>
              <a:ext uri="{FF2B5EF4-FFF2-40B4-BE49-F238E27FC236}">
                <a16:creationId xmlns:a16="http://schemas.microsoft.com/office/drawing/2014/main" id="{9042AD11-71E7-424F-ADD3-072EF49C4CE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3E5F17D-507A-4D5F-8B2B-E0091043C4E1}"/>
              </a:ext>
            </a:extLst>
          </p:cNvPr>
          <p:cNvSpPr>
            <a:spLocks noGrp="1"/>
          </p:cNvSpPr>
          <p:nvPr>
            <p:ph type="sldNum" sz="quarter" idx="12"/>
          </p:nvPr>
        </p:nvSpPr>
        <p:spPr/>
        <p:txBody>
          <a:bodyPr/>
          <a:lstStyle/>
          <a:p>
            <a:fld id="{F7AF4C4F-8BCA-4FEF-AFAE-EA2234298832}" type="slidenum">
              <a:rPr lang="zh-CN" altLang="en-US" smtClean="0"/>
              <a:t>‹#›</a:t>
            </a:fld>
            <a:endParaRPr lang="zh-CN" altLang="en-US"/>
          </a:p>
        </p:txBody>
      </p:sp>
    </p:spTree>
    <p:extLst>
      <p:ext uri="{BB962C8B-B14F-4D97-AF65-F5344CB8AC3E}">
        <p14:creationId xmlns:p14="http://schemas.microsoft.com/office/powerpoint/2010/main" val="352921737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ags" Target="../tags/tag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ags" Target="../tags/tag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7" name="矩形 16">
            <a:extLst>
              <a:ext uri="{FF2B5EF4-FFF2-40B4-BE49-F238E27FC236}">
                <a16:creationId xmlns:a16="http://schemas.microsoft.com/office/drawing/2014/main" id="{B4FA52F7-A931-4C06-B8FB-5D9D877B5F6B}"/>
              </a:ext>
            </a:extLst>
          </p:cNvPr>
          <p:cNvSpPr/>
          <p:nvPr userDrawn="1"/>
        </p:nvSpPr>
        <p:spPr>
          <a:xfrm>
            <a:off x="0" y="0"/>
            <a:ext cx="9144000" cy="657225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30" name="Title Placeholder 1"/>
          <p:cNvSpPr>
            <a:spLocks noGrp="1" noChangeArrowheads="1"/>
          </p:cNvSpPr>
          <p:nvPr>
            <p:ph type="title" idx="4294967295"/>
            <p:custDataLst>
              <p:tags r:id="rId6"/>
            </p:custDataLst>
          </p:nvPr>
        </p:nvSpPr>
        <p:spPr bwMode="auto">
          <a:xfrm>
            <a:off x="107950" y="48006"/>
            <a:ext cx="8928100" cy="4670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noProof="1"/>
              <a:t>单击此处编辑母版标题样式</a:t>
            </a:r>
            <a:endParaRPr lang="en-US" altLang="en-US" noProof="1"/>
          </a:p>
        </p:txBody>
      </p:sp>
      <p:sp>
        <p:nvSpPr>
          <p:cNvPr id="1028" name="Text Placeholder 2"/>
          <p:cNvSpPr>
            <a:spLocks noGrp="1" noChangeArrowheads="1"/>
          </p:cNvSpPr>
          <p:nvPr>
            <p:ph type="body" idx="4294967295"/>
            <p:custDataLst>
              <p:tags r:id="rId7"/>
            </p:custDataLst>
          </p:nvPr>
        </p:nvSpPr>
        <p:spPr bwMode="auto">
          <a:xfrm>
            <a:off x="628650" y="908721"/>
            <a:ext cx="7886700" cy="5544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dirty="0"/>
              <a:t>单击此处编辑母版文本样式</a:t>
            </a:r>
          </a:p>
          <a:p>
            <a:pPr lvl="1"/>
            <a:r>
              <a:rPr lang="zh-CN" altLang="en-US" dirty="0"/>
              <a:t>第二级</a:t>
            </a:r>
            <a:endParaRPr lang="en-US" altLang="en-US" dirty="0"/>
          </a:p>
        </p:txBody>
      </p:sp>
      <p:sp>
        <p:nvSpPr>
          <p:cNvPr id="14" name="Footer Placeholder 4">
            <a:extLst>
              <a:ext uri="{FF2B5EF4-FFF2-40B4-BE49-F238E27FC236}">
                <a16:creationId xmlns:a16="http://schemas.microsoft.com/office/drawing/2014/main" id="{DF0AD01A-72BA-42B9-87F4-BE9676870757}"/>
              </a:ext>
            </a:extLst>
          </p:cNvPr>
          <p:cNvSpPr>
            <a:spLocks noGrp="1"/>
          </p:cNvSpPr>
          <p:nvPr>
            <p:ph type="ftr" sz="quarter" idx="3"/>
          </p:nvPr>
        </p:nvSpPr>
        <p:spPr>
          <a:xfrm>
            <a:off x="1514875" y="6572250"/>
            <a:ext cx="6513113" cy="285750"/>
          </a:xfrm>
          <a:prstGeom prst="rect">
            <a:avLst/>
          </a:prstGeom>
        </p:spPr>
        <p:txBody>
          <a:bodyPr anchor="ctr"/>
          <a:lstStyle>
            <a:lvl1pPr algn="ctr">
              <a:defRPr sz="1400" b="1">
                <a:solidFill>
                  <a:srgbClr val="622820"/>
                </a:solidFill>
                <a:effectLst/>
                <a:latin typeface="幼圆" panose="02010509060101010101" pitchFamily="49" charset="-122"/>
                <a:ea typeface="幼圆" panose="02010509060101010101" pitchFamily="49" charset="-122"/>
              </a:defRPr>
            </a:lvl1pPr>
          </a:lstStyle>
          <a:p>
            <a:pPr>
              <a:defRPr/>
            </a:pPr>
            <a:r>
              <a:rPr lang="en-US" altLang="zh-CN" dirty="0"/>
              <a:t>201M6022H </a:t>
            </a:r>
            <a:r>
              <a:rPr lang="zh-CN" altLang="en-US" dirty="0"/>
              <a:t>漏洞利用与攻防实践 霍玮                 </a:t>
            </a:r>
          </a:p>
        </p:txBody>
      </p:sp>
      <p:sp>
        <p:nvSpPr>
          <p:cNvPr id="18" name="Date Placeholder 3">
            <a:extLst>
              <a:ext uri="{FF2B5EF4-FFF2-40B4-BE49-F238E27FC236}">
                <a16:creationId xmlns:a16="http://schemas.microsoft.com/office/drawing/2014/main" id="{294964BB-531C-43B1-B31F-3654AC0AF3EB}"/>
              </a:ext>
            </a:extLst>
          </p:cNvPr>
          <p:cNvSpPr>
            <a:spLocks noGrp="1"/>
          </p:cNvSpPr>
          <p:nvPr>
            <p:ph type="dt" sz="quarter" idx="2"/>
          </p:nvPr>
        </p:nvSpPr>
        <p:spPr>
          <a:xfrm>
            <a:off x="1988" y="6572250"/>
            <a:ext cx="1512887" cy="285750"/>
          </a:xfrm>
          <a:prstGeom prst="rect">
            <a:avLst/>
          </a:prstGeom>
        </p:spPr>
        <p:txBody>
          <a:bodyPr anchor="ctr"/>
          <a:lstStyle>
            <a:lvl1pPr>
              <a:defRPr sz="1400" b="1">
                <a:solidFill>
                  <a:srgbClr val="622820"/>
                </a:solidFill>
                <a:latin typeface="幼圆" panose="02010509060101010101" pitchFamily="49" charset="-122"/>
                <a:ea typeface="幼圆" panose="02010509060101010101" pitchFamily="49" charset="-122"/>
                <a:cs typeface="+mn-ea"/>
              </a:defRPr>
            </a:lvl1pPr>
          </a:lstStyle>
          <a:p>
            <a:pPr>
              <a:defRPr/>
            </a:pPr>
            <a:endParaRPr lang="zh-CN" altLang="en-US" dirty="0"/>
          </a:p>
        </p:txBody>
      </p:sp>
      <p:cxnSp>
        <p:nvCxnSpPr>
          <p:cNvPr id="3" name="直接连接符 2"/>
          <p:cNvCxnSpPr/>
          <p:nvPr userDrawn="1"/>
        </p:nvCxnSpPr>
        <p:spPr>
          <a:xfrm flipV="1">
            <a:off x="47792" y="517358"/>
            <a:ext cx="9060113" cy="2269"/>
          </a:xfrm>
          <a:prstGeom prst="line">
            <a:avLst/>
          </a:prstGeom>
          <a:ln w="38100" cmpd="thickThi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713" r:id="rId1"/>
    <p:sldLayoutId id="2147483714" r:id="rId2"/>
    <p:sldLayoutId id="2147483716" r:id="rId3"/>
    <p:sldLayoutId id="2147483717" r:id="rId4"/>
  </p:sldLayoutIdLst>
  <p:hf hdr="0" ftr="0" dt="0"/>
  <p:txStyles>
    <p:titleStyle>
      <a:lvl1pPr algn="l" rtl="0" eaLnBrk="1" fontAlgn="base" hangingPunct="1">
        <a:lnSpc>
          <a:spcPct val="90000"/>
        </a:lnSpc>
        <a:spcBef>
          <a:spcPct val="0"/>
        </a:spcBef>
        <a:spcAft>
          <a:spcPct val="0"/>
        </a:spcAft>
        <a:defRPr lang="en-US" altLang="en-US" sz="2800" b="1" kern="1200" dirty="0">
          <a:solidFill>
            <a:srgbClr val="622820"/>
          </a:solidFill>
          <a:effectLst>
            <a:outerShdw blurRad="38100" dist="38100" dir="2700000" algn="tl">
              <a:srgbClr val="000000">
                <a:alpha val="43137"/>
              </a:srgbClr>
            </a:outerShdw>
          </a:effectLst>
          <a:latin typeface="Bodoni MT Condensed" pitchFamily="18" charset="0"/>
          <a:ea typeface="华文中宋" pitchFamily="2" charset="-122"/>
          <a:cs typeface="+mj-cs"/>
        </a:defRPr>
      </a:lvl1pPr>
      <a:lvl2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2pPr>
      <a:lvl3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3pPr>
      <a:lvl4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4pPr>
      <a:lvl5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5pPr>
      <a:lvl6pPr marL="4572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6pPr>
      <a:lvl7pPr marL="9144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7pPr>
      <a:lvl8pPr marL="13716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8pPr>
      <a:lvl9pPr marL="18288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9pPr>
    </p:titleStyle>
    <p:bodyStyle>
      <a:lvl1pPr marL="228600" indent="-228600" algn="l" rtl="0" eaLnBrk="1" fontAlgn="base" hangingPunct="1">
        <a:lnSpc>
          <a:spcPct val="90000"/>
        </a:lnSpc>
        <a:spcBef>
          <a:spcPts val="1000"/>
        </a:spcBef>
        <a:spcAft>
          <a:spcPct val="0"/>
        </a:spcAft>
        <a:buClr>
          <a:schemeClr val="accent1"/>
        </a:buClr>
        <a:buFont typeface="Wingdings" pitchFamily="2" charset="2"/>
        <a:buChar char="m"/>
        <a:defRPr lang="zh-CN" altLang="en-US" sz="2400" b="1" kern="1200" dirty="0">
          <a:solidFill>
            <a:schemeClr val="tx1"/>
          </a:solidFill>
          <a:latin typeface="Arial Narrow" pitchFamily="34" charset="0"/>
          <a:ea typeface="微软雅黑" pitchFamily="34" charset="-122"/>
          <a:cs typeface="+mn-cs"/>
        </a:defRPr>
      </a:lvl1pPr>
      <a:lvl2pPr marL="685800" indent="-228600" algn="l" rtl="0" eaLnBrk="1" fontAlgn="base" hangingPunct="1">
        <a:lnSpc>
          <a:spcPct val="90000"/>
        </a:lnSpc>
        <a:spcBef>
          <a:spcPts val="500"/>
        </a:spcBef>
        <a:spcAft>
          <a:spcPct val="0"/>
        </a:spcAft>
        <a:buClr>
          <a:schemeClr val="accent1"/>
        </a:buClr>
        <a:buFont typeface="Wingdings" pitchFamily="2" charset="2"/>
        <a:buChar char="m"/>
        <a:defRPr lang="en-US" altLang="en-US" sz="2000" b="1" kern="1200" dirty="0">
          <a:solidFill>
            <a:schemeClr val="tx1"/>
          </a:solidFill>
          <a:latin typeface="Arial Narrow" pitchFamily="34" charset="0"/>
          <a:ea typeface="微软雅黑" pitchFamily="34" charset="-122"/>
          <a:cs typeface="+mn-cs"/>
        </a:defRPr>
      </a:lvl2pPr>
      <a:lvl3pPr marL="11430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3pPr>
      <a:lvl4pPr marL="16002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4pPr>
      <a:lvl5pPr marL="2057400" indent="-228600" algn="l" rtl="0" eaLnBrk="1" fontAlgn="base" hangingPunct="1">
        <a:lnSpc>
          <a:spcPct val="90000"/>
        </a:lnSpc>
        <a:spcBef>
          <a:spcPts val="500"/>
        </a:spcBef>
        <a:spcAft>
          <a:spcPct val="0"/>
        </a:spcAft>
        <a:buClr>
          <a:schemeClr val="accent1"/>
        </a:buClr>
        <a:buFont typeface="Wingdings" pitchFamily="2" charset="2"/>
        <a:buChar char="m"/>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4.xml"/><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副标题 2"/>
          <p:cNvSpPr>
            <a:spLocks noGrp="1"/>
          </p:cNvSpPr>
          <p:nvPr/>
        </p:nvSpPr>
        <p:spPr>
          <a:xfrm>
            <a:off x="1835696" y="4233185"/>
            <a:ext cx="6359525" cy="1119187"/>
          </a:xfrm>
          <a:prstGeom prst="rect">
            <a:avLst/>
          </a:prstGeom>
          <a:noFill/>
          <a:ln w="9525">
            <a:noFill/>
            <a:miter/>
          </a:ln>
        </p:spPr>
        <p:txBody>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a:defRPr/>
            </a:pPr>
            <a:r>
              <a:rPr lang="zh-CN" altLang="en-US" sz="2800" b="1" noProof="1">
                <a:solidFill>
                  <a:schemeClr val="accent1">
                    <a:lumMod val="50000"/>
                  </a:schemeClr>
                </a:solidFill>
                <a:effectLst>
                  <a:outerShdw blurRad="38100" dist="38100" dir="2700000" algn="tl">
                    <a:srgbClr val="000000">
                      <a:alpha val="43137"/>
                    </a:srgbClr>
                  </a:outerShdw>
                </a:effectLst>
                <a:latin typeface="楷体" panose="02010609060101010101" charset="-122"/>
                <a:ea typeface="楷体" panose="02010609060101010101" charset="-122"/>
              </a:rPr>
              <a:t>讲述人：曹旭栋、刘鹏</a:t>
            </a:r>
            <a:endParaRPr lang="en-US" altLang="zh-CN" sz="2800" b="1" noProof="1">
              <a:solidFill>
                <a:schemeClr val="accent1">
                  <a:lumMod val="50000"/>
                </a:schemeClr>
              </a:solidFill>
              <a:effectLst>
                <a:outerShdw blurRad="38100" dist="38100" dir="2700000" algn="tl">
                  <a:srgbClr val="000000">
                    <a:alpha val="43137"/>
                  </a:srgbClr>
                </a:outerShdw>
              </a:effectLst>
              <a:latin typeface="楷体" panose="02010609060101010101" charset="-122"/>
              <a:ea typeface="楷体" panose="02010609060101010101" charset="-122"/>
            </a:endParaRPr>
          </a:p>
          <a:p>
            <a:pPr algn="l">
              <a:defRPr/>
            </a:pPr>
            <a:r>
              <a:rPr lang="zh-CN" altLang="en-US" sz="2800" b="1" noProof="1">
                <a:solidFill>
                  <a:schemeClr val="accent1">
                    <a:lumMod val="50000"/>
                  </a:schemeClr>
                </a:solidFill>
                <a:effectLst>
                  <a:outerShdw blurRad="38100" dist="38100" dir="2700000" algn="tl">
                    <a:srgbClr val="000000">
                      <a:alpha val="43137"/>
                    </a:srgbClr>
                  </a:outerShdw>
                </a:effectLst>
                <a:latin typeface="楷体" panose="02010609060101010101" charset="-122"/>
                <a:ea typeface="楷体" panose="02010609060101010101" charset="-122"/>
              </a:rPr>
              <a:t>材料准备人：刘鹏、曹旭栋</a:t>
            </a:r>
          </a:p>
        </p:txBody>
      </p:sp>
      <p:sp>
        <p:nvSpPr>
          <p:cNvPr id="7" name="副标题 2"/>
          <p:cNvSpPr>
            <a:spLocks noGrp="1"/>
          </p:cNvSpPr>
          <p:nvPr/>
        </p:nvSpPr>
        <p:spPr>
          <a:xfrm>
            <a:off x="11750" y="1020212"/>
            <a:ext cx="9143999" cy="536580"/>
          </a:xfrm>
          <a:prstGeom prst="rect">
            <a:avLst/>
          </a:prstGeom>
          <a:noFill/>
          <a:ln w="9525">
            <a:noFill/>
            <a:miter/>
          </a:ln>
        </p:spPr>
        <p:txBody>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defRPr/>
            </a:pPr>
            <a:r>
              <a:rPr lang="en-US" altLang="zh-CN" sz="2800" b="1" noProof="1">
                <a:solidFill>
                  <a:schemeClr val="accent5">
                    <a:lumMod val="50000"/>
                  </a:schemeClr>
                </a:solidFill>
                <a:effectLst>
                  <a:outerShdw blurRad="38100" dist="38100" dir="2700000" algn="tl">
                    <a:srgbClr val="000000">
                      <a:alpha val="43137"/>
                    </a:srgbClr>
                  </a:outerShdw>
                </a:effectLst>
                <a:latin typeface="华文中宋" panose="02010600040101010101" pitchFamily="2" charset="-122"/>
                <a:ea typeface="华文中宋" panose="02010600040101010101" pitchFamily="2" charset="-122"/>
              </a:rPr>
              <a:t>2019-2020</a:t>
            </a:r>
            <a:r>
              <a:rPr lang="zh-CN" altLang="en-US" sz="2800" b="1" noProof="1">
                <a:solidFill>
                  <a:schemeClr val="accent5">
                    <a:lumMod val="50000"/>
                  </a:schemeClr>
                </a:solidFill>
                <a:effectLst>
                  <a:outerShdw blurRad="38100" dist="38100" dir="2700000" algn="tl">
                    <a:srgbClr val="000000">
                      <a:alpha val="43137"/>
                    </a:srgbClr>
                  </a:outerShdw>
                </a:effectLst>
                <a:latin typeface="华文中宋" panose="02010600040101010101" pitchFamily="2" charset="-122"/>
                <a:ea typeface="华文中宋" panose="02010600040101010101" pitchFamily="2" charset="-122"/>
              </a:rPr>
              <a:t>学年秋季学期</a:t>
            </a:r>
          </a:p>
        </p:txBody>
      </p:sp>
      <p:sp>
        <p:nvSpPr>
          <p:cNvPr id="13" name="文本占位符 2"/>
          <p:cNvSpPr txBox="1"/>
          <p:nvPr/>
        </p:nvSpPr>
        <p:spPr bwMode="auto">
          <a:xfrm>
            <a:off x="1393231" y="2067030"/>
            <a:ext cx="6359525" cy="1521147"/>
          </a:xfrm>
          <a:prstGeom prst="roundRect">
            <a:avLst>
              <a:gd name="adj" fmla="val 50000"/>
            </a:avLst>
          </a:prstGeom>
        </p:spPr>
        <p:style>
          <a:lnRef idx="1">
            <a:schemeClr val="accent6"/>
          </a:lnRef>
          <a:fillRef idx="2">
            <a:schemeClr val="accent6"/>
          </a:fillRef>
          <a:effectRef idx="1">
            <a:schemeClr val="accent6"/>
          </a:effectRef>
          <a:fontRef idx="minor">
            <a:schemeClr val="dk1"/>
          </a:fontRef>
        </p:style>
        <p:txBody>
          <a:bodyPr vert="horz" wrap="square" lIns="91440" tIns="45720" rIns="91440" bIns="45720" numCol="1" rtlCol="0" anchor="ctr" anchorCtr="0" compatLnSpc="1">
            <a:noAutofit/>
          </a:bodyPr>
          <a:lstStyle>
            <a:lvl1pPr marL="0" indent="0" algn="ctr" rtl="0" eaLnBrk="1" fontAlgn="base" hangingPunct="1">
              <a:lnSpc>
                <a:spcPct val="90000"/>
              </a:lnSpc>
              <a:spcBef>
                <a:spcPts val="1000"/>
              </a:spcBef>
              <a:spcAft>
                <a:spcPct val="0"/>
              </a:spcAft>
              <a:buClr>
                <a:schemeClr val="accent1"/>
              </a:buClr>
              <a:buFont typeface="Wingdings" panose="05000000000000000000" pitchFamily="2" charset="2"/>
              <a:buNone/>
              <a:defRPr lang="zh-CN" altLang="en-US" sz="2800" b="1" kern="1200" baseline="0">
                <a:solidFill>
                  <a:schemeClr val="tx1"/>
                </a:solidFill>
                <a:effectLst/>
                <a:latin typeface="Arial Narrow" panose="020B0606020202030204" pitchFamily="34" charset="0"/>
                <a:ea typeface="微软雅黑" panose="020B0503020204020204" pitchFamily="34" charset="-122"/>
                <a:cs typeface="+mn-cs"/>
              </a:defRPr>
            </a:lvl1pPr>
            <a:lvl2pPr marL="457200" indent="0" algn="l" rtl="0" eaLnBrk="1" fontAlgn="base" hangingPunct="1">
              <a:lnSpc>
                <a:spcPct val="90000"/>
              </a:lnSpc>
              <a:spcBef>
                <a:spcPts val="500"/>
              </a:spcBef>
              <a:spcAft>
                <a:spcPct val="0"/>
              </a:spcAft>
              <a:buClr>
                <a:schemeClr val="accent1"/>
              </a:buClr>
              <a:buFont typeface="Wingdings" panose="05000000000000000000" pitchFamily="2" charset="2"/>
              <a:buNone/>
              <a:defRPr lang="en-US" altLang="en-US" sz="2000" b="1" kern="1200">
                <a:solidFill>
                  <a:schemeClr val="tx1">
                    <a:tint val="75000"/>
                  </a:schemeClr>
                </a:solidFill>
                <a:latin typeface="+mn-lt"/>
                <a:ea typeface="+mn-ea"/>
                <a:cs typeface="+mn-cs"/>
              </a:defRPr>
            </a:lvl2pPr>
            <a:lvl3pPr marL="914400" indent="0" algn="l" rtl="0" eaLnBrk="1" fontAlgn="base" hangingPunct="1">
              <a:lnSpc>
                <a:spcPct val="90000"/>
              </a:lnSpc>
              <a:spcBef>
                <a:spcPts val="500"/>
              </a:spcBef>
              <a:spcAft>
                <a:spcPct val="0"/>
              </a:spcAft>
              <a:buClr>
                <a:schemeClr val="accent1"/>
              </a:buClr>
              <a:buFont typeface="Wingdings" panose="05000000000000000000" pitchFamily="2" charset="2"/>
              <a:buNone/>
              <a:defRPr sz="1800" kern="1200">
                <a:solidFill>
                  <a:schemeClr val="tx1">
                    <a:tint val="75000"/>
                  </a:schemeClr>
                </a:solidFill>
                <a:latin typeface="+mn-lt"/>
                <a:ea typeface="+mn-ea"/>
                <a:cs typeface="+mn-cs"/>
              </a:defRPr>
            </a:lvl3pPr>
            <a:lvl4pPr marL="1371600" indent="0" algn="l" rtl="0" eaLnBrk="1" fontAlgn="base" hangingPunct="1">
              <a:lnSpc>
                <a:spcPct val="90000"/>
              </a:lnSpc>
              <a:spcBef>
                <a:spcPts val="500"/>
              </a:spcBef>
              <a:spcAft>
                <a:spcPct val="0"/>
              </a:spcAft>
              <a:buClr>
                <a:schemeClr val="accent1"/>
              </a:buClr>
              <a:buFont typeface="Wingdings" panose="05000000000000000000" pitchFamily="2" charset="2"/>
              <a:buNone/>
              <a:defRPr sz="1600" kern="1200">
                <a:solidFill>
                  <a:schemeClr val="tx1">
                    <a:tint val="75000"/>
                  </a:schemeClr>
                </a:solidFill>
                <a:latin typeface="+mn-lt"/>
                <a:ea typeface="+mn-ea"/>
                <a:cs typeface="+mn-cs"/>
              </a:defRPr>
            </a:lvl4pPr>
            <a:lvl5pPr marL="1828800" indent="0" algn="l" rtl="0" eaLnBrk="1" fontAlgn="base" hangingPunct="1">
              <a:lnSpc>
                <a:spcPct val="90000"/>
              </a:lnSpc>
              <a:spcBef>
                <a:spcPts val="500"/>
              </a:spcBef>
              <a:spcAft>
                <a:spcPct val="0"/>
              </a:spcAft>
              <a:buClr>
                <a:schemeClr val="accent1"/>
              </a:buClr>
              <a:buFont typeface="Wingdings" panose="05000000000000000000" pitchFamily="2" charset="2"/>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fontAlgn="auto">
              <a:defRPr/>
            </a:pPr>
            <a:r>
              <a:rPr lang="zh-CN" altLang="en-US" sz="3200" noProof="1">
                <a:effectLst>
                  <a:outerShdw blurRad="38100" dist="38100" dir="2700000" algn="tl">
                    <a:srgbClr val="000000">
                      <a:alpha val="43137"/>
                    </a:srgbClr>
                  </a:outerShdw>
                </a:effectLst>
                <a:latin typeface="华文中宋" panose="02010600040101010101" pitchFamily="2" charset="-122"/>
                <a:ea typeface="华文中宋" panose="02010600040101010101" pitchFamily="2" charset="-122"/>
                <a:sym typeface="+mn-ea"/>
              </a:rPr>
              <a:t>漏洞利用与攻防实践</a:t>
            </a:r>
          </a:p>
          <a:p>
            <a:pPr fontAlgn="auto">
              <a:defRPr/>
            </a:pPr>
            <a:r>
              <a:rPr lang="en-US" altLang="zh-CN" sz="2400" i="1" noProof="1">
                <a:effectLst>
                  <a:outerShdw blurRad="38100" dist="38100" dir="2700000" algn="tl">
                    <a:srgbClr val="000000">
                      <a:alpha val="43137"/>
                    </a:srgbClr>
                  </a:outerShdw>
                </a:effectLst>
                <a:latin typeface="华文中宋" panose="02010600040101010101" pitchFamily="2" charset="-122"/>
                <a:ea typeface="华文中宋" panose="02010600040101010101" pitchFamily="2" charset="-122"/>
                <a:sym typeface="+mn-ea"/>
              </a:rPr>
              <a:t>E</a:t>
            </a:r>
            <a:r>
              <a:rPr sz="2400" i="1" dirty="0">
                <a:effectLst>
                  <a:outerShdw blurRad="38100" dist="38100" dir="2700000" algn="tl">
                    <a:srgbClr val="000000">
                      <a:alpha val="43137"/>
                    </a:srgbClr>
                  </a:outerShdw>
                </a:effectLst>
                <a:latin typeface="华文中宋" panose="02010600040101010101" pitchFamily="2" charset="-122"/>
                <a:ea typeface="华文中宋" panose="02010600040101010101" pitchFamily="2" charset="-122"/>
                <a:sym typeface="+mn-ea"/>
              </a:rPr>
              <a:t>xploiting Software Vulnerability-Techniques and Practice</a:t>
            </a:r>
            <a:endParaRPr lang="en-US" altLang="zh-CN" sz="2400" i="1" noProof="1">
              <a:effectLst>
                <a:outerShdw blurRad="38100" dist="38100" dir="2700000" algn="tl">
                  <a:srgbClr val="000000">
                    <a:alpha val="43137"/>
                  </a:srgbClr>
                </a:outerShdw>
              </a:effectLst>
              <a:latin typeface="华文中宋" panose="02010600040101010101" pitchFamily="2" charset="-122"/>
              <a:ea typeface="华文中宋" panose="02010600040101010101" pitchFamily="2" charset="-122"/>
              <a:sym typeface="+mn-ea"/>
            </a:endParaRPr>
          </a:p>
        </p:txBody>
      </p:sp>
      <p:cxnSp>
        <p:nvCxnSpPr>
          <p:cNvPr id="14" name="直接连接符 13"/>
          <p:cNvCxnSpPr/>
          <p:nvPr/>
        </p:nvCxnSpPr>
        <p:spPr>
          <a:xfrm>
            <a:off x="0" y="6381328"/>
            <a:ext cx="9110546" cy="41774"/>
          </a:xfrm>
          <a:prstGeom prst="line">
            <a:avLst/>
          </a:prstGeom>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3085335732"/>
      </p:ext>
    </p:extLst>
  </p:cSld>
  <p:clrMapOvr>
    <a:masterClrMapping/>
  </p:clrMapOvr>
  <mc:AlternateContent xmlns:mc="http://schemas.openxmlformats.org/markup-compatibility/2006" xmlns:p14="http://schemas.microsoft.com/office/powerpoint/2010/main">
    <mc:Choice Requires="p14">
      <p:transition spd="slow" p14:dur="2000" advTm="1552"/>
    </mc:Choice>
    <mc:Fallback xmlns="">
      <p:transition spd="slow" advTm="1552"/>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内容占位符 3">
            <a:extLst>
              <a:ext uri="{FF2B5EF4-FFF2-40B4-BE49-F238E27FC236}">
                <a16:creationId xmlns:a16="http://schemas.microsoft.com/office/drawing/2014/main" id="{B4EE4F3F-9885-4373-B9C8-595F124EAED6}"/>
              </a:ext>
            </a:extLst>
          </p:cNvPr>
          <p:cNvSpPr>
            <a:spLocks noGrp="1"/>
          </p:cNvSpPr>
          <p:nvPr>
            <p:ph type="body" idx="1"/>
          </p:nvPr>
        </p:nvSpPr>
        <p:spPr>
          <a:xfrm>
            <a:off x="1691800" y="741742"/>
            <a:ext cx="5760400" cy="527018"/>
          </a:xfrm>
        </p:spPr>
        <p:txBody>
          <a:bodyPr/>
          <a:lstStyle/>
          <a:p>
            <a:pPr>
              <a:lnSpc>
                <a:spcPct val="100000"/>
              </a:lnSpc>
            </a:pPr>
            <a:r>
              <a:rPr lang="zh-CN" altLang="en-US" dirty="0"/>
              <a:t>提 纲</a:t>
            </a:r>
          </a:p>
        </p:txBody>
      </p:sp>
      <p:sp>
        <p:nvSpPr>
          <p:cNvPr id="3" name="文本占位符 2">
            <a:extLst>
              <a:ext uri="{FF2B5EF4-FFF2-40B4-BE49-F238E27FC236}">
                <a16:creationId xmlns:a16="http://schemas.microsoft.com/office/drawing/2014/main" id="{8EB06BA7-A70D-4452-95AB-78DE11B379CE}"/>
              </a:ext>
            </a:extLst>
          </p:cNvPr>
          <p:cNvSpPr>
            <a:spLocks noGrp="1"/>
          </p:cNvSpPr>
          <p:nvPr>
            <p:ph idx="13"/>
          </p:nvPr>
        </p:nvSpPr>
        <p:spPr/>
        <p:txBody>
          <a:bodyPr/>
          <a:lstStyle/>
          <a:p>
            <a:pPr marL="457200" indent="-457200">
              <a:buFont typeface="+mj-lt"/>
              <a:buAutoNum type="arabicPeriod"/>
            </a:pPr>
            <a:r>
              <a:rPr lang="zh-CN" altLang="en-US" dirty="0">
                <a:solidFill>
                  <a:schemeClr val="accent2">
                    <a:lumMod val="50000"/>
                  </a:schemeClr>
                </a:solidFill>
              </a:rPr>
              <a:t>背景介绍</a:t>
            </a:r>
            <a:endParaRPr lang="en-US" altLang="zh-CN" dirty="0">
              <a:solidFill>
                <a:schemeClr val="accent2">
                  <a:lumMod val="50000"/>
                </a:schemeClr>
              </a:solidFill>
            </a:endParaRPr>
          </a:p>
          <a:p>
            <a:pPr lvl="1">
              <a:buFont typeface="Wingdings" pitchFamily="2" charset="2"/>
              <a:buChar char="p"/>
            </a:pPr>
            <a:r>
              <a:rPr lang="zh-CN" altLang="en-US" dirty="0"/>
              <a:t>格式化字符串简介</a:t>
            </a:r>
            <a:endParaRPr lang="en-US" altLang="zh-CN" dirty="0"/>
          </a:p>
          <a:p>
            <a:pPr lvl="1">
              <a:buFont typeface="Wingdings" pitchFamily="2" charset="2"/>
              <a:buChar char="p"/>
            </a:pPr>
            <a:r>
              <a:rPr lang="zh-CN" altLang="en-US" dirty="0"/>
              <a:t>格式化字符串漏洞的基本形式</a:t>
            </a:r>
            <a:endParaRPr lang="en-US" altLang="zh-CN" dirty="0"/>
          </a:p>
          <a:p>
            <a:pPr lvl="1">
              <a:buFont typeface="Wingdings" pitchFamily="2" charset="2"/>
              <a:buChar char="p"/>
            </a:pPr>
            <a:r>
              <a:rPr lang="zh-CN" altLang="en-US" dirty="0"/>
              <a:t>栈与格式化字符串的关系</a:t>
            </a:r>
            <a:endParaRPr lang="en-US" altLang="zh-CN" dirty="0"/>
          </a:p>
          <a:p>
            <a:pPr marL="457200" indent="-457200">
              <a:buFont typeface="+mj-lt"/>
              <a:buAutoNum type="arabicPeriod"/>
            </a:pPr>
            <a:r>
              <a:rPr lang="en-US" altLang="zh-CN" dirty="0">
                <a:solidFill>
                  <a:srgbClr val="FF0000"/>
                </a:solidFill>
              </a:rPr>
              <a:t>Format String Vulnerability</a:t>
            </a:r>
            <a:r>
              <a:rPr lang="zh-CN" altLang="en-US" dirty="0">
                <a:solidFill>
                  <a:srgbClr val="FF0000"/>
                </a:solidFill>
              </a:rPr>
              <a:t>介绍</a:t>
            </a:r>
            <a:endParaRPr lang="en-US" altLang="zh-CN" dirty="0">
              <a:solidFill>
                <a:srgbClr val="FF0000"/>
              </a:solidFill>
            </a:endParaRPr>
          </a:p>
          <a:p>
            <a:pPr marL="457200" indent="-457200">
              <a:buFont typeface="+mj-lt"/>
              <a:buAutoNum type="arabicPeriod"/>
            </a:pPr>
            <a:r>
              <a:rPr lang="zh-CN" altLang="en-US" dirty="0">
                <a:solidFill>
                  <a:schemeClr val="accent2">
                    <a:lumMod val="50000"/>
                  </a:schemeClr>
                </a:solidFill>
              </a:rPr>
              <a:t>如何利用</a:t>
            </a:r>
            <a:r>
              <a:rPr lang="en-US" altLang="zh-CN" dirty="0">
                <a:solidFill>
                  <a:schemeClr val="accent2">
                    <a:lumMod val="50000"/>
                  </a:schemeClr>
                </a:solidFill>
              </a:rPr>
              <a:t>Format String Vulnerability</a:t>
            </a:r>
          </a:p>
          <a:p>
            <a:pPr lvl="1">
              <a:buFont typeface="Wingdings" pitchFamily="2" charset="2"/>
              <a:buChar char="p"/>
            </a:pPr>
            <a:r>
              <a:rPr lang="zh-CN" altLang="en-US" dirty="0"/>
              <a:t>我们能控制什么？</a:t>
            </a:r>
            <a:endParaRPr lang="en-US" altLang="zh-CN" dirty="0"/>
          </a:p>
          <a:p>
            <a:pPr lvl="1">
              <a:buFont typeface="Wingdings" pitchFamily="2" charset="2"/>
              <a:buChar char="p"/>
            </a:pPr>
            <a:r>
              <a:rPr lang="zh-CN" altLang="en-US" dirty="0"/>
              <a:t>如何进行攻击？</a:t>
            </a:r>
            <a:endParaRPr lang="en-US" altLang="zh-CN" dirty="0"/>
          </a:p>
          <a:p>
            <a:pPr marL="457200" indent="-457200">
              <a:buFont typeface="+mj-lt"/>
              <a:buAutoNum type="arabicPeriod"/>
            </a:pPr>
            <a:r>
              <a:rPr lang="zh-CN" altLang="en-US" dirty="0">
                <a:solidFill>
                  <a:schemeClr val="accent2">
                    <a:lumMod val="50000"/>
                  </a:schemeClr>
                </a:solidFill>
              </a:rPr>
              <a:t>如何防范</a:t>
            </a:r>
            <a:r>
              <a:rPr lang="en-US" altLang="zh-CN" dirty="0">
                <a:solidFill>
                  <a:schemeClr val="accent2">
                    <a:lumMod val="50000"/>
                  </a:schemeClr>
                </a:solidFill>
              </a:rPr>
              <a:t>Format String Vulnerability</a:t>
            </a:r>
          </a:p>
          <a:p>
            <a:pPr marL="457200" indent="-457200">
              <a:buFont typeface="+mj-lt"/>
              <a:buAutoNum type="arabicPeriod"/>
            </a:pPr>
            <a:r>
              <a:rPr lang="zh-CN" altLang="en-US" dirty="0">
                <a:solidFill>
                  <a:schemeClr val="accent2">
                    <a:lumMod val="50000"/>
                  </a:schemeClr>
                </a:solidFill>
              </a:rPr>
              <a:t>总    结</a:t>
            </a:r>
            <a:endParaRPr lang="en-US" altLang="zh-CN" dirty="0">
              <a:solidFill>
                <a:schemeClr val="accent2">
                  <a:lumMod val="50000"/>
                </a:schemeClr>
              </a:solidFill>
            </a:endParaRPr>
          </a:p>
          <a:p>
            <a:pPr lvl="1">
              <a:buFont typeface="Wingdings" pitchFamily="2" charset="2"/>
              <a:buChar char="p"/>
            </a:pPr>
            <a:endParaRPr lang="en-US" altLang="zh-CN" dirty="0"/>
          </a:p>
          <a:p>
            <a:endParaRPr lang="zh-CN" altLang="en-US" dirty="0"/>
          </a:p>
        </p:txBody>
      </p:sp>
      <p:sp>
        <p:nvSpPr>
          <p:cNvPr id="9" name="标题 1">
            <a:extLst>
              <a:ext uri="{FF2B5EF4-FFF2-40B4-BE49-F238E27FC236}">
                <a16:creationId xmlns:a16="http://schemas.microsoft.com/office/drawing/2014/main" id="{5DF2A5D3-DD95-46A9-8198-94A7858933D0}"/>
              </a:ext>
            </a:extLst>
          </p:cNvPr>
          <p:cNvSpPr txBox="1">
            <a:spLocks/>
          </p:cNvSpPr>
          <p:nvPr/>
        </p:nvSpPr>
        <p:spPr bwMode="auto">
          <a:xfrm>
            <a:off x="59564" y="20517"/>
            <a:ext cx="7363921" cy="504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eaLnBrk="1" fontAlgn="base" hangingPunct="1">
              <a:lnSpc>
                <a:spcPct val="90000"/>
              </a:lnSpc>
              <a:spcBef>
                <a:spcPct val="0"/>
              </a:spcBef>
              <a:spcAft>
                <a:spcPct val="0"/>
              </a:spcAft>
              <a:defRPr lang="en-US" altLang="en-US" sz="2800" b="1" kern="1200" dirty="0">
                <a:solidFill>
                  <a:srgbClr val="622820"/>
                </a:solidFill>
                <a:effectLst>
                  <a:outerShdw blurRad="38100" dist="38100" dir="2700000" algn="tl">
                    <a:srgbClr val="000000">
                      <a:alpha val="43137"/>
                    </a:srgbClr>
                  </a:outerShdw>
                </a:effectLst>
                <a:latin typeface="Bodoni MT Condensed" pitchFamily="18" charset="0"/>
                <a:ea typeface="华文中宋" pitchFamily="2" charset="-122"/>
                <a:cs typeface="+mj-cs"/>
              </a:defRPr>
            </a:lvl1pPr>
            <a:lvl2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2pPr>
            <a:lvl3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3pPr>
            <a:lvl4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4pPr>
            <a:lvl5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5pPr>
            <a:lvl6pPr marL="4572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6pPr>
            <a:lvl7pPr marL="9144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7pPr>
            <a:lvl8pPr marL="13716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8pPr>
            <a:lvl9pPr marL="18288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9pPr>
          </a:lstStyle>
          <a:p>
            <a:r>
              <a:rPr lang="en-US" altLang="zh-CN" noProof="1">
                <a:latin typeface="隶书" panose="02010509060101010101" pitchFamily="49" charset="-122"/>
                <a:ea typeface="隶书" panose="02010509060101010101" pitchFamily="49" charset="-122"/>
              </a:rPr>
              <a:t>[</a:t>
            </a:r>
            <a:r>
              <a:rPr lang="zh-CN" altLang="en-US" noProof="1">
                <a:latin typeface="隶书" panose="02010509060101010101" pitchFamily="49" charset="-122"/>
                <a:ea typeface="隶书" panose="02010509060101010101" pitchFamily="49" charset="-122"/>
              </a:rPr>
              <a:t>第</a:t>
            </a:r>
            <a:r>
              <a:rPr lang="en-US" altLang="zh-CN" i="1" noProof="1">
                <a:latin typeface="Times New Roman" panose="02020603050405020304" pitchFamily="18" charset="0"/>
                <a:ea typeface="隶书" panose="02010509060101010101" pitchFamily="49" charset="-122"/>
                <a:cs typeface="Times New Roman" panose="02020603050405020304" pitchFamily="18" charset="0"/>
              </a:rPr>
              <a:t>2</a:t>
            </a:r>
            <a:r>
              <a:rPr lang="zh-CN" altLang="en-US" noProof="1">
                <a:latin typeface="隶书" panose="02010509060101010101" pitchFamily="49" charset="-122"/>
                <a:ea typeface="隶书" panose="02010509060101010101" pitchFamily="49" charset="-122"/>
              </a:rPr>
              <a:t>次课</a:t>
            </a:r>
            <a:r>
              <a:rPr lang="en-US" altLang="zh-CN" noProof="1">
                <a:latin typeface="隶书" panose="02010509060101010101" pitchFamily="49" charset="-122"/>
                <a:ea typeface="隶书" panose="02010509060101010101" pitchFamily="49" charset="-122"/>
              </a:rPr>
              <a:t>]</a:t>
            </a:r>
            <a:r>
              <a:rPr lang="zh-CN" altLang="en-US" noProof="1">
                <a:latin typeface="隶书" panose="02010509060101010101" pitchFamily="49" charset="-122"/>
                <a:ea typeface="隶书" panose="02010509060101010101" pitchFamily="49" charset="-122"/>
              </a:rPr>
              <a:t>漏洞利用与攻防实践</a:t>
            </a:r>
          </a:p>
        </p:txBody>
      </p:sp>
      <p:sp>
        <p:nvSpPr>
          <p:cNvPr id="12" name="灯片编号占位符 5">
            <a:extLst>
              <a:ext uri="{FF2B5EF4-FFF2-40B4-BE49-F238E27FC236}">
                <a16:creationId xmlns:a16="http://schemas.microsoft.com/office/drawing/2014/main" id="{0535CCCA-B477-3345-A3D2-E6331E719B13}"/>
              </a:ext>
            </a:extLst>
          </p:cNvPr>
          <p:cNvSpPr>
            <a:spLocks noGrp="1"/>
          </p:cNvSpPr>
          <p:nvPr>
            <p:ph type="sldNum" sz="quarter" idx="10"/>
          </p:nvPr>
        </p:nvSpPr>
        <p:spPr>
          <a:xfrm>
            <a:off x="8027988" y="6611938"/>
            <a:ext cx="1049337" cy="246062"/>
          </a:xfrm>
        </p:spPr>
        <p:txBody>
          <a:bodyPr/>
          <a:lstStyle/>
          <a:p>
            <a:fld id="{8A6D26B4-866C-4665-A6B1-E1D86A7FEB5A}" type="slidenum">
              <a:rPr lang="zh-CN" altLang="en-US" smtClean="0"/>
              <a:pPr/>
              <a:t>10</a:t>
            </a:fld>
            <a:endParaRPr lang="zh-CN" altLang="en-US" dirty="0"/>
          </a:p>
        </p:txBody>
      </p:sp>
    </p:spTree>
    <p:extLst>
      <p:ext uri="{BB962C8B-B14F-4D97-AF65-F5344CB8AC3E}">
        <p14:creationId xmlns:p14="http://schemas.microsoft.com/office/powerpoint/2010/main" val="2363238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6A7863A8-9F65-AF4B-8A76-15372CD6AF70}"/>
              </a:ext>
            </a:extLst>
          </p:cNvPr>
          <p:cNvSpPr>
            <a:spLocks noGrp="1"/>
          </p:cNvSpPr>
          <p:nvPr>
            <p:ph type="body" idx="1"/>
          </p:nvPr>
        </p:nvSpPr>
        <p:spPr/>
        <p:txBody>
          <a:bodyPr/>
          <a:lstStyle/>
          <a:p>
            <a:r>
              <a:rPr kumimoji="1" lang="zh-CN" altLang="en-US" dirty="0"/>
              <a:t>原理介绍</a:t>
            </a:r>
          </a:p>
        </p:txBody>
      </p:sp>
      <p:sp>
        <p:nvSpPr>
          <p:cNvPr id="3" name="内容占位符 2">
            <a:extLst>
              <a:ext uri="{FF2B5EF4-FFF2-40B4-BE49-F238E27FC236}">
                <a16:creationId xmlns:a16="http://schemas.microsoft.com/office/drawing/2014/main" id="{6ABB9837-B059-634A-AE0C-899B53421213}"/>
              </a:ext>
            </a:extLst>
          </p:cNvPr>
          <p:cNvSpPr>
            <a:spLocks noGrp="1"/>
          </p:cNvSpPr>
          <p:nvPr>
            <p:ph idx="13"/>
          </p:nvPr>
        </p:nvSpPr>
        <p:spPr/>
        <p:txBody>
          <a:bodyPr/>
          <a:lstStyle/>
          <a:p>
            <a:r>
              <a:rPr kumimoji="1" lang="zh-CN" altLang="en-US" dirty="0"/>
              <a:t>格式化字符串漏洞</a:t>
            </a:r>
            <a:endParaRPr kumimoji="1" lang="en-US" altLang="zh-CN" dirty="0"/>
          </a:p>
        </p:txBody>
      </p:sp>
      <p:sp>
        <p:nvSpPr>
          <p:cNvPr id="4" name="灯片编号占位符 3">
            <a:extLst>
              <a:ext uri="{FF2B5EF4-FFF2-40B4-BE49-F238E27FC236}">
                <a16:creationId xmlns:a16="http://schemas.microsoft.com/office/drawing/2014/main" id="{3DECAD79-042D-FB4E-9505-8519FDC0A53B}"/>
              </a:ext>
            </a:extLst>
          </p:cNvPr>
          <p:cNvSpPr>
            <a:spLocks noGrp="1"/>
          </p:cNvSpPr>
          <p:nvPr>
            <p:ph type="sldNum" sz="quarter" idx="10"/>
          </p:nvPr>
        </p:nvSpPr>
        <p:spPr/>
        <p:txBody>
          <a:bodyPr/>
          <a:lstStyle/>
          <a:p>
            <a:fld id="{8A6D26B4-866C-4665-A6B1-E1D86A7FEB5A}" type="slidenum">
              <a:rPr lang="zh-CN" altLang="en-US" smtClean="0"/>
              <a:pPr/>
              <a:t>11</a:t>
            </a:fld>
            <a:endParaRPr lang="zh-CN" altLang="en-US" dirty="0"/>
          </a:p>
        </p:txBody>
      </p:sp>
      <p:sp>
        <p:nvSpPr>
          <p:cNvPr id="6" name="标题 5">
            <a:extLst>
              <a:ext uri="{FF2B5EF4-FFF2-40B4-BE49-F238E27FC236}">
                <a16:creationId xmlns:a16="http://schemas.microsoft.com/office/drawing/2014/main" id="{2DA09EAC-FBCC-3344-8A20-9F380799F69B}"/>
              </a:ext>
            </a:extLst>
          </p:cNvPr>
          <p:cNvSpPr>
            <a:spLocks noGrp="1"/>
          </p:cNvSpPr>
          <p:nvPr>
            <p:ph type="title"/>
          </p:nvPr>
        </p:nvSpPr>
        <p:spPr/>
        <p:txBody>
          <a:bodyPr/>
          <a:lstStyle/>
          <a:p>
            <a:r>
              <a:rPr kumimoji="1" lang="en-US" altLang="zh-CN" dirty="0"/>
              <a:t>2</a:t>
            </a:r>
            <a:r>
              <a:rPr kumimoji="1" lang="zh-CN" altLang="en-US" dirty="0"/>
              <a:t>、</a:t>
            </a:r>
            <a:r>
              <a:rPr kumimoji="1" lang="en-US" altLang="zh-CN" dirty="0"/>
              <a:t>Format String Vulnerability</a:t>
            </a:r>
            <a:r>
              <a:rPr kumimoji="1" lang="zh-CN" altLang="en-US" dirty="0"/>
              <a:t>介绍</a:t>
            </a:r>
          </a:p>
        </p:txBody>
      </p:sp>
      <p:pic>
        <p:nvPicPr>
          <p:cNvPr id="7" name="图片 6">
            <a:extLst>
              <a:ext uri="{FF2B5EF4-FFF2-40B4-BE49-F238E27FC236}">
                <a16:creationId xmlns:a16="http://schemas.microsoft.com/office/drawing/2014/main" id="{FF603066-5681-4ECB-A2E8-6FCEB380C527}"/>
              </a:ext>
            </a:extLst>
          </p:cNvPr>
          <p:cNvPicPr>
            <a:picLocks noChangeAspect="1"/>
          </p:cNvPicPr>
          <p:nvPr/>
        </p:nvPicPr>
        <p:blipFill rotWithShape="1">
          <a:blip r:embed="rId3">
            <a:extLst>
              <a:ext uri="{28A0092B-C50C-407E-A947-70E740481C1C}">
                <a14:useLocalDpi xmlns:a14="http://schemas.microsoft.com/office/drawing/2010/main" val="0"/>
              </a:ext>
            </a:extLst>
          </a:blip>
          <a:srcRect l="2719"/>
          <a:stretch/>
        </p:blipFill>
        <p:spPr>
          <a:xfrm>
            <a:off x="395535" y="2199161"/>
            <a:ext cx="4206783" cy="2237113"/>
          </a:xfrm>
          <a:prstGeom prst="rect">
            <a:avLst/>
          </a:prstGeom>
          <a:ln>
            <a:solidFill>
              <a:schemeClr val="tx2"/>
            </a:solidFill>
          </a:ln>
        </p:spPr>
      </p:pic>
      <p:pic>
        <p:nvPicPr>
          <p:cNvPr id="9" name="图片 8">
            <a:extLst>
              <a:ext uri="{FF2B5EF4-FFF2-40B4-BE49-F238E27FC236}">
                <a16:creationId xmlns:a16="http://schemas.microsoft.com/office/drawing/2014/main" id="{1DB17EA3-DC7A-4C61-B143-3D21F988803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08104" y="1791331"/>
            <a:ext cx="2592288" cy="3221845"/>
          </a:xfrm>
          <a:prstGeom prst="rect">
            <a:avLst/>
          </a:prstGeom>
          <a:ln>
            <a:solidFill>
              <a:schemeClr val="tx2"/>
            </a:solidFill>
          </a:ln>
        </p:spPr>
      </p:pic>
      <p:pic>
        <p:nvPicPr>
          <p:cNvPr id="11" name="图片 10">
            <a:extLst>
              <a:ext uri="{FF2B5EF4-FFF2-40B4-BE49-F238E27FC236}">
                <a16:creationId xmlns:a16="http://schemas.microsoft.com/office/drawing/2014/main" id="{0B0C314D-8B54-4CA4-92B0-F537F65FA37A}"/>
              </a:ext>
            </a:extLst>
          </p:cNvPr>
          <p:cNvPicPr>
            <a:picLocks noChangeAspect="1"/>
          </p:cNvPicPr>
          <p:nvPr/>
        </p:nvPicPr>
        <p:blipFill rotWithShape="1">
          <a:blip r:embed="rId5">
            <a:extLst>
              <a:ext uri="{28A0092B-C50C-407E-A947-70E740481C1C}">
                <a14:useLocalDpi xmlns:a14="http://schemas.microsoft.com/office/drawing/2010/main" val="0"/>
              </a:ext>
            </a:extLst>
          </a:blip>
          <a:srcRect r="1264"/>
          <a:stretch/>
        </p:blipFill>
        <p:spPr>
          <a:xfrm>
            <a:off x="5508104" y="1772816"/>
            <a:ext cx="3298566" cy="3221844"/>
          </a:xfrm>
          <a:prstGeom prst="rect">
            <a:avLst/>
          </a:prstGeom>
          <a:ln>
            <a:solidFill>
              <a:schemeClr val="tx2"/>
            </a:solidFill>
          </a:ln>
        </p:spPr>
      </p:pic>
      <p:sp>
        <p:nvSpPr>
          <p:cNvPr id="12" name="箭头: 右 11">
            <a:extLst>
              <a:ext uri="{FF2B5EF4-FFF2-40B4-BE49-F238E27FC236}">
                <a16:creationId xmlns:a16="http://schemas.microsoft.com/office/drawing/2014/main" id="{B2A16F72-CBA4-40EA-B37B-64342B2DF015}"/>
              </a:ext>
            </a:extLst>
          </p:cNvPr>
          <p:cNvSpPr/>
          <p:nvPr/>
        </p:nvSpPr>
        <p:spPr>
          <a:xfrm>
            <a:off x="4602318" y="3177589"/>
            <a:ext cx="906232" cy="288032"/>
          </a:xfrm>
          <a:prstGeom prst="rightArrow">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a:extLst>
              <a:ext uri="{FF2B5EF4-FFF2-40B4-BE49-F238E27FC236}">
                <a16:creationId xmlns:a16="http://schemas.microsoft.com/office/drawing/2014/main" id="{26857DB5-6701-4704-BA42-144005A1DBC5}"/>
              </a:ext>
            </a:extLst>
          </p:cNvPr>
          <p:cNvSpPr/>
          <p:nvPr/>
        </p:nvSpPr>
        <p:spPr>
          <a:xfrm>
            <a:off x="628650" y="5085184"/>
            <a:ext cx="7543750" cy="1200329"/>
          </a:xfrm>
          <a:prstGeom prst="rect">
            <a:avLst/>
          </a:prstGeom>
        </p:spPr>
        <p:txBody>
          <a:bodyPr wrap="square">
            <a:spAutoFit/>
          </a:bodyPr>
          <a:lstStyle/>
          <a:p>
            <a:r>
              <a:rPr lang="zh-CN" altLang="en-US" dirty="0"/>
              <a:t>函数的调用者可以自由的指定函数参数的数量和类型，被调用者无法知道在函数调用之前到底有多少参数被压入栈帧当中。所以</a:t>
            </a:r>
            <a:r>
              <a:rPr lang="en-US" altLang="zh-CN" dirty="0" err="1"/>
              <a:t>printf</a:t>
            </a:r>
            <a:r>
              <a:rPr lang="zh-CN" altLang="en-US" dirty="0"/>
              <a:t>函数要求传入一个</a:t>
            </a:r>
            <a:r>
              <a:rPr lang="en-US" altLang="zh-CN" dirty="0"/>
              <a:t>format</a:t>
            </a:r>
            <a:r>
              <a:rPr lang="zh-CN" altLang="en-US" dirty="0"/>
              <a:t>参数用以指定到底有多少，怎么样的参数被传入其中。然后它就会忠实的按照函数的调用者传入的格式一个一个的打印出数据。</a:t>
            </a:r>
          </a:p>
        </p:txBody>
      </p:sp>
    </p:spTree>
    <p:extLst>
      <p:ext uri="{BB962C8B-B14F-4D97-AF65-F5344CB8AC3E}">
        <p14:creationId xmlns:p14="http://schemas.microsoft.com/office/powerpoint/2010/main" val="2648030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6A7863A8-9F65-AF4B-8A76-15372CD6AF70}"/>
              </a:ext>
            </a:extLst>
          </p:cNvPr>
          <p:cNvSpPr>
            <a:spLocks noGrp="1"/>
          </p:cNvSpPr>
          <p:nvPr>
            <p:ph type="body" idx="1"/>
          </p:nvPr>
        </p:nvSpPr>
        <p:spPr/>
        <p:txBody>
          <a:bodyPr/>
          <a:lstStyle/>
          <a:p>
            <a:r>
              <a:rPr kumimoji="1" lang="zh-CN" altLang="en-US" dirty="0"/>
              <a:t>原理介绍</a:t>
            </a:r>
          </a:p>
        </p:txBody>
      </p:sp>
      <p:sp>
        <p:nvSpPr>
          <p:cNvPr id="3" name="内容占位符 2">
            <a:extLst>
              <a:ext uri="{FF2B5EF4-FFF2-40B4-BE49-F238E27FC236}">
                <a16:creationId xmlns:a16="http://schemas.microsoft.com/office/drawing/2014/main" id="{6ABB9837-B059-634A-AE0C-899B53421213}"/>
              </a:ext>
            </a:extLst>
          </p:cNvPr>
          <p:cNvSpPr>
            <a:spLocks noGrp="1"/>
          </p:cNvSpPr>
          <p:nvPr>
            <p:ph idx="13"/>
          </p:nvPr>
        </p:nvSpPr>
        <p:spPr/>
        <p:txBody>
          <a:bodyPr/>
          <a:lstStyle/>
          <a:p>
            <a:r>
              <a:rPr kumimoji="1" lang="zh-CN" altLang="en-US" dirty="0"/>
              <a:t>格式化字符串漏洞</a:t>
            </a:r>
            <a:endParaRPr kumimoji="1" lang="en-US" altLang="zh-CN" dirty="0"/>
          </a:p>
          <a:p>
            <a:pPr lvl="1"/>
            <a:r>
              <a:rPr lang="zh-CN" altLang="en-US" dirty="0"/>
              <a:t>如果我们无意或者有意，在</a:t>
            </a:r>
            <a:r>
              <a:rPr lang="en-US" altLang="zh-CN" dirty="0"/>
              <a:t>format</a:t>
            </a:r>
            <a:r>
              <a:rPr lang="zh-CN" altLang="en-US" dirty="0"/>
              <a:t>中，或者说我们要求</a:t>
            </a:r>
            <a:r>
              <a:rPr lang="en-US" altLang="zh-CN" dirty="0" err="1"/>
              <a:t>printf</a:t>
            </a:r>
            <a:r>
              <a:rPr lang="zh-CN" altLang="en-US" dirty="0"/>
              <a:t>打印的数据数量大于我们所给的数量会怎样？</a:t>
            </a:r>
            <a:endParaRPr kumimoji="1" lang="zh-CN" altLang="en-US" dirty="0"/>
          </a:p>
        </p:txBody>
      </p:sp>
      <p:sp>
        <p:nvSpPr>
          <p:cNvPr id="4" name="灯片编号占位符 3">
            <a:extLst>
              <a:ext uri="{FF2B5EF4-FFF2-40B4-BE49-F238E27FC236}">
                <a16:creationId xmlns:a16="http://schemas.microsoft.com/office/drawing/2014/main" id="{3DECAD79-042D-FB4E-9505-8519FDC0A53B}"/>
              </a:ext>
            </a:extLst>
          </p:cNvPr>
          <p:cNvSpPr>
            <a:spLocks noGrp="1"/>
          </p:cNvSpPr>
          <p:nvPr>
            <p:ph type="sldNum" sz="quarter" idx="10"/>
          </p:nvPr>
        </p:nvSpPr>
        <p:spPr/>
        <p:txBody>
          <a:bodyPr/>
          <a:lstStyle/>
          <a:p>
            <a:fld id="{8A6D26B4-866C-4665-A6B1-E1D86A7FEB5A}" type="slidenum">
              <a:rPr lang="zh-CN" altLang="en-US" smtClean="0"/>
              <a:pPr/>
              <a:t>12</a:t>
            </a:fld>
            <a:endParaRPr lang="zh-CN" altLang="en-US" dirty="0"/>
          </a:p>
        </p:txBody>
      </p:sp>
      <p:sp>
        <p:nvSpPr>
          <p:cNvPr id="6" name="标题 5">
            <a:extLst>
              <a:ext uri="{FF2B5EF4-FFF2-40B4-BE49-F238E27FC236}">
                <a16:creationId xmlns:a16="http://schemas.microsoft.com/office/drawing/2014/main" id="{2DA09EAC-FBCC-3344-8A20-9F380799F69B}"/>
              </a:ext>
            </a:extLst>
          </p:cNvPr>
          <p:cNvSpPr>
            <a:spLocks noGrp="1"/>
          </p:cNvSpPr>
          <p:nvPr>
            <p:ph type="title"/>
          </p:nvPr>
        </p:nvSpPr>
        <p:spPr/>
        <p:txBody>
          <a:bodyPr/>
          <a:lstStyle/>
          <a:p>
            <a:r>
              <a:rPr kumimoji="1" lang="en-US" altLang="zh-CN" dirty="0"/>
              <a:t>2</a:t>
            </a:r>
            <a:r>
              <a:rPr kumimoji="1" lang="zh-CN" altLang="en-US" dirty="0"/>
              <a:t>、</a:t>
            </a:r>
            <a:r>
              <a:rPr kumimoji="1" lang="en-US" altLang="zh-CN" dirty="0"/>
              <a:t>Format String Vulnerability</a:t>
            </a:r>
            <a:r>
              <a:rPr kumimoji="1" lang="zh-CN" altLang="en-US" dirty="0"/>
              <a:t>介绍</a:t>
            </a:r>
          </a:p>
        </p:txBody>
      </p:sp>
      <p:sp>
        <p:nvSpPr>
          <p:cNvPr id="5" name="箭头: 下 4">
            <a:extLst>
              <a:ext uri="{FF2B5EF4-FFF2-40B4-BE49-F238E27FC236}">
                <a16:creationId xmlns:a16="http://schemas.microsoft.com/office/drawing/2014/main" id="{97BA4961-5974-4FCB-B97B-F0B7DAFA3D31}"/>
              </a:ext>
            </a:extLst>
          </p:cNvPr>
          <p:cNvSpPr/>
          <p:nvPr/>
        </p:nvSpPr>
        <p:spPr>
          <a:xfrm>
            <a:off x="3635896" y="3481607"/>
            <a:ext cx="216024" cy="504056"/>
          </a:xfrm>
          <a:prstGeom prst="downArrow">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a:extLst>
              <a:ext uri="{FF2B5EF4-FFF2-40B4-BE49-F238E27FC236}">
                <a16:creationId xmlns:a16="http://schemas.microsoft.com/office/drawing/2014/main" id="{7F5334BB-23F1-4C1A-9BA2-5EA091891D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5696" y="2780928"/>
            <a:ext cx="4642089" cy="723937"/>
          </a:xfrm>
          <a:prstGeom prst="rect">
            <a:avLst/>
          </a:prstGeom>
          <a:ln>
            <a:solidFill>
              <a:schemeClr val="tx2"/>
            </a:solidFill>
          </a:ln>
        </p:spPr>
      </p:pic>
      <p:pic>
        <p:nvPicPr>
          <p:cNvPr id="10" name="图片 9">
            <a:extLst>
              <a:ext uri="{FF2B5EF4-FFF2-40B4-BE49-F238E27FC236}">
                <a16:creationId xmlns:a16="http://schemas.microsoft.com/office/drawing/2014/main" id="{8C18EEA3-FDB9-42BE-9851-6787652FD8E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9456" y="3994814"/>
            <a:ext cx="7819681" cy="487378"/>
          </a:xfrm>
          <a:prstGeom prst="rect">
            <a:avLst/>
          </a:prstGeom>
        </p:spPr>
      </p:pic>
      <p:sp>
        <p:nvSpPr>
          <p:cNvPr id="11" name="矩形 10">
            <a:extLst>
              <a:ext uri="{FF2B5EF4-FFF2-40B4-BE49-F238E27FC236}">
                <a16:creationId xmlns:a16="http://schemas.microsoft.com/office/drawing/2014/main" id="{D4A104F0-0BC1-46C6-B8BA-37ACBE78D469}"/>
              </a:ext>
            </a:extLst>
          </p:cNvPr>
          <p:cNvSpPr/>
          <p:nvPr/>
        </p:nvSpPr>
        <p:spPr>
          <a:xfrm>
            <a:off x="431540" y="4918297"/>
            <a:ext cx="8280920" cy="923330"/>
          </a:xfrm>
          <a:prstGeom prst="rect">
            <a:avLst/>
          </a:prstGeom>
        </p:spPr>
        <p:txBody>
          <a:bodyPr wrap="square">
            <a:spAutoFit/>
          </a:bodyPr>
          <a:lstStyle/>
          <a:p>
            <a:r>
              <a:rPr lang="zh-CN" altLang="en-US" dirty="0"/>
              <a:t>这里我们只给了printf一个参数，却让其打印出12个int类型的数据。可以看到，printf按照我们意愿打印出了12个数值。这些数值不是我们输入的参数，而是保存在栈中的其他的数值。通过这个特性，黑客们就创造出了格式化字符串的漏洞。</a:t>
            </a:r>
          </a:p>
        </p:txBody>
      </p:sp>
    </p:spTree>
    <p:extLst>
      <p:ext uri="{BB962C8B-B14F-4D97-AF65-F5344CB8AC3E}">
        <p14:creationId xmlns:p14="http://schemas.microsoft.com/office/powerpoint/2010/main" val="40657820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6A7863A8-9F65-AF4B-8A76-15372CD6AF70}"/>
              </a:ext>
            </a:extLst>
          </p:cNvPr>
          <p:cNvSpPr>
            <a:spLocks noGrp="1"/>
          </p:cNvSpPr>
          <p:nvPr>
            <p:ph type="body" idx="1"/>
          </p:nvPr>
        </p:nvSpPr>
        <p:spPr/>
        <p:txBody>
          <a:bodyPr/>
          <a:lstStyle/>
          <a:p>
            <a:r>
              <a:rPr kumimoji="1" lang="zh-CN" altLang="en-US" dirty="0"/>
              <a:t>原理介绍</a:t>
            </a:r>
          </a:p>
        </p:txBody>
      </p:sp>
      <p:sp>
        <p:nvSpPr>
          <p:cNvPr id="3" name="内容占位符 2">
            <a:extLst>
              <a:ext uri="{FF2B5EF4-FFF2-40B4-BE49-F238E27FC236}">
                <a16:creationId xmlns:a16="http://schemas.microsoft.com/office/drawing/2014/main" id="{6ABB9837-B059-634A-AE0C-899B53421213}"/>
              </a:ext>
            </a:extLst>
          </p:cNvPr>
          <p:cNvSpPr>
            <a:spLocks noGrp="1"/>
          </p:cNvSpPr>
          <p:nvPr>
            <p:ph idx="13"/>
          </p:nvPr>
        </p:nvSpPr>
        <p:spPr/>
        <p:txBody>
          <a:bodyPr/>
          <a:lstStyle/>
          <a:p>
            <a:r>
              <a:rPr kumimoji="1" lang="zh-CN" altLang="en-US" dirty="0"/>
              <a:t>格式化字符串攻击</a:t>
            </a:r>
            <a:endParaRPr kumimoji="1" lang="en-US" altLang="zh-CN" dirty="0"/>
          </a:p>
          <a:p>
            <a:pPr marL="0" indent="0">
              <a:buNone/>
            </a:pPr>
            <a:endParaRPr kumimoji="1" lang="en-US" altLang="zh-CN" dirty="0"/>
          </a:p>
          <a:p>
            <a:pPr lvl="1"/>
            <a:r>
              <a:rPr kumimoji="1" lang="zh-CN" altLang="en-US" b="0" dirty="0"/>
              <a:t>格式化字符串攻击原理是利用格式化函数（如</a:t>
            </a:r>
            <a:r>
              <a:rPr kumimoji="1" lang="en-US" altLang="zh-CN" b="0" dirty="0" err="1"/>
              <a:t>printf</a:t>
            </a:r>
            <a:r>
              <a:rPr kumimoji="1" lang="en-US" altLang="zh-CN" b="0" dirty="0"/>
              <a:t>()</a:t>
            </a:r>
            <a:r>
              <a:rPr kumimoji="1" lang="zh-CN" altLang="en-US" b="0" dirty="0"/>
              <a:t>）的沿着堆栈指针向下打印的特性，通过</a:t>
            </a:r>
            <a:r>
              <a:rPr kumimoji="1" lang="zh-CN" altLang="en-US" dirty="0"/>
              <a:t>只提供格式化字符串但不提供对应的变量</a:t>
            </a:r>
            <a:r>
              <a:rPr kumimoji="1" lang="zh-CN" altLang="en-US" b="0" dirty="0"/>
              <a:t>，读取栈内空间的内容。更进一步，通过将某个要攻击的目标地址放入栈中，就可以利用格式化字符串读写里面的值。因此，它的攻击分为两步：</a:t>
            </a:r>
          </a:p>
          <a:p>
            <a:pPr marL="457200" lvl="1" indent="0">
              <a:buNone/>
            </a:pPr>
            <a:r>
              <a:rPr kumimoji="1" lang="zh-CN" altLang="en-US" b="0" dirty="0"/>
              <a:t>（</a:t>
            </a:r>
            <a:r>
              <a:rPr kumimoji="1" lang="en-US" altLang="zh-CN" b="0" dirty="0"/>
              <a:t>1</a:t>
            </a:r>
            <a:r>
              <a:rPr kumimoji="1" lang="zh-CN" altLang="en-US" b="0" dirty="0"/>
              <a:t>）第一步，将目标地址放入栈中；</a:t>
            </a:r>
          </a:p>
          <a:p>
            <a:pPr marL="457200" lvl="1" indent="0">
              <a:buNone/>
            </a:pPr>
            <a:r>
              <a:rPr kumimoji="1" lang="zh-CN" altLang="en-US" b="0" dirty="0"/>
              <a:t>（</a:t>
            </a:r>
            <a:r>
              <a:rPr kumimoji="1" lang="en-US" altLang="zh-CN" b="0" dirty="0"/>
              <a:t>2</a:t>
            </a:r>
            <a:r>
              <a:rPr kumimoji="1" lang="zh-CN" altLang="en-US" b="0" dirty="0"/>
              <a:t>）第二步，设计格式化字符串，读写目标地址里的值。</a:t>
            </a:r>
          </a:p>
        </p:txBody>
      </p:sp>
      <p:sp>
        <p:nvSpPr>
          <p:cNvPr id="4" name="灯片编号占位符 3">
            <a:extLst>
              <a:ext uri="{FF2B5EF4-FFF2-40B4-BE49-F238E27FC236}">
                <a16:creationId xmlns:a16="http://schemas.microsoft.com/office/drawing/2014/main" id="{3DECAD79-042D-FB4E-9505-8519FDC0A53B}"/>
              </a:ext>
            </a:extLst>
          </p:cNvPr>
          <p:cNvSpPr>
            <a:spLocks noGrp="1"/>
          </p:cNvSpPr>
          <p:nvPr>
            <p:ph type="sldNum" sz="quarter" idx="10"/>
          </p:nvPr>
        </p:nvSpPr>
        <p:spPr/>
        <p:txBody>
          <a:bodyPr/>
          <a:lstStyle/>
          <a:p>
            <a:fld id="{8A6D26B4-866C-4665-A6B1-E1D86A7FEB5A}" type="slidenum">
              <a:rPr lang="zh-CN" altLang="en-US" smtClean="0"/>
              <a:pPr/>
              <a:t>13</a:t>
            </a:fld>
            <a:endParaRPr lang="zh-CN" altLang="en-US" dirty="0"/>
          </a:p>
        </p:txBody>
      </p:sp>
      <p:sp>
        <p:nvSpPr>
          <p:cNvPr id="6" name="标题 5">
            <a:extLst>
              <a:ext uri="{FF2B5EF4-FFF2-40B4-BE49-F238E27FC236}">
                <a16:creationId xmlns:a16="http://schemas.microsoft.com/office/drawing/2014/main" id="{2DA09EAC-FBCC-3344-8A20-9F380799F69B}"/>
              </a:ext>
            </a:extLst>
          </p:cNvPr>
          <p:cNvSpPr>
            <a:spLocks noGrp="1"/>
          </p:cNvSpPr>
          <p:nvPr>
            <p:ph type="title"/>
          </p:nvPr>
        </p:nvSpPr>
        <p:spPr/>
        <p:txBody>
          <a:bodyPr/>
          <a:lstStyle/>
          <a:p>
            <a:r>
              <a:rPr kumimoji="1" lang="en-US" altLang="zh-CN" dirty="0"/>
              <a:t>2</a:t>
            </a:r>
            <a:r>
              <a:rPr kumimoji="1" lang="zh-CN" altLang="en-US" dirty="0"/>
              <a:t>、</a:t>
            </a:r>
            <a:r>
              <a:rPr kumimoji="1" lang="en-US" altLang="zh-CN" dirty="0"/>
              <a:t>Format String Vulnerability</a:t>
            </a:r>
            <a:r>
              <a:rPr kumimoji="1" lang="zh-CN" altLang="en-US" dirty="0"/>
              <a:t>介绍</a:t>
            </a:r>
          </a:p>
        </p:txBody>
      </p:sp>
    </p:spTree>
    <p:extLst>
      <p:ext uri="{BB962C8B-B14F-4D97-AF65-F5344CB8AC3E}">
        <p14:creationId xmlns:p14="http://schemas.microsoft.com/office/powerpoint/2010/main" val="2132563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6A7863A8-9F65-AF4B-8A76-15372CD6AF70}"/>
              </a:ext>
            </a:extLst>
          </p:cNvPr>
          <p:cNvSpPr>
            <a:spLocks noGrp="1"/>
          </p:cNvSpPr>
          <p:nvPr>
            <p:ph type="body" idx="1"/>
          </p:nvPr>
        </p:nvSpPr>
        <p:spPr/>
        <p:txBody>
          <a:bodyPr/>
          <a:lstStyle/>
          <a:p>
            <a:r>
              <a:rPr kumimoji="1" lang="zh-CN" altLang="en-US" dirty="0"/>
              <a:t>原理介绍</a:t>
            </a:r>
          </a:p>
        </p:txBody>
      </p:sp>
      <p:sp>
        <p:nvSpPr>
          <p:cNvPr id="3" name="内容占位符 2">
            <a:extLst>
              <a:ext uri="{FF2B5EF4-FFF2-40B4-BE49-F238E27FC236}">
                <a16:creationId xmlns:a16="http://schemas.microsoft.com/office/drawing/2014/main" id="{6ABB9837-B059-634A-AE0C-899B53421213}"/>
              </a:ext>
            </a:extLst>
          </p:cNvPr>
          <p:cNvSpPr>
            <a:spLocks noGrp="1"/>
          </p:cNvSpPr>
          <p:nvPr>
            <p:ph idx="13"/>
          </p:nvPr>
        </p:nvSpPr>
        <p:spPr/>
        <p:txBody>
          <a:bodyPr/>
          <a:lstStyle/>
          <a:p>
            <a:r>
              <a:rPr kumimoji="1" lang="zh-CN" altLang="en-US" dirty="0"/>
              <a:t>*</a:t>
            </a:r>
            <a:r>
              <a:rPr kumimoji="1" lang="en-US" altLang="zh-CN" dirty="0" err="1"/>
              <a:t>printf</a:t>
            </a:r>
            <a:r>
              <a:rPr kumimoji="1" lang="en-US" altLang="zh-CN" dirty="0"/>
              <a:t>( )</a:t>
            </a:r>
            <a:r>
              <a:rPr kumimoji="1" lang="zh-CN" altLang="en-US" dirty="0"/>
              <a:t>系列函数的</a:t>
            </a:r>
            <a:r>
              <a:rPr kumimoji="1" lang="en-US" altLang="zh-CN" dirty="0"/>
              <a:t>3</a:t>
            </a:r>
            <a:r>
              <a:rPr kumimoji="1" lang="zh-CN" altLang="en-US" dirty="0"/>
              <a:t>条特殊性质</a:t>
            </a:r>
          </a:p>
        </p:txBody>
      </p:sp>
      <p:sp>
        <p:nvSpPr>
          <p:cNvPr id="4" name="灯片编号占位符 3">
            <a:extLst>
              <a:ext uri="{FF2B5EF4-FFF2-40B4-BE49-F238E27FC236}">
                <a16:creationId xmlns:a16="http://schemas.microsoft.com/office/drawing/2014/main" id="{3DECAD79-042D-FB4E-9505-8519FDC0A53B}"/>
              </a:ext>
            </a:extLst>
          </p:cNvPr>
          <p:cNvSpPr>
            <a:spLocks noGrp="1"/>
          </p:cNvSpPr>
          <p:nvPr>
            <p:ph type="sldNum" sz="quarter" idx="10"/>
          </p:nvPr>
        </p:nvSpPr>
        <p:spPr/>
        <p:txBody>
          <a:bodyPr/>
          <a:lstStyle/>
          <a:p>
            <a:fld id="{8A6D26B4-866C-4665-A6B1-E1D86A7FEB5A}" type="slidenum">
              <a:rPr lang="zh-CN" altLang="en-US" smtClean="0"/>
              <a:pPr/>
              <a:t>14</a:t>
            </a:fld>
            <a:endParaRPr lang="zh-CN" altLang="en-US" dirty="0"/>
          </a:p>
        </p:txBody>
      </p:sp>
      <p:sp>
        <p:nvSpPr>
          <p:cNvPr id="6" name="标题 5">
            <a:extLst>
              <a:ext uri="{FF2B5EF4-FFF2-40B4-BE49-F238E27FC236}">
                <a16:creationId xmlns:a16="http://schemas.microsoft.com/office/drawing/2014/main" id="{2DA09EAC-FBCC-3344-8A20-9F380799F69B}"/>
              </a:ext>
            </a:extLst>
          </p:cNvPr>
          <p:cNvSpPr>
            <a:spLocks noGrp="1"/>
          </p:cNvSpPr>
          <p:nvPr>
            <p:ph type="title"/>
          </p:nvPr>
        </p:nvSpPr>
        <p:spPr/>
        <p:txBody>
          <a:bodyPr/>
          <a:lstStyle/>
          <a:p>
            <a:r>
              <a:rPr kumimoji="1" lang="en-US" altLang="zh-CN" dirty="0"/>
              <a:t>1</a:t>
            </a:r>
            <a:r>
              <a:rPr kumimoji="1" lang="zh-CN" altLang="en-US" dirty="0"/>
              <a:t>、</a:t>
            </a:r>
            <a:r>
              <a:rPr kumimoji="1" lang="en-US" altLang="zh-CN" dirty="0"/>
              <a:t>Format String Vulnerability</a:t>
            </a:r>
            <a:r>
              <a:rPr kumimoji="1" lang="zh-CN" altLang="en-US" dirty="0"/>
              <a:t>介绍</a:t>
            </a:r>
          </a:p>
        </p:txBody>
      </p:sp>
      <p:sp>
        <p:nvSpPr>
          <p:cNvPr id="5" name="矩形 4">
            <a:extLst>
              <a:ext uri="{FF2B5EF4-FFF2-40B4-BE49-F238E27FC236}">
                <a16:creationId xmlns:a16="http://schemas.microsoft.com/office/drawing/2014/main" id="{5E197172-D7DB-4589-B50C-31C991E4A2CF}"/>
              </a:ext>
            </a:extLst>
          </p:cNvPr>
          <p:cNvSpPr/>
          <p:nvPr/>
        </p:nvSpPr>
        <p:spPr>
          <a:xfrm>
            <a:off x="924695" y="2372757"/>
            <a:ext cx="7128792" cy="2031325"/>
          </a:xfrm>
          <a:prstGeom prst="rect">
            <a:avLst/>
          </a:prstGeom>
        </p:spPr>
        <p:txBody>
          <a:bodyPr wrap="square">
            <a:spAutoFit/>
          </a:bodyPr>
          <a:lstStyle/>
          <a:p>
            <a:r>
              <a:rPr lang="zh-CN" altLang="en-US" dirty="0"/>
              <a:t>所谓格式化字符串 ,就是在*printf( )系列函数中按照一定的格式对数据进行输出 ,可以输出到标准输出 ,即 printf( ) ,也可以输出到文件句柄、字符串等。 对应的函数有fprintf、sprintf、snprintf、vprintf、vfprintf、vsprintf等 ,能被黑客利用的地方也就出在这一系列的*printf( )函数中。在正常情况下这些函数不会造成什么问题 ,但是*printf( )系列函数有3条特殊的性质 ,这些特殊性质如果被攻击者结合起来利用 ,就会形成漏洞 。</a:t>
            </a:r>
          </a:p>
        </p:txBody>
      </p:sp>
    </p:spTree>
    <p:extLst>
      <p:ext uri="{BB962C8B-B14F-4D97-AF65-F5344CB8AC3E}">
        <p14:creationId xmlns:p14="http://schemas.microsoft.com/office/powerpoint/2010/main" val="41363576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6A7863A8-9F65-AF4B-8A76-15372CD6AF70}"/>
              </a:ext>
            </a:extLst>
          </p:cNvPr>
          <p:cNvSpPr>
            <a:spLocks noGrp="1"/>
          </p:cNvSpPr>
          <p:nvPr>
            <p:ph type="body" idx="1"/>
          </p:nvPr>
        </p:nvSpPr>
        <p:spPr/>
        <p:txBody>
          <a:bodyPr/>
          <a:lstStyle/>
          <a:p>
            <a:r>
              <a:rPr kumimoji="1" lang="zh-CN" altLang="en-US" dirty="0"/>
              <a:t>原理介绍</a:t>
            </a:r>
          </a:p>
        </p:txBody>
      </p:sp>
      <p:sp>
        <p:nvSpPr>
          <p:cNvPr id="3" name="内容占位符 2">
            <a:extLst>
              <a:ext uri="{FF2B5EF4-FFF2-40B4-BE49-F238E27FC236}">
                <a16:creationId xmlns:a16="http://schemas.microsoft.com/office/drawing/2014/main" id="{6ABB9837-B059-634A-AE0C-899B53421213}"/>
              </a:ext>
            </a:extLst>
          </p:cNvPr>
          <p:cNvSpPr>
            <a:spLocks noGrp="1"/>
          </p:cNvSpPr>
          <p:nvPr>
            <p:ph idx="13"/>
          </p:nvPr>
        </p:nvSpPr>
        <p:spPr/>
        <p:txBody>
          <a:bodyPr/>
          <a:lstStyle/>
          <a:p>
            <a:r>
              <a:rPr kumimoji="1" lang="zh-CN" altLang="en-US" dirty="0"/>
              <a:t>*</a:t>
            </a:r>
            <a:r>
              <a:rPr kumimoji="1" lang="en-US" altLang="zh-CN" dirty="0" err="1"/>
              <a:t>printf</a:t>
            </a:r>
            <a:r>
              <a:rPr kumimoji="1" lang="en-US" altLang="zh-CN" dirty="0"/>
              <a:t>( )</a:t>
            </a:r>
            <a:r>
              <a:rPr kumimoji="1" lang="zh-CN" altLang="en-US" dirty="0"/>
              <a:t>系列函数的</a:t>
            </a:r>
            <a:r>
              <a:rPr kumimoji="1" lang="en-US" altLang="zh-CN" dirty="0"/>
              <a:t>3</a:t>
            </a:r>
            <a:r>
              <a:rPr kumimoji="1" lang="zh-CN" altLang="en-US" dirty="0"/>
              <a:t>条特殊性质</a:t>
            </a:r>
          </a:p>
          <a:p>
            <a:pPr lvl="1"/>
            <a:r>
              <a:rPr kumimoji="1" lang="zh-CN" altLang="en-US" dirty="0"/>
              <a:t>参数个数不固定造成访问越界数据</a:t>
            </a:r>
          </a:p>
        </p:txBody>
      </p:sp>
      <p:sp>
        <p:nvSpPr>
          <p:cNvPr id="4" name="灯片编号占位符 3">
            <a:extLst>
              <a:ext uri="{FF2B5EF4-FFF2-40B4-BE49-F238E27FC236}">
                <a16:creationId xmlns:a16="http://schemas.microsoft.com/office/drawing/2014/main" id="{3DECAD79-042D-FB4E-9505-8519FDC0A53B}"/>
              </a:ext>
            </a:extLst>
          </p:cNvPr>
          <p:cNvSpPr>
            <a:spLocks noGrp="1"/>
          </p:cNvSpPr>
          <p:nvPr>
            <p:ph type="sldNum" sz="quarter" idx="10"/>
          </p:nvPr>
        </p:nvSpPr>
        <p:spPr/>
        <p:txBody>
          <a:bodyPr/>
          <a:lstStyle/>
          <a:p>
            <a:fld id="{8A6D26B4-866C-4665-A6B1-E1D86A7FEB5A}" type="slidenum">
              <a:rPr lang="zh-CN" altLang="en-US" smtClean="0"/>
              <a:pPr/>
              <a:t>15</a:t>
            </a:fld>
            <a:endParaRPr lang="zh-CN" altLang="en-US" dirty="0"/>
          </a:p>
        </p:txBody>
      </p:sp>
      <p:sp>
        <p:nvSpPr>
          <p:cNvPr id="6" name="标题 5">
            <a:extLst>
              <a:ext uri="{FF2B5EF4-FFF2-40B4-BE49-F238E27FC236}">
                <a16:creationId xmlns:a16="http://schemas.microsoft.com/office/drawing/2014/main" id="{2DA09EAC-FBCC-3344-8A20-9F380799F69B}"/>
              </a:ext>
            </a:extLst>
          </p:cNvPr>
          <p:cNvSpPr>
            <a:spLocks noGrp="1"/>
          </p:cNvSpPr>
          <p:nvPr>
            <p:ph type="title"/>
          </p:nvPr>
        </p:nvSpPr>
        <p:spPr/>
        <p:txBody>
          <a:bodyPr/>
          <a:lstStyle/>
          <a:p>
            <a:r>
              <a:rPr kumimoji="1" lang="en-US" altLang="zh-CN" dirty="0"/>
              <a:t>1</a:t>
            </a:r>
            <a:r>
              <a:rPr kumimoji="1" lang="zh-CN" altLang="en-US" dirty="0"/>
              <a:t>、</a:t>
            </a:r>
            <a:r>
              <a:rPr kumimoji="1" lang="en-US" altLang="zh-CN" dirty="0"/>
              <a:t>Format String Vulnerability</a:t>
            </a:r>
            <a:r>
              <a:rPr kumimoji="1" lang="zh-CN" altLang="en-US" dirty="0"/>
              <a:t>介绍</a:t>
            </a:r>
          </a:p>
        </p:txBody>
      </p:sp>
      <p:sp>
        <p:nvSpPr>
          <p:cNvPr id="5" name="矩形 4">
            <a:extLst>
              <a:ext uri="{FF2B5EF4-FFF2-40B4-BE49-F238E27FC236}">
                <a16:creationId xmlns:a16="http://schemas.microsoft.com/office/drawing/2014/main" id="{5E197172-D7DB-4589-B50C-31C991E4A2CF}"/>
              </a:ext>
            </a:extLst>
          </p:cNvPr>
          <p:cNvSpPr/>
          <p:nvPr/>
        </p:nvSpPr>
        <p:spPr>
          <a:xfrm>
            <a:off x="924695" y="2372757"/>
            <a:ext cx="7128792" cy="1754326"/>
          </a:xfrm>
          <a:prstGeom prst="rect">
            <a:avLst/>
          </a:prstGeom>
        </p:spPr>
        <p:txBody>
          <a:bodyPr wrap="square">
            <a:spAutoFit/>
          </a:bodyPr>
          <a:lstStyle/>
          <a:p>
            <a:r>
              <a:rPr lang="zh-CN" altLang="en-US" dirty="0"/>
              <a:t>因为*</a:t>
            </a:r>
            <a:r>
              <a:rPr lang="en-US" altLang="zh-CN" dirty="0" err="1"/>
              <a:t>printf</a:t>
            </a:r>
            <a:r>
              <a:rPr lang="en-US" altLang="zh-CN" dirty="0"/>
              <a:t> ( )</a:t>
            </a:r>
            <a:r>
              <a:rPr lang="zh-CN" altLang="en-US" dirty="0"/>
              <a:t>系列函数的参数的个数是不固定的，如果其第一个参数即格式化字符串是由用户来提供的话，那么用户就可以访问到格式化字符串前面的堆栈里的任何内容了。之所以会出现格式化串漏洞，就是因为程序员把</a:t>
            </a:r>
            <a:r>
              <a:rPr lang="en-US" altLang="zh-CN" dirty="0" err="1"/>
              <a:t>printf</a:t>
            </a:r>
            <a:r>
              <a:rPr lang="en-US" altLang="zh-CN" dirty="0"/>
              <a:t>( )</a:t>
            </a:r>
            <a:r>
              <a:rPr lang="zh-CN" altLang="en-US" dirty="0"/>
              <a:t>的第一个参数，即格式化字符串，交给用户来提供，如果用户提供特定数量的</a:t>
            </a:r>
            <a:r>
              <a:rPr lang="en-US" altLang="zh-CN" dirty="0"/>
              <a:t>%x</a:t>
            </a:r>
            <a:r>
              <a:rPr lang="zh-CN" altLang="en-US" dirty="0"/>
              <a:t>，就可以访问到特定地址的堆栈内容。</a:t>
            </a:r>
          </a:p>
        </p:txBody>
      </p:sp>
    </p:spTree>
    <p:extLst>
      <p:ext uri="{BB962C8B-B14F-4D97-AF65-F5344CB8AC3E}">
        <p14:creationId xmlns:p14="http://schemas.microsoft.com/office/powerpoint/2010/main" val="33480307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6A7863A8-9F65-AF4B-8A76-15372CD6AF70}"/>
              </a:ext>
            </a:extLst>
          </p:cNvPr>
          <p:cNvSpPr>
            <a:spLocks noGrp="1"/>
          </p:cNvSpPr>
          <p:nvPr>
            <p:ph type="body" idx="1"/>
          </p:nvPr>
        </p:nvSpPr>
        <p:spPr/>
        <p:txBody>
          <a:bodyPr/>
          <a:lstStyle/>
          <a:p>
            <a:r>
              <a:rPr kumimoji="1" lang="zh-CN" altLang="en-US" dirty="0"/>
              <a:t>原理介绍</a:t>
            </a:r>
          </a:p>
        </p:txBody>
      </p:sp>
      <p:sp>
        <p:nvSpPr>
          <p:cNvPr id="3" name="内容占位符 2">
            <a:extLst>
              <a:ext uri="{FF2B5EF4-FFF2-40B4-BE49-F238E27FC236}">
                <a16:creationId xmlns:a16="http://schemas.microsoft.com/office/drawing/2014/main" id="{6ABB9837-B059-634A-AE0C-899B53421213}"/>
              </a:ext>
            </a:extLst>
          </p:cNvPr>
          <p:cNvSpPr>
            <a:spLocks noGrp="1"/>
          </p:cNvSpPr>
          <p:nvPr>
            <p:ph idx="13"/>
          </p:nvPr>
        </p:nvSpPr>
        <p:spPr/>
        <p:txBody>
          <a:bodyPr/>
          <a:lstStyle/>
          <a:p>
            <a:r>
              <a:rPr kumimoji="1" lang="zh-CN" altLang="en-US" dirty="0"/>
              <a:t>*</a:t>
            </a:r>
            <a:r>
              <a:rPr kumimoji="1" lang="en-US" altLang="zh-CN" dirty="0" err="1"/>
              <a:t>printf</a:t>
            </a:r>
            <a:r>
              <a:rPr kumimoji="1" lang="en-US" altLang="zh-CN" dirty="0"/>
              <a:t>( )</a:t>
            </a:r>
            <a:r>
              <a:rPr kumimoji="1" lang="zh-CN" altLang="en-US" dirty="0"/>
              <a:t>系列函数的</a:t>
            </a:r>
            <a:r>
              <a:rPr kumimoji="1" lang="en-US" altLang="zh-CN" dirty="0"/>
              <a:t>3</a:t>
            </a:r>
            <a:r>
              <a:rPr kumimoji="1" lang="zh-CN" altLang="en-US" dirty="0"/>
              <a:t>条特殊性质</a:t>
            </a:r>
          </a:p>
          <a:p>
            <a:pPr lvl="1"/>
            <a:r>
              <a:rPr kumimoji="1" lang="zh-CN" altLang="en-US" dirty="0"/>
              <a:t>利用</a:t>
            </a:r>
            <a:r>
              <a:rPr kumimoji="1" lang="en-US" altLang="zh-CN" dirty="0"/>
              <a:t>%n</a:t>
            </a:r>
            <a:r>
              <a:rPr kumimoji="1" lang="zh-CN" altLang="en-US" dirty="0"/>
              <a:t>格式符写入跳转地址</a:t>
            </a:r>
          </a:p>
        </p:txBody>
      </p:sp>
      <p:sp>
        <p:nvSpPr>
          <p:cNvPr id="4" name="灯片编号占位符 3">
            <a:extLst>
              <a:ext uri="{FF2B5EF4-FFF2-40B4-BE49-F238E27FC236}">
                <a16:creationId xmlns:a16="http://schemas.microsoft.com/office/drawing/2014/main" id="{3DECAD79-042D-FB4E-9505-8519FDC0A53B}"/>
              </a:ext>
            </a:extLst>
          </p:cNvPr>
          <p:cNvSpPr>
            <a:spLocks noGrp="1"/>
          </p:cNvSpPr>
          <p:nvPr>
            <p:ph type="sldNum" sz="quarter" idx="10"/>
          </p:nvPr>
        </p:nvSpPr>
        <p:spPr/>
        <p:txBody>
          <a:bodyPr/>
          <a:lstStyle/>
          <a:p>
            <a:fld id="{8A6D26B4-866C-4665-A6B1-E1D86A7FEB5A}" type="slidenum">
              <a:rPr lang="zh-CN" altLang="en-US" smtClean="0"/>
              <a:pPr/>
              <a:t>16</a:t>
            </a:fld>
            <a:endParaRPr lang="zh-CN" altLang="en-US" dirty="0"/>
          </a:p>
        </p:txBody>
      </p:sp>
      <p:sp>
        <p:nvSpPr>
          <p:cNvPr id="6" name="标题 5">
            <a:extLst>
              <a:ext uri="{FF2B5EF4-FFF2-40B4-BE49-F238E27FC236}">
                <a16:creationId xmlns:a16="http://schemas.microsoft.com/office/drawing/2014/main" id="{2DA09EAC-FBCC-3344-8A20-9F380799F69B}"/>
              </a:ext>
            </a:extLst>
          </p:cNvPr>
          <p:cNvSpPr>
            <a:spLocks noGrp="1"/>
          </p:cNvSpPr>
          <p:nvPr>
            <p:ph type="title"/>
          </p:nvPr>
        </p:nvSpPr>
        <p:spPr/>
        <p:txBody>
          <a:bodyPr/>
          <a:lstStyle/>
          <a:p>
            <a:r>
              <a:rPr kumimoji="1" lang="en-US" altLang="zh-CN" dirty="0"/>
              <a:t>1</a:t>
            </a:r>
            <a:r>
              <a:rPr kumimoji="1" lang="zh-CN" altLang="en-US" dirty="0"/>
              <a:t>、</a:t>
            </a:r>
            <a:r>
              <a:rPr kumimoji="1" lang="en-US" altLang="zh-CN" dirty="0"/>
              <a:t>Format String Vulnerability</a:t>
            </a:r>
            <a:r>
              <a:rPr kumimoji="1" lang="zh-CN" altLang="en-US" dirty="0"/>
              <a:t>介绍</a:t>
            </a:r>
          </a:p>
        </p:txBody>
      </p:sp>
      <p:sp>
        <p:nvSpPr>
          <p:cNvPr id="5" name="矩形 4">
            <a:extLst>
              <a:ext uri="{FF2B5EF4-FFF2-40B4-BE49-F238E27FC236}">
                <a16:creationId xmlns:a16="http://schemas.microsoft.com/office/drawing/2014/main" id="{5E197172-D7DB-4589-B50C-31C991E4A2CF}"/>
              </a:ext>
            </a:extLst>
          </p:cNvPr>
          <p:cNvSpPr/>
          <p:nvPr/>
        </p:nvSpPr>
        <p:spPr>
          <a:xfrm>
            <a:off x="924695" y="2372757"/>
            <a:ext cx="7128792" cy="3139321"/>
          </a:xfrm>
          <a:prstGeom prst="rect">
            <a:avLst/>
          </a:prstGeom>
        </p:spPr>
        <p:txBody>
          <a:bodyPr wrap="square">
            <a:spAutoFit/>
          </a:bodyPr>
          <a:lstStyle/>
          <a:p>
            <a:r>
              <a:rPr lang="zh-CN" altLang="en-US" dirty="0"/>
              <a:t>上一步中只是显示内存的内容而没有改变它，利用*</a:t>
            </a:r>
            <a:r>
              <a:rPr lang="en-US" altLang="zh-CN" dirty="0" err="1"/>
              <a:t>printf</a:t>
            </a:r>
            <a:r>
              <a:rPr lang="en-US" altLang="zh-CN" dirty="0"/>
              <a:t>( )</a:t>
            </a:r>
            <a:r>
              <a:rPr lang="zh-CN" altLang="en-US" dirty="0"/>
              <a:t>的一个特殊格式符</a:t>
            </a:r>
            <a:r>
              <a:rPr lang="en-US" altLang="zh-CN" dirty="0"/>
              <a:t>%n</a:t>
            </a:r>
            <a:r>
              <a:rPr lang="zh-CN" altLang="en-US" dirty="0"/>
              <a:t>，就可以向内存中写入内容。</a:t>
            </a:r>
            <a:r>
              <a:rPr lang="en-US" altLang="zh-CN" dirty="0"/>
              <a:t>%n</a:t>
            </a:r>
            <a:r>
              <a:rPr lang="zh-CN" altLang="en-US" dirty="0"/>
              <a:t>是一个在编程中不经常用到的格式符，它的作用是把前面已经打印的长度写入某个内存地址。在实际利用某个漏洞时 </a:t>
            </a:r>
            <a:r>
              <a:rPr lang="en-US" altLang="zh-CN" dirty="0"/>
              <a:t>,</a:t>
            </a:r>
            <a:r>
              <a:rPr lang="zh-CN" altLang="en-US" dirty="0"/>
              <a:t>并不是直接把跳转地址写入函数的返回地址，而是通过地址来间接的改写返回地址。现在已经可以利用提交格式化字符串访问格式化字符串前面堆栈里的内容 </a:t>
            </a:r>
            <a:r>
              <a:rPr lang="en-US" altLang="zh-CN" dirty="0"/>
              <a:t>,</a:t>
            </a:r>
            <a:r>
              <a:rPr lang="zh-CN" altLang="en-US" dirty="0"/>
              <a:t>并且利用</a:t>
            </a:r>
            <a:r>
              <a:rPr lang="en-US" altLang="zh-CN" dirty="0"/>
              <a:t>%n</a:t>
            </a:r>
            <a:r>
              <a:rPr lang="zh-CN" altLang="en-US" dirty="0"/>
              <a:t>可以向一个内存单元中的地址去写入一个值。既然可以访问到提交的字符串，就可以在提交的字符串当中放上某个函数的返回地址的地址，这样就可以利用</a:t>
            </a:r>
            <a:r>
              <a:rPr lang="en-US" altLang="zh-CN" dirty="0"/>
              <a:t>%n</a:t>
            </a:r>
            <a:r>
              <a:rPr lang="zh-CN" altLang="en-US" dirty="0"/>
              <a:t>来改写这个返回地址。当然</a:t>
            </a:r>
            <a:r>
              <a:rPr lang="en-US" altLang="zh-CN" dirty="0"/>
              <a:t>,</a:t>
            </a:r>
            <a:r>
              <a:rPr lang="zh-CN" altLang="en-US" dirty="0"/>
              <a:t>，</a:t>
            </a:r>
            <a:r>
              <a:rPr lang="en-US" altLang="zh-CN" dirty="0"/>
              <a:t>%n</a:t>
            </a:r>
            <a:r>
              <a:rPr lang="zh-CN" altLang="en-US" dirty="0"/>
              <a:t>向内存中写入的值并不是随意的，它只能写入前面打印过的字符数量，而攻击者需要的是写入存放</a:t>
            </a:r>
            <a:r>
              <a:rPr lang="en-US" altLang="zh-CN" dirty="0"/>
              <a:t>shellcode</a:t>
            </a:r>
            <a:r>
              <a:rPr lang="zh-CN" altLang="en-US" dirty="0"/>
              <a:t>的地址，就象普通的缓冲区溢出攻击那样。</a:t>
            </a:r>
          </a:p>
        </p:txBody>
      </p:sp>
    </p:spTree>
    <p:extLst>
      <p:ext uri="{BB962C8B-B14F-4D97-AF65-F5344CB8AC3E}">
        <p14:creationId xmlns:p14="http://schemas.microsoft.com/office/powerpoint/2010/main" val="38761550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6A7863A8-9F65-AF4B-8A76-15372CD6AF70}"/>
              </a:ext>
            </a:extLst>
          </p:cNvPr>
          <p:cNvSpPr>
            <a:spLocks noGrp="1"/>
          </p:cNvSpPr>
          <p:nvPr>
            <p:ph type="body" idx="1"/>
          </p:nvPr>
        </p:nvSpPr>
        <p:spPr/>
        <p:txBody>
          <a:bodyPr/>
          <a:lstStyle/>
          <a:p>
            <a:r>
              <a:rPr kumimoji="1" lang="zh-CN" altLang="en-US" dirty="0"/>
              <a:t>原理介绍</a:t>
            </a:r>
          </a:p>
        </p:txBody>
      </p:sp>
      <p:sp>
        <p:nvSpPr>
          <p:cNvPr id="3" name="内容占位符 2">
            <a:extLst>
              <a:ext uri="{FF2B5EF4-FFF2-40B4-BE49-F238E27FC236}">
                <a16:creationId xmlns:a16="http://schemas.microsoft.com/office/drawing/2014/main" id="{6ABB9837-B059-634A-AE0C-899B53421213}"/>
              </a:ext>
            </a:extLst>
          </p:cNvPr>
          <p:cNvSpPr>
            <a:spLocks noGrp="1"/>
          </p:cNvSpPr>
          <p:nvPr>
            <p:ph idx="13"/>
          </p:nvPr>
        </p:nvSpPr>
        <p:spPr/>
        <p:txBody>
          <a:bodyPr/>
          <a:lstStyle/>
          <a:p>
            <a:r>
              <a:rPr kumimoji="1" lang="zh-CN" altLang="en-US" dirty="0"/>
              <a:t>*</a:t>
            </a:r>
            <a:r>
              <a:rPr kumimoji="1" lang="en-US" altLang="zh-CN" dirty="0" err="1"/>
              <a:t>printf</a:t>
            </a:r>
            <a:r>
              <a:rPr kumimoji="1" lang="en-US" altLang="zh-CN" dirty="0"/>
              <a:t>( )</a:t>
            </a:r>
            <a:r>
              <a:rPr kumimoji="1" lang="zh-CN" altLang="en-US" dirty="0"/>
              <a:t>系列函数的</a:t>
            </a:r>
            <a:r>
              <a:rPr kumimoji="1" lang="en-US" altLang="zh-CN" dirty="0"/>
              <a:t>3</a:t>
            </a:r>
            <a:r>
              <a:rPr kumimoji="1" lang="zh-CN" altLang="en-US" dirty="0"/>
              <a:t>条特殊性质</a:t>
            </a:r>
          </a:p>
          <a:p>
            <a:pPr lvl="1"/>
            <a:r>
              <a:rPr kumimoji="1" lang="zh-CN" altLang="en-US" dirty="0"/>
              <a:t>利用附加格式符控制跳转地址的值</a:t>
            </a:r>
          </a:p>
        </p:txBody>
      </p:sp>
      <p:sp>
        <p:nvSpPr>
          <p:cNvPr id="4" name="灯片编号占位符 3">
            <a:extLst>
              <a:ext uri="{FF2B5EF4-FFF2-40B4-BE49-F238E27FC236}">
                <a16:creationId xmlns:a16="http://schemas.microsoft.com/office/drawing/2014/main" id="{3DECAD79-042D-FB4E-9505-8519FDC0A53B}"/>
              </a:ext>
            </a:extLst>
          </p:cNvPr>
          <p:cNvSpPr>
            <a:spLocks noGrp="1"/>
          </p:cNvSpPr>
          <p:nvPr>
            <p:ph type="sldNum" sz="quarter" idx="10"/>
          </p:nvPr>
        </p:nvSpPr>
        <p:spPr/>
        <p:txBody>
          <a:bodyPr/>
          <a:lstStyle/>
          <a:p>
            <a:fld id="{8A6D26B4-866C-4665-A6B1-E1D86A7FEB5A}" type="slidenum">
              <a:rPr lang="zh-CN" altLang="en-US" smtClean="0"/>
              <a:pPr/>
              <a:t>17</a:t>
            </a:fld>
            <a:endParaRPr lang="zh-CN" altLang="en-US" dirty="0"/>
          </a:p>
        </p:txBody>
      </p:sp>
      <p:sp>
        <p:nvSpPr>
          <p:cNvPr id="6" name="标题 5">
            <a:extLst>
              <a:ext uri="{FF2B5EF4-FFF2-40B4-BE49-F238E27FC236}">
                <a16:creationId xmlns:a16="http://schemas.microsoft.com/office/drawing/2014/main" id="{2DA09EAC-FBCC-3344-8A20-9F380799F69B}"/>
              </a:ext>
            </a:extLst>
          </p:cNvPr>
          <p:cNvSpPr>
            <a:spLocks noGrp="1"/>
          </p:cNvSpPr>
          <p:nvPr>
            <p:ph type="title"/>
          </p:nvPr>
        </p:nvSpPr>
        <p:spPr/>
        <p:txBody>
          <a:bodyPr/>
          <a:lstStyle/>
          <a:p>
            <a:r>
              <a:rPr kumimoji="1" lang="en-US" altLang="zh-CN" dirty="0"/>
              <a:t>1</a:t>
            </a:r>
            <a:r>
              <a:rPr kumimoji="1" lang="zh-CN" altLang="en-US" dirty="0"/>
              <a:t>、</a:t>
            </a:r>
            <a:r>
              <a:rPr kumimoji="1" lang="en-US" altLang="zh-CN" dirty="0"/>
              <a:t>Format String Vulnerability</a:t>
            </a:r>
            <a:r>
              <a:rPr kumimoji="1" lang="zh-CN" altLang="en-US" dirty="0"/>
              <a:t>介绍</a:t>
            </a:r>
          </a:p>
        </p:txBody>
      </p:sp>
      <p:sp>
        <p:nvSpPr>
          <p:cNvPr id="5" name="矩形 4">
            <a:extLst>
              <a:ext uri="{FF2B5EF4-FFF2-40B4-BE49-F238E27FC236}">
                <a16:creationId xmlns:a16="http://schemas.microsoft.com/office/drawing/2014/main" id="{5E197172-D7DB-4589-B50C-31C991E4A2CF}"/>
              </a:ext>
            </a:extLst>
          </p:cNvPr>
          <p:cNvSpPr/>
          <p:nvPr/>
        </p:nvSpPr>
        <p:spPr>
          <a:xfrm>
            <a:off x="924695" y="2372757"/>
            <a:ext cx="7128792" cy="2585323"/>
          </a:xfrm>
          <a:prstGeom prst="rect">
            <a:avLst/>
          </a:prstGeom>
        </p:spPr>
        <p:txBody>
          <a:bodyPr wrap="square">
            <a:spAutoFit/>
          </a:bodyPr>
          <a:lstStyle/>
          <a:p>
            <a:r>
              <a:rPr lang="en-US" altLang="zh-CN" dirty="0" err="1"/>
              <a:t>printf</a:t>
            </a:r>
            <a:r>
              <a:rPr lang="en-US" altLang="zh-CN" dirty="0"/>
              <a:t>( )</a:t>
            </a:r>
            <a:r>
              <a:rPr lang="zh-CN" altLang="en-US" dirty="0"/>
              <a:t>系列函数有个性质是程序员可以定义打印字符的宽度。就是在格式符的中间加上一个整数，</a:t>
            </a:r>
            <a:r>
              <a:rPr lang="en-US" altLang="zh-CN" dirty="0" err="1"/>
              <a:t>printf</a:t>
            </a:r>
            <a:r>
              <a:rPr lang="en-US" altLang="zh-CN" dirty="0"/>
              <a:t>( )</a:t>
            </a:r>
            <a:r>
              <a:rPr lang="zh-CN" altLang="en-US" dirty="0"/>
              <a:t>就会把这个数值作为输出宽度 </a:t>
            </a:r>
            <a:r>
              <a:rPr lang="en-US" altLang="zh-CN" dirty="0"/>
              <a:t>,</a:t>
            </a:r>
            <a:r>
              <a:rPr lang="zh-CN" altLang="en-US" dirty="0"/>
              <a:t>如果输出的实际大于指定宽度则仍按实际宽度输出；如果小于指定宽度，则按指定宽度输出。可以利用这个特性，用很少的格式符来输出一个很大的数值到</a:t>
            </a:r>
            <a:r>
              <a:rPr lang="en-US" altLang="zh-CN" dirty="0"/>
              <a:t>%n</a:t>
            </a:r>
            <a:r>
              <a:rPr lang="zh-CN" altLang="en-US" dirty="0"/>
              <a:t>，而且这个数值可以由攻击者来指定。通过附加格式符来控制向函数返回地址中写入的值，一般是利用</a:t>
            </a:r>
            <a:r>
              <a:rPr lang="en-US" altLang="zh-CN" dirty="0"/>
              <a:t>%n</a:t>
            </a:r>
            <a:r>
              <a:rPr lang="zh-CN" altLang="en-US" dirty="0"/>
              <a:t>前面的最后一个格式符来控制这个数值，这通常需要一些计算，计算方法一般是用</a:t>
            </a:r>
            <a:r>
              <a:rPr lang="en-US" altLang="zh-CN" dirty="0"/>
              <a:t>shellcode</a:t>
            </a:r>
            <a:r>
              <a:rPr lang="zh-CN" altLang="en-US" dirty="0"/>
              <a:t>的地址减去最后一个格式化字符串前的所有格式化字符串的打印长度。这样</a:t>
            </a:r>
            <a:r>
              <a:rPr lang="en-US" altLang="zh-CN" dirty="0"/>
              <a:t>%n</a:t>
            </a:r>
            <a:r>
              <a:rPr lang="zh-CN" altLang="en-US" dirty="0"/>
              <a:t>写入的数值就恰好是</a:t>
            </a:r>
            <a:r>
              <a:rPr lang="en-US" altLang="zh-CN" dirty="0"/>
              <a:t>shellcode</a:t>
            </a:r>
            <a:r>
              <a:rPr lang="zh-CN" altLang="en-US" dirty="0"/>
              <a:t>的地址了。</a:t>
            </a:r>
          </a:p>
        </p:txBody>
      </p:sp>
    </p:spTree>
    <p:extLst>
      <p:ext uri="{BB962C8B-B14F-4D97-AF65-F5344CB8AC3E}">
        <p14:creationId xmlns:p14="http://schemas.microsoft.com/office/powerpoint/2010/main" val="31142317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内容占位符 3">
            <a:extLst>
              <a:ext uri="{FF2B5EF4-FFF2-40B4-BE49-F238E27FC236}">
                <a16:creationId xmlns:a16="http://schemas.microsoft.com/office/drawing/2014/main" id="{B4EE4F3F-9885-4373-B9C8-595F124EAED6}"/>
              </a:ext>
            </a:extLst>
          </p:cNvPr>
          <p:cNvSpPr>
            <a:spLocks noGrp="1"/>
          </p:cNvSpPr>
          <p:nvPr>
            <p:ph type="body" idx="1"/>
          </p:nvPr>
        </p:nvSpPr>
        <p:spPr>
          <a:xfrm>
            <a:off x="1691800" y="741742"/>
            <a:ext cx="5760400" cy="527018"/>
          </a:xfrm>
        </p:spPr>
        <p:txBody>
          <a:bodyPr/>
          <a:lstStyle/>
          <a:p>
            <a:pPr>
              <a:lnSpc>
                <a:spcPct val="100000"/>
              </a:lnSpc>
            </a:pPr>
            <a:r>
              <a:rPr lang="zh-CN" altLang="en-US" dirty="0"/>
              <a:t>提 纲</a:t>
            </a:r>
          </a:p>
        </p:txBody>
      </p:sp>
      <p:sp>
        <p:nvSpPr>
          <p:cNvPr id="3" name="文本占位符 2">
            <a:extLst>
              <a:ext uri="{FF2B5EF4-FFF2-40B4-BE49-F238E27FC236}">
                <a16:creationId xmlns:a16="http://schemas.microsoft.com/office/drawing/2014/main" id="{8EB06BA7-A70D-4452-95AB-78DE11B379CE}"/>
              </a:ext>
            </a:extLst>
          </p:cNvPr>
          <p:cNvSpPr>
            <a:spLocks noGrp="1"/>
          </p:cNvSpPr>
          <p:nvPr>
            <p:ph idx="13"/>
          </p:nvPr>
        </p:nvSpPr>
        <p:spPr/>
        <p:txBody>
          <a:bodyPr/>
          <a:lstStyle/>
          <a:p>
            <a:pPr marL="457200" indent="-457200">
              <a:buFont typeface="+mj-lt"/>
              <a:buAutoNum type="arabicPeriod"/>
            </a:pPr>
            <a:r>
              <a:rPr lang="zh-CN" altLang="en-US" dirty="0">
                <a:solidFill>
                  <a:schemeClr val="accent2">
                    <a:lumMod val="50000"/>
                  </a:schemeClr>
                </a:solidFill>
              </a:rPr>
              <a:t>背景介绍</a:t>
            </a:r>
            <a:endParaRPr lang="en-US" altLang="zh-CN" dirty="0">
              <a:solidFill>
                <a:schemeClr val="accent2">
                  <a:lumMod val="50000"/>
                </a:schemeClr>
              </a:solidFill>
            </a:endParaRPr>
          </a:p>
          <a:p>
            <a:pPr lvl="1">
              <a:buFont typeface="Wingdings" pitchFamily="2" charset="2"/>
              <a:buChar char="p"/>
            </a:pPr>
            <a:r>
              <a:rPr lang="zh-CN" altLang="en-US" dirty="0"/>
              <a:t>格式化字符串简介</a:t>
            </a:r>
            <a:endParaRPr lang="en-US" altLang="zh-CN" dirty="0"/>
          </a:p>
          <a:p>
            <a:pPr lvl="1">
              <a:buFont typeface="Wingdings" pitchFamily="2" charset="2"/>
              <a:buChar char="p"/>
            </a:pPr>
            <a:r>
              <a:rPr lang="zh-CN" altLang="en-US" dirty="0"/>
              <a:t>格式化字符串漏洞的基本形式</a:t>
            </a:r>
            <a:endParaRPr lang="en-US" altLang="zh-CN" dirty="0"/>
          </a:p>
          <a:p>
            <a:pPr lvl="1">
              <a:buFont typeface="Wingdings" pitchFamily="2" charset="2"/>
              <a:buChar char="p"/>
            </a:pPr>
            <a:r>
              <a:rPr lang="zh-CN" altLang="en-US" dirty="0"/>
              <a:t>栈与格式化字符串的关系</a:t>
            </a:r>
            <a:endParaRPr lang="en-US" altLang="zh-CN" dirty="0"/>
          </a:p>
          <a:p>
            <a:pPr marL="457200" indent="-457200">
              <a:buFont typeface="+mj-lt"/>
              <a:buAutoNum type="arabicPeriod"/>
            </a:pPr>
            <a:r>
              <a:rPr lang="en-US" altLang="zh-CN" dirty="0">
                <a:solidFill>
                  <a:schemeClr val="accent2">
                    <a:lumMod val="50000"/>
                  </a:schemeClr>
                </a:solidFill>
              </a:rPr>
              <a:t>Format String Vulnerability</a:t>
            </a:r>
            <a:r>
              <a:rPr lang="zh-CN" altLang="en-US" dirty="0">
                <a:solidFill>
                  <a:schemeClr val="accent2">
                    <a:lumMod val="50000"/>
                  </a:schemeClr>
                </a:solidFill>
              </a:rPr>
              <a:t>介绍</a:t>
            </a:r>
            <a:endParaRPr lang="en-US" altLang="zh-CN" dirty="0">
              <a:solidFill>
                <a:schemeClr val="accent2">
                  <a:lumMod val="50000"/>
                </a:schemeClr>
              </a:solidFill>
            </a:endParaRPr>
          </a:p>
          <a:p>
            <a:pPr marL="457200" indent="-457200">
              <a:buFont typeface="+mj-lt"/>
              <a:buAutoNum type="arabicPeriod"/>
            </a:pPr>
            <a:r>
              <a:rPr lang="zh-CN" altLang="en-US" dirty="0">
                <a:solidFill>
                  <a:srgbClr val="FF0000"/>
                </a:solidFill>
              </a:rPr>
              <a:t>如何利用</a:t>
            </a:r>
            <a:r>
              <a:rPr lang="en-US" altLang="zh-CN" dirty="0">
                <a:solidFill>
                  <a:srgbClr val="FF0000"/>
                </a:solidFill>
              </a:rPr>
              <a:t>Format String Vulnerability</a:t>
            </a:r>
          </a:p>
          <a:p>
            <a:pPr lvl="1">
              <a:buFont typeface="Wingdings" pitchFamily="2" charset="2"/>
              <a:buChar char="p"/>
            </a:pPr>
            <a:r>
              <a:rPr lang="zh-CN" altLang="en-US" dirty="0">
                <a:solidFill>
                  <a:srgbClr val="FF0000"/>
                </a:solidFill>
              </a:rPr>
              <a:t>我们能控制什么？</a:t>
            </a:r>
            <a:endParaRPr lang="en-US" altLang="zh-CN" dirty="0">
              <a:solidFill>
                <a:srgbClr val="FF0000"/>
              </a:solidFill>
            </a:endParaRPr>
          </a:p>
          <a:p>
            <a:pPr lvl="1">
              <a:buFont typeface="Wingdings" pitchFamily="2" charset="2"/>
              <a:buChar char="p"/>
            </a:pPr>
            <a:r>
              <a:rPr lang="zh-CN" altLang="en-US" dirty="0"/>
              <a:t>如何进行攻击？</a:t>
            </a:r>
            <a:endParaRPr lang="en-US" altLang="zh-CN" dirty="0"/>
          </a:p>
          <a:p>
            <a:pPr marL="457200" indent="-457200">
              <a:buFont typeface="+mj-lt"/>
              <a:buAutoNum type="arabicPeriod"/>
            </a:pPr>
            <a:r>
              <a:rPr lang="zh-CN" altLang="en-US" dirty="0">
                <a:solidFill>
                  <a:schemeClr val="accent2">
                    <a:lumMod val="50000"/>
                  </a:schemeClr>
                </a:solidFill>
              </a:rPr>
              <a:t>如何防范</a:t>
            </a:r>
            <a:r>
              <a:rPr lang="en-US" altLang="zh-CN" dirty="0">
                <a:solidFill>
                  <a:schemeClr val="accent2">
                    <a:lumMod val="50000"/>
                  </a:schemeClr>
                </a:solidFill>
              </a:rPr>
              <a:t>Format String Vulnerability</a:t>
            </a:r>
          </a:p>
          <a:p>
            <a:pPr marL="457200" indent="-457200">
              <a:buFont typeface="+mj-lt"/>
              <a:buAutoNum type="arabicPeriod"/>
            </a:pPr>
            <a:r>
              <a:rPr lang="zh-CN" altLang="en-US" dirty="0">
                <a:solidFill>
                  <a:schemeClr val="accent2">
                    <a:lumMod val="50000"/>
                  </a:schemeClr>
                </a:solidFill>
              </a:rPr>
              <a:t>总    结</a:t>
            </a:r>
            <a:endParaRPr lang="en-US" altLang="zh-CN" dirty="0">
              <a:solidFill>
                <a:schemeClr val="accent2">
                  <a:lumMod val="50000"/>
                </a:schemeClr>
              </a:solidFill>
            </a:endParaRPr>
          </a:p>
          <a:p>
            <a:pPr lvl="1">
              <a:buFont typeface="Wingdings" pitchFamily="2" charset="2"/>
              <a:buChar char="p"/>
            </a:pPr>
            <a:endParaRPr lang="en-US" altLang="zh-CN" dirty="0"/>
          </a:p>
          <a:p>
            <a:endParaRPr lang="zh-CN" altLang="en-US" dirty="0"/>
          </a:p>
        </p:txBody>
      </p:sp>
      <p:sp>
        <p:nvSpPr>
          <p:cNvPr id="9" name="标题 1">
            <a:extLst>
              <a:ext uri="{FF2B5EF4-FFF2-40B4-BE49-F238E27FC236}">
                <a16:creationId xmlns:a16="http://schemas.microsoft.com/office/drawing/2014/main" id="{5DF2A5D3-DD95-46A9-8198-94A7858933D0}"/>
              </a:ext>
            </a:extLst>
          </p:cNvPr>
          <p:cNvSpPr txBox="1">
            <a:spLocks/>
          </p:cNvSpPr>
          <p:nvPr/>
        </p:nvSpPr>
        <p:spPr bwMode="auto">
          <a:xfrm>
            <a:off x="59564" y="20517"/>
            <a:ext cx="7363921" cy="504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eaLnBrk="1" fontAlgn="base" hangingPunct="1">
              <a:lnSpc>
                <a:spcPct val="90000"/>
              </a:lnSpc>
              <a:spcBef>
                <a:spcPct val="0"/>
              </a:spcBef>
              <a:spcAft>
                <a:spcPct val="0"/>
              </a:spcAft>
              <a:defRPr lang="en-US" altLang="en-US" sz="2800" b="1" kern="1200" dirty="0">
                <a:solidFill>
                  <a:srgbClr val="622820"/>
                </a:solidFill>
                <a:effectLst>
                  <a:outerShdw blurRad="38100" dist="38100" dir="2700000" algn="tl">
                    <a:srgbClr val="000000">
                      <a:alpha val="43137"/>
                    </a:srgbClr>
                  </a:outerShdw>
                </a:effectLst>
                <a:latin typeface="Bodoni MT Condensed" pitchFamily="18" charset="0"/>
                <a:ea typeface="华文中宋" pitchFamily="2" charset="-122"/>
                <a:cs typeface="+mj-cs"/>
              </a:defRPr>
            </a:lvl1pPr>
            <a:lvl2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2pPr>
            <a:lvl3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3pPr>
            <a:lvl4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4pPr>
            <a:lvl5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5pPr>
            <a:lvl6pPr marL="4572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6pPr>
            <a:lvl7pPr marL="9144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7pPr>
            <a:lvl8pPr marL="13716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8pPr>
            <a:lvl9pPr marL="18288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9pPr>
          </a:lstStyle>
          <a:p>
            <a:r>
              <a:rPr lang="en-US" altLang="zh-CN" noProof="1">
                <a:latin typeface="隶书" panose="02010509060101010101" pitchFamily="49" charset="-122"/>
                <a:ea typeface="隶书" panose="02010509060101010101" pitchFamily="49" charset="-122"/>
              </a:rPr>
              <a:t>[</a:t>
            </a:r>
            <a:r>
              <a:rPr lang="zh-CN" altLang="en-US" noProof="1">
                <a:latin typeface="隶书" panose="02010509060101010101" pitchFamily="49" charset="-122"/>
                <a:ea typeface="隶书" panose="02010509060101010101" pitchFamily="49" charset="-122"/>
              </a:rPr>
              <a:t>第</a:t>
            </a:r>
            <a:r>
              <a:rPr lang="en-US" altLang="zh-CN" i="1" noProof="1">
                <a:latin typeface="Times New Roman" panose="02020603050405020304" pitchFamily="18" charset="0"/>
                <a:ea typeface="隶书" panose="02010509060101010101" pitchFamily="49" charset="-122"/>
                <a:cs typeface="Times New Roman" panose="02020603050405020304" pitchFamily="18" charset="0"/>
              </a:rPr>
              <a:t>2</a:t>
            </a:r>
            <a:r>
              <a:rPr lang="zh-CN" altLang="en-US" noProof="1">
                <a:latin typeface="隶书" panose="02010509060101010101" pitchFamily="49" charset="-122"/>
                <a:ea typeface="隶书" panose="02010509060101010101" pitchFamily="49" charset="-122"/>
              </a:rPr>
              <a:t>次课</a:t>
            </a:r>
            <a:r>
              <a:rPr lang="en-US" altLang="zh-CN" noProof="1">
                <a:latin typeface="隶书" panose="02010509060101010101" pitchFamily="49" charset="-122"/>
                <a:ea typeface="隶书" panose="02010509060101010101" pitchFamily="49" charset="-122"/>
              </a:rPr>
              <a:t>]</a:t>
            </a:r>
            <a:r>
              <a:rPr lang="zh-CN" altLang="en-US" noProof="1">
                <a:latin typeface="隶书" panose="02010509060101010101" pitchFamily="49" charset="-122"/>
                <a:ea typeface="隶书" panose="02010509060101010101" pitchFamily="49" charset="-122"/>
              </a:rPr>
              <a:t>漏洞利用与攻防实践</a:t>
            </a:r>
          </a:p>
        </p:txBody>
      </p:sp>
      <p:sp>
        <p:nvSpPr>
          <p:cNvPr id="12" name="灯片编号占位符 5">
            <a:extLst>
              <a:ext uri="{FF2B5EF4-FFF2-40B4-BE49-F238E27FC236}">
                <a16:creationId xmlns:a16="http://schemas.microsoft.com/office/drawing/2014/main" id="{0535CCCA-B477-3345-A3D2-E6331E719B13}"/>
              </a:ext>
            </a:extLst>
          </p:cNvPr>
          <p:cNvSpPr>
            <a:spLocks noGrp="1"/>
          </p:cNvSpPr>
          <p:nvPr>
            <p:ph type="sldNum" sz="quarter" idx="10"/>
          </p:nvPr>
        </p:nvSpPr>
        <p:spPr>
          <a:xfrm>
            <a:off x="8027988" y="6611938"/>
            <a:ext cx="1049337" cy="246062"/>
          </a:xfrm>
        </p:spPr>
        <p:txBody>
          <a:bodyPr/>
          <a:lstStyle/>
          <a:p>
            <a:fld id="{8A6D26B4-866C-4665-A6B1-E1D86A7FEB5A}" type="slidenum">
              <a:rPr lang="zh-CN" altLang="en-US" smtClean="0"/>
              <a:pPr/>
              <a:t>18</a:t>
            </a:fld>
            <a:endParaRPr lang="zh-CN" altLang="en-US" dirty="0"/>
          </a:p>
        </p:txBody>
      </p:sp>
    </p:spTree>
    <p:extLst>
      <p:ext uri="{BB962C8B-B14F-4D97-AF65-F5344CB8AC3E}">
        <p14:creationId xmlns:p14="http://schemas.microsoft.com/office/powerpoint/2010/main" val="16911830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6A7863A8-9F65-AF4B-8A76-15372CD6AF70}"/>
              </a:ext>
            </a:extLst>
          </p:cNvPr>
          <p:cNvSpPr>
            <a:spLocks noGrp="1"/>
          </p:cNvSpPr>
          <p:nvPr>
            <p:ph type="body" idx="1"/>
          </p:nvPr>
        </p:nvSpPr>
        <p:spPr/>
        <p:txBody>
          <a:bodyPr/>
          <a:lstStyle/>
          <a:p>
            <a:r>
              <a:rPr kumimoji="1" lang="zh-CN" altLang="en-US" dirty="0"/>
              <a:t>如何利用</a:t>
            </a:r>
            <a:r>
              <a:rPr kumimoji="1" lang="en-US" altLang="zh-CN" dirty="0"/>
              <a:t>Format String Vulnerability</a:t>
            </a:r>
            <a:endParaRPr kumimoji="1" lang="zh-CN" altLang="en-US" dirty="0"/>
          </a:p>
        </p:txBody>
      </p:sp>
      <p:sp>
        <p:nvSpPr>
          <p:cNvPr id="3" name="内容占位符 2">
            <a:extLst>
              <a:ext uri="{FF2B5EF4-FFF2-40B4-BE49-F238E27FC236}">
                <a16:creationId xmlns:a16="http://schemas.microsoft.com/office/drawing/2014/main" id="{6ABB9837-B059-634A-AE0C-899B53421213}"/>
              </a:ext>
            </a:extLst>
          </p:cNvPr>
          <p:cNvSpPr>
            <a:spLocks noGrp="1"/>
          </p:cNvSpPr>
          <p:nvPr>
            <p:ph idx="13"/>
          </p:nvPr>
        </p:nvSpPr>
        <p:spPr/>
        <p:txBody>
          <a:bodyPr/>
          <a:lstStyle/>
          <a:p>
            <a:r>
              <a:rPr kumimoji="1" lang="zh-CN" altLang="en-US" dirty="0"/>
              <a:t>我们能控制什么？</a:t>
            </a:r>
            <a:endParaRPr kumimoji="1" lang="en-US" altLang="zh-CN" dirty="0"/>
          </a:p>
          <a:p>
            <a:endParaRPr kumimoji="1" lang="en-US" altLang="zh-CN" dirty="0"/>
          </a:p>
          <a:p>
            <a:endParaRPr kumimoji="1" lang="en-US" altLang="zh-CN" dirty="0"/>
          </a:p>
          <a:p>
            <a:pPr lvl="1"/>
            <a:r>
              <a:rPr kumimoji="1" lang="zh-CN" altLang="en-US" dirty="0"/>
              <a:t>使程序崩溃（</a:t>
            </a:r>
            <a:r>
              <a:rPr lang="zh-CN" altLang="en-US" dirty="0"/>
              <a:t>制造段错误）</a:t>
            </a:r>
            <a:endParaRPr lang="en-US" altLang="zh-CN" dirty="0"/>
          </a:p>
          <a:p>
            <a:pPr lvl="1"/>
            <a:endParaRPr kumimoji="1" lang="zh-CN" altLang="en-US" dirty="0"/>
          </a:p>
        </p:txBody>
      </p:sp>
      <p:sp>
        <p:nvSpPr>
          <p:cNvPr id="4" name="灯片编号占位符 3">
            <a:extLst>
              <a:ext uri="{FF2B5EF4-FFF2-40B4-BE49-F238E27FC236}">
                <a16:creationId xmlns:a16="http://schemas.microsoft.com/office/drawing/2014/main" id="{3DECAD79-042D-FB4E-9505-8519FDC0A53B}"/>
              </a:ext>
            </a:extLst>
          </p:cNvPr>
          <p:cNvSpPr>
            <a:spLocks noGrp="1"/>
          </p:cNvSpPr>
          <p:nvPr>
            <p:ph type="sldNum" sz="quarter" idx="10"/>
          </p:nvPr>
        </p:nvSpPr>
        <p:spPr/>
        <p:txBody>
          <a:bodyPr/>
          <a:lstStyle/>
          <a:p>
            <a:fld id="{8A6D26B4-866C-4665-A6B1-E1D86A7FEB5A}" type="slidenum">
              <a:rPr lang="zh-CN" altLang="en-US" smtClean="0"/>
              <a:pPr/>
              <a:t>19</a:t>
            </a:fld>
            <a:endParaRPr lang="zh-CN" altLang="en-US" dirty="0"/>
          </a:p>
        </p:txBody>
      </p:sp>
      <p:sp>
        <p:nvSpPr>
          <p:cNvPr id="6" name="标题 5">
            <a:extLst>
              <a:ext uri="{FF2B5EF4-FFF2-40B4-BE49-F238E27FC236}">
                <a16:creationId xmlns:a16="http://schemas.microsoft.com/office/drawing/2014/main" id="{2DA09EAC-FBCC-3344-8A20-9F380799F69B}"/>
              </a:ext>
            </a:extLst>
          </p:cNvPr>
          <p:cNvSpPr>
            <a:spLocks noGrp="1"/>
          </p:cNvSpPr>
          <p:nvPr>
            <p:ph type="title"/>
          </p:nvPr>
        </p:nvSpPr>
        <p:spPr/>
        <p:txBody>
          <a:bodyPr/>
          <a:lstStyle/>
          <a:p>
            <a:r>
              <a:rPr kumimoji="1" lang="en-US" altLang="zh-CN" dirty="0"/>
              <a:t>1</a:t>
            </a:r>
            <a:r>
              <a:rPr kumimoji="1" lang="zh-CN" altLang="en-US" dirty="0"/>
              <a:t>、</a:t>
            </a:r>
            <a:r>
              <a:rPr kumimoji="1" lang="en-US" altLang="zh-CN" dirty="0"/>
              <a:t>Format String Vulnerability</a:t>
            </a:r>
            <a:r>
              <a:rPr kumimoji="1" lang="zh-CN" altLang="en-US" dirty="0"/>
              <a:t>介绍</a:t>
            </a:r>
          </a:p>
        </p:txBody>
      </p:sp>
      <p:sp>
        <p:nvSpPr>
          <p:cNvPr id="5" name="矩形 4">
            <a:extLst>
              <a:ext uri="{FF2B5EF4-FFF2-40B4-BE49-F238E27FC236}">
                <a16:creationId xmlns:a16="http://schemas.microsoft.com/office/drawing/2014/main" id="{5E197172-D7DB-4589-B50C-31C991E4A2CF}"/>
              </a:ext>
            </a:extLst>
          </p:cNvPr>
          <p:cNvSpPr/>
          <p:nvPr/>
        </p:nvSpPr>
        <p:spPr>
          <a:xfrm>
            <a:off x="426287" y="3180071"/>
            <a:ext cx="7507746" cy="1754326"/>
          </a:xfrm>
          <a:prstGeom prst="rect">
            <a:avLst/>
          </a:prstGeom>
        </p:spPr>
        <p:txBody>
          <a:bodyPr wrap="square">
            <a:spAutoFit/>
          </a:bodyPr>
          <a:lstStyle/>
          <a:p>
            <a:r>
              <a:rPr lang="zh-CN" altLang="en-US" dirty="0"/>
              <a:t>使用格式化字符串漏洞的简单攻击，就是使进程崩溃。这对于某些事情是实用的，例如使守护进程崩溃，它会转储核心，并且在核心转储中有一些有用的数据。或者在一些网络攻击中，让一个服务无法响应十分有用，例如 </a:t>
            </a:r>
            <a:r>
              <a:rPr lang="en-US" altLang="zh-CN" dirty="0"/>
              <a:t>DNS </a:t>
            </a:r>
            <a:r>
              <a:rPr lang="zh-CN" altLang="en-US" dirty="0"/>
              <a:t>伪造。</a:t>
            </a:r>
            <a:endParaRPr lang="en-US" altLang="zh-CN" dirty="0"/>
          </a:p>
          <a:p>
            <a:endParaRPr lang="en-US" altLang="zh-CN" dirty="0"/>
          </a:p>
          <a:p>
            <a:r>
              <a:rPr lang="zh-CN" altLang="en-US" dirty="0"/>
              <a:t>示例：</a:t>
            </a:r>
          </a:p>
        </p:txBody>
      </p:sp>
      <p:sp>
        <p:nvSpPr>
          <p:cNvPr id="7" name="矩形 6">
            <a:extLst>
              <a:ext uri="{FF2B5EF4-FFF2-40B4-BE49-F238E27FC236}">
                <a16:creationId xmlns:a16="http://schemas.microsoft.com/office/drawing/2014/main" id="{0BA96AC6-92D9-4395-8372-8F41B3523032}"/>
              </a:ext>
            </a:extLst>
          </p:cNvPr>
          <p:cNvSpPr/>
          <p:nvPr/>
        </p:nvSpPr>
        <p:spPr>
          <a:xfrm>
            <a:off x="424724" y="1883043"/>
            <a:ext cx="8383649" cy="923330"/>
          </a:xfrm>
          <a:prstGeom prst="rect">
            <a:avLst/>
          </a:prstGeom>
        </p:spPr>
        <p:txBody>
          <a:bodyPr wrap="square">
            <a:spAutoFit/>
          </a:bodyPr>
          <a:lstStyle/>
          <a:p>
            <a:r>
              <a:rPr lang="zh-CN" altLang="en-US" dirty="0"/>
              <a:t>格式化字符串漏洞是由像printf(user_input)这样的代码引起的，其中user_input是用户输入的数据，具有Set-UID root权限的这类程序在运行的时候，printf语句将会变得非常危险，因为它可能会导致下面的结果：</a:t>
            </a:r>
          </a:p>
        </p:txBody>
      </p:sp>
      <p:pic>
        <p:nvPicPr>
          <p:cNvPr id="8" name="图片 7">
            <a:extLst>
              <a:ext uri="{FF2B5EF4-FFF2-40B4-BE49-F238E27FC236}">
                <a16:creationId xmlns:a16="http://schemas.microsoft.com/office/drawing/2014/main" id="{AF97439C-CA5D-4FAF-AA41-D8B46E32EEAC}"/>
              </a:ext>
            </a:extLst>
          </p:cNvPr>
          <p:cNvPicPr>
            <a:picLocks noChangeAspect="1"/>
          </p:cNvPicPr>
          <p:nvPr/>
        </p:nvPicPr>
        <p:blipFill>
          <a:blip r:embed="rId2"/>
          <a:stretch>
            <a:fillRect/>
          </a:stretch>
        </p:blipFill>
        <p:spPr>
          <a:xfrm>
            <a:off x="1330427" y="4526060"/>
            <a:ext cx="6154565" cy="358314"/>
          </a:xfrm>
          <a:prstGeom prst="rect">
            <a:avLst/>
          </a:prstGeom>
        </p:spPr>
      </p:pic>
      <p:sp>
        <p:nvSpPr>
          <p:cNvPr id="9" name="矩形 8">
            <a:extLst>
              <a:ext uri="{FF2B5EF4-FFF2-40B4-BE49-F238E27FC236}">
                <a16:creationId xmlns:a16="http://schemas.microsoft.com/office/drawing/2014/main" id="{2EE83392-63D6-470D-8152-B3B38AB9BE33}"/>
              </a:ext>
            </a:extLst>
          </p:cNvPr>
          <p:cNvSpPr/>
          <p:nvPr/>
        </p:nvSpPr>
        <p:spPr>
          <a:xfrm>
            <a:off x="530820" y="5169855"/>
            <a:ext cx="8145635" cy="923330"/>
          </a:xfrm>
          <a:prstGeom prst="rect">
            <a:avLst/>
          </a:prstGeom>
        </p:spPr>
        <p:txBody>
          <a:bodyPr wrap="square">
            <a:spAutoFit/>
          </a:bodyPr>
          <a:lstStyle/>
          <a:p>
            <a:r>
              <a:rPr lang="zh-CN" altLang="en-US" dirty="0"/>
              <a:t>%s符号会将栈上的数据作为地址，访问这个地址所指向的内存，连续使用多个%s符号的情况下，有很大几率访问非法的地址(非法地址即没有被映射为物理地址的虚拟地址)</a:t>
            </a:r>
          </a:p>
        </p:txBody>
      </p:sp>
    </p:spTree>
    <p:extLst>
      <p:ext uri="{BB962C8B-B14F-4D97-AF65-F5344CB8AC3E}">
        <p14:creationId xmlns:p14="http://schemas.microsoft.com/office/powerpoint/2010/main" val="18861811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1691640" y="692785"/>
            <a:ext cx="5760085" cy="1082675"/>
          </a:xfrm>
        </p:spPr>
        <p:style>
          <a:lnRef idx="1">
            <a:schemeClr val="accent6"/>
          </a:lnRef>
          <a:fillRef idx="2">
            <a:schemeClr val="accent6"/>
          </a:fillRef>
          <a:effectRef idx="1">
            <a:schemeClr val="accent6"/>
          </a:effectRef>
          <a:fontRef idx="minor">
            <a:schemeClr val="dk1"/>
          </a:fontRef>
        </p:style>
        <p:txBody>
          <a:bodyPr rtlCol="0">
            <a:noAutofit/>
          </a:bodyPr>
          <a:lstStyle/>
          <a:p>
            <a:pPr fontAlgn="auto">
              <a:defRPr/>
            </a:pPr>
            <a:r>
              <a:rPr sz="2700">
                <a:effectLst>
                  <a:outerShdw blurRad="38100" dist="38100" dir="2700000" algn="tl">
                    <a:srgbClr val="000000">
                      <a:alpha val="43137"/>
                    </a:srgbClr>
                  </a:outerShdw>
                </a:effectLst>
                <a:latin typeface="华文中宋" panose="02010600040101010101" pitchFamily="2" charset="-122"/>
                <a:ea typeface="华文中宋" panose="02010600040101010101" pitchFamily="2" charset="-122"/>
                <a:sym typeface="+mn-ea"/>
              </a:rPr>
              <a:t>漏洞利用与攻防实践</a:t>
            </a:r>
            <a:endParaRPr lang="zh-CN" altLang="en-US" sz="2700" noProof="1">
              <a:effectLst>
                <a:outerShdw blurRad="38100" dist="38100" dir="2700000" algn="tl">
                  <a:srgbClr val="000000">
                    <a:alpha val="43137"/>
                  </a:srgbClr>
                </a:outerShdw>
              </a:effectLst>
              <a:latin typeface="华文中宋" panose="02010600040101010101" pitchFamily="2" charset="-122"/>
              <a:ea typeface="华文中宋" panose="02010600040101010101" pitchFamily="2" charset="-122"/>
              <a:sym typeface="+mn-ea"/>
            </a:endParaRPr>
          </a:p>
          <a:p>
            <a:pPr fontAlgn="auto">
              <a:defRPr/>
            </a:pPr>
            <a:r>
              <a:rPr sz="2000" i="1">
                <a:latin typeface="Times New Roman" panose="02020603050405020304" pitchFamily="18" charset="0"/>
                <a:sym typeface="+mn-ea"/>
              </a:rPr>
              <a:t>Exploiting Software Vulnerability-Techniques and Practice</a:t>
            </a:r>
            <a:endParaRPr lang="en-US" altLang="zh-CN" sz="2000" i="1" noProof="1">
              <a:latin typeface="Times New Roman" panose="02020603050405020304" pitchFamily="18" charset="0"/>
              <a:sym typeface="+mn-ea"/>
            </a:endParaRPr>
          </a:p>
        </p:txBody>
      </p:sp>
      <p:sp>
        <p:nvSpPr>
          <p:cNvPr id="7" name="副标题 2"/>
          <p:cNvSpPr>
            <a:spLocks noGrp="1"/>
          </p:cNvSpPr>
          <p:nvPr/>
        </p:nvSpPr>
        <p:spPr>
          <a:xfrm>
            <a:off x="3419475" y="6021388"/>
            <a:ext cx="2432050" cy="425450"/>
          </a:xfrm>
          <a:prstGeom prst="rect">
            <a:avLst/>
          </a:prstGeom>
          <a:noFill/>
          <a:ln w="9525">
            <a:noFill/>
            <a:miter/>
          </a:ln>
        </p:spPr>
        <p:txBody>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defRPr/>
            </a:pPr>
            <a:endParaRPr lang="en-US" altLang="zh-CN" sz="2800" b="1" noProof="1">
              <a:solidFill>
                <a:schemeClr val="accent1">
                  <a:lumMod val="50000"/>
                </a:schemeClr>
              </a:solidFill>
              <a:effectLst>
                <a:outerShdw blurRad="38100" dist="38100" dir="2700000" algn="tl">
                  <a:srgbClr val="000000">
                    <a:alpha val="43137"/>
                  </a:srgbClr>
                </a:outerShdw>
              </a:effectLst>
              <a:latin typeface="Californian FB" panose="0207040306080B030204" pitchFamily="18" charset="0"/>
              <a:ea typeface="方正姚体" panose="02010601030101010101" charset="-122"/>
            </a:endParaRPr>
          </a:p>
        </p:txBody>
      </p:sp>
      <p:sp>
        <p:nvSpPr>
          <p:cNvPr id="9" name="文本框 8"/>
          <p:cNvSpPr txBox="1"/>
          <p:nvPr/>
        </p:nvSpPr>
        <p:spPr>
          <a:xfrm>
            <a:off x="1988" y="-36000"/>
            <a:ext cx="9166396" cy="523220"/>
          </a:xfrm>
          <a:prstGeom prst="rect">
            <a:avLst/>
          </a:prstGeom>
          <a:solidFill>
            <a:srgbClr val="D8F6F8"/>
          </a:solidFill>
        </p:spPr>
        <p:txBody>
          <a:bodyPr wrap="square">
            <a:spAutoFit/>
          </a:bodyPr>
          <a:lstStyle/>
          <a:p>
            <a:pPr algn="ctr" eaLnBrk="1" hangingPunct="1">
              <a:buFont typeface="Arial" panose="020B0604020202020204" pitchFamily="34" charset="0"/>
              <a:buNone/>
              <a:defRPr/>
            </a:pPr>
            <a:r>
              <a:rPr lang="zh-CN" altLang="en-US" sz="2800" b="1" noProof="1">
                <a:solidFill>
                  <a:srgbClr val="622820"/>
                </a:solidFill>
                <a:effectLst>
                  <a:outerShdw blurRad="38100" dist="38100" dir="2700000" algn="tl">
                    <a:srgbClr val="000000">
                      <a:alpha val="43137"/>
                    </a:srgbClr>
                  </a:outerShdw>
                </a:effectLst>
                <a:latin typeface="隶书" panose="02010509060101010101" charset="-122"/>
                <a:ea typeface="隶书" panose="02010509060101010101" charset="-122"/>
                <a:cs typeface="+mn-ea"/>
                <a:sym typeface="+mn-ea"/>
              </a:rPr>
              <a:t>中国科学院大学网络空间安全学院专业研讨课</a:t>
            </a:r>
            <a:endParaRPr lang="zh-CN" altLang="en-US" sz="2800" b="1" noProof="1">
              <a:solidFill>
                <a:srgbClr val="622820"/>
              </a:solidFill>
              <a:effectLst>
                <a:outerShdw blurRad="38100" dist="38100" dir="2700000" algn="tl">
                  <a:srgbClr val="000000">
                    <a:alpha val="43137"/>
                  </a:srgbClr>
                </a:outerShdw>
              </a:effectLst>
              <a:latin typeface="隶书" panose="02010509060101010101" charset="-122"/>
              <a:ea typeface="隶书" panose="02010509060101010101" charset="-122"/>
              <a:sym typeface="+mn-ea"/>
            </a:endParaRPr>
          </a:p>
        </p:txBody>
      </p:sp>
      <p:sp>
        <p:nvSpPr>
          <p:cNvPr id="15" name="标题 1"/>
          <p:cNvSpPr txBox="1"/>
          <p:nvPr/>
        </p:nvSpPr>
        <p:spPr bwMode="auto">
          <a:xfrm>
            <a:off x="665956" y="3104964"/>
            <a:ext cx="7886700" cy="648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noAutofit/>
          </a:bodyPr>
          <a:lstStyle>
            <a:lvl1pPr algn="l" rtl="0" eaLnBrk="1" fontAlgn="base" hangingPunct="1">
              <a:lnSpc>
                <a:spcPct val="90000"/>
              </a:lnSpc>
              <a:spcBef>
                <a:spcPct val="0"/>
              </a:spcBef>
              <a:spcAft>
                <a:spcPct val="0"/>
              </a:spcAft>
              <a:defRPr lang="en-US" altLang="en-US" sz="3200" b="1" kern="1200" baseline="0">
                <a:solidFill>
                  <a:schemeClr val="tx1"/>
                </a:solidFill>
                <a:effectLst>
                  <a:outerShdw blurRad="38100" dist="38100" dir="2700000" algn="tl">
                    <a:srgbClr val="000000">
                      <a:alpha val="43137"/>
                    </a:srgbClr>
                  </a:outerShdw>
                </a:effectLst>
                <a:latin typeface="Bodoni MT Condensed" panose="02070606080606020203" pitchFamily="18" charset="0"/>
                <a:ea typeface="华文中宋" panose="02010600040101010101" pitchFamily="2" charset="-122"/>
                <a:cs typeface="+mj-cs"/>
              </a:defRPr>
            </a:lvl1pPr>
            <a:lvl2pPr algn="l" rtl="0" eaLnBrk="1" fontAlgn="base" hangingPunct="1">
              <a:lnSpc>
                <a:spcPct val="90000"/>
              </a:lnSpc>
              <a:spcBef>
                <a:spcPct val="0"/>
              </a:spcBef>
              <a:spcAft>
                <a:spcPct val="0"/>
              </a:spcAft>
              <a:defRPr sz="3200" b="1">
                <a:solidFill>
                  <a:schemeClr val="tx1"/>
                </a:solidFill>
                <a:latin typeface="Bodoni MT Condensed" panose="02070606080606020203" pitchFamily="18" charset="0"/>
                <a:ea typeface="华文中宋" panose="02010600040101010101" pitchFamily="2" charset="-122"/>
              </a:defRPr>
            </a:lvl2pPr>
            <a:lvl3pPr algn="l" rtl="0" eaLnBrk="1" fontAlgn="base" hangingPunct="1">
              <a:lnSpc>
                <a:spcPct val="90000"/>
              </a:lnSpc>
              <a:spcBef>
                <a:spcPct val="0"/>
              </a:spcBef>
              <a:spcAft>
                <a:spcPct val="0"/>
              </a:spcAft>
              <a:defRPr sz="3200" b="1">
                <a:solidFill>
                  <a:schemeClr val="tx1"/>
                </a:solidFill>
                <a:latin typeface="Bodoni MT Condensed" panose="02070606080606020203" pitchFamily="18" charset="0"/>
                <a:ea typeface="华文中宋" panose="02010600040101010101" pitchFamily="2" charset="-122"/>
              </a:defRPr>
            </a:lvl3pPr>
            <a:lvl4pPr algn="l" rtl="0" eaLnBrk="1" fontAlgn="base" hangingPunct="1">
              <a:lnSpc>
                <a:spcPct val="90000"/>
              </a:lnSpc>
              <a:spcBef>
                <a:spcPct val="0"/>
              </a:spcBef>
              <a:spcAft>
                <a:spcPct val="0"/>
              </a:spcAft>
              <a:defRPr sz="3200" b="1">
                <a:solidFill>
                  <a:schemeClr val="tx1"/>
                </a:solidFill>
                <a:latin typeface="Bodoni MT Condensed" panose="02070606080606020203" pitchFamily="18" charset="0"/>
                <a:ea typeface="华文中宋" panose="02010600040101010101" pitchFamily="2" charset="-122"/>
              </a:defRPr>
            </a:lvl4pPr>
            <a:lvl5pPr algn="l" rtl="0" eaLnBrk="1" fontAlgn="base" hangingPunct="1">
              <a:lnSpc>
                <a:spcPct val="90000"/>
              </a:lnSpc>
              <a:spcBef>
                <a:spcPct val="0"/>
              </a:spcBef>
              <a:spcAft>
                <a:spcPct val="0"/>
              </a:spcAft>
              <a:defRPr sz="3200" b="1">
                <a:solidFill>
                  <a:schemeClr val="tx1"/>
                </a:solidFill>
                <a:latin typeface="Bodoni MT Condensed" panose="02070606080606020203" pitchFamily="18" charset="0"/>
                <a:ea typeface="华文中宋" panose="02010600040101010101" pitchFamily="2" charset="-122"/>
              </a:defRPr>
            </a:lvl5pPr>
            <a:lvl6pPr marL="457200" algn="l" rtl="0" eaLnBrk="1" fontAlgn="base" hangingPunct="1">
              <a:lnSpc>
                <a:spcPct val="90000"/>
              </a:lnSpc>
              <a:spcBef>
                <a:spcPct val="0"/>
              </a:spcBef>
              <a:spcAft>
                <a:spcPct val="0"/>
              </a:spcAft>
              <a:defRPr sz="3600" b="1">
                <a:solidFill>
                  <a:schemeClr val="tx1"/>
                </a:solidFill>
                <a:latin typeface="Arial" panose="020B0604020202020204" pitchFamily="34" charset="0"/>
                <a:ea typeface="黑体" panose="02010609060101010101" pitchFamily="49" charset="-122"/>
              </a:defRPr>
            </a:lvl6pPr>
            <a:lvl7pPr marL="914400" algn="l" rtl="0" eaLnBrk="1" fontAlgn="base" hangingPunct="1">
              <a:lnSpc>
                <a:spcPct val="90000"/>
              </a:lnSpc>
              <a:spcBef>
                <a:spcPct val="0"/>
              </a:spcBef>
              <a:spcAft>
                <a:spcPct val="0"/>
              </a:spcAft>
              <a:defRPr sz="3600" b="1">
                <a:solidFill>
                  <a:schemeClr val="tx1"/>
                </a:solidFill>
                <a:latin typeface="Arial" panose="020B0604020202020204" pitchFamily="34" charset="0"/>
                <a:ea typeface="黑体" panose="02010609060101010101" pitchFamily="49" charset="-122"/>
              </a:defRPr>
            </a:lvl7pPr>
            <a:lvl8pPr marL="1371600" algn="l" rtl="0" eaLnBrk="1" fontAlgn="base" hangingPunct="1">
              <a:lnSpc>
                <a:spcPct val="90000"/>
              </a:lnSpc>
              <a:spcBef>
                <a:spcPct val="0"/>
              </a:spcBef>
              <a:spcAft>
                <a:spcPct val="0"/>
              </a:spcAft>
              <a:defRPr sz="3600" b="1">
                <a:solidFill>
                  <a:schemeClr val="tx1"/>
                </a:solidFill>
                <a:latin typeface="Arial" panose="020B0604020202020204" pitchFamily="34" charset="0"/>
                <a:ea typeface="黑体" panose="02010609060101010101" pitchFamily="49" charset="-122"/>
              </a:defRPr>
            </a:lvl8pPr>
            <a:lvl9pPr marL="1828800" algn="l" rtl="0" eaLnBrk="1" fontAlgn="base" hangingPunct="1">
              <a:lnSpc>
                <a:spcPct val="90000"/>
              </a:lnSpc>
              <a:spcBef>
                <a:spcPct val="0"/>
              </a:spcBef>
              <a:spcAft>
                <a:spcPct val="0"/>
              </a:spcAft>
              <a:defRPr sz="3600" b="1">
                <a:solidFill>
                  <a:schemeClr val="tx1"/>
                </a:solidFill>
                <a:latin typeface="Arial" panose="020B0604020202020204" pitchFamily="34" charset="0"/>
                <a:ea typeface="黑体" panose="02010609060101010101" pitchFamily="49" charset="-122"/>
              </a:defRPr>
            </a:lvl9pPr>
          </a:lstStyle>
          <a:p>
            <a:pPr algn="ctr" fontAlgn="auto">
              <a:lnSpc>
                <a:spcPct val="150000"/>
              </a:lnSpc>
              <a:defRPr/>
            </a:pPr>
            <a:r>
              <a:rPr lang="en-US" altLang="zh-CN" sz="3600" noProof="1">
                <a:solidFill>
                  <a:schemeClr val="accent3">
                    <a:lumMod val="50000"/>
                  </a:schemeClr>
                </a:solidFill>
                <a:latin typeface="微软雅黑" panose="020B0503020204020204" pitchFamily="34" charset="-122"/>
                <a:ea typeface="微软雅黑" panose="020B0503020204020204" pitchFamily="34" charset="-122"/>
                <a:sym typeface="+mn-ea"/>
              </a:rPr>
              <a:t>[</a:t>
            </a:r>
            <a:r>
              <a:rPr lang="zh-CN" altLang="en-US" sz="3600" noProof="1">
                <a:solidFill>
                  <a:schemeClr val="accent3">
                    <a:lumMod val="50000"/>
                  </a:schemeClr>
                </a:solidFill>
                <a:latin typeface="微软雅黑" panose="020B0503020204020204" pitchFamily="34" charset="-122"/>
                <a:ea typeface="微软雅黑" panose="020B0503020204020204" pitchFamily="34" charset="-122"/>
                <a:sym typeface="+mn-ea"/>
              </a:rPr>
              <a:t>第</a:t>
            </a:r>
            <a:r>
              <a:rPr lang="en-US" altLang="zh-CN" sz="3600" noProof="1">
                <a:solidFill>
                  <a:schemeClr val="accent3">
                    <a:lumMod val="50000"/>
                  </a:schemeClr>
                </a:solidFill>
                <a:latin typeface="微软雅黑" panose="020B0503020204020204" pitchFamily="34" charset="-122"/>
                <a:ea typeface="微软雅黑" panose="020B0503020204020204" pitchFamily="34" charset="-122"/>
                <a:sym typeface="+mn-ea"/>
              </a:rPr>
              <a:t>2</a:t>
            </a:r>
            <a:r>
              <a:rPr lang="zh-CN" altLang="en-US" sz="3600" noProof="1">
                <a:solidFill>
                  <a:schemeClr val="accent3">
                    <a:lumMod val="50000"/>
                  </a:schemeClr>
                </a:solidFill>
                <a:latin typeface="微软雅黑" panose="020B0503020204020204" pitchFamily="34" charset="-122"/>
                <a:ea typeface="微软雅黑" panose="020B0503020204020204" pitchFamily="34" charset="-122"/>
                <a:sym typeface="+mn-ea"/>
              </a:rPr>
              <a:t>次课</a:t>
            </a:r>
            <a:r>
              <a:rPr lang="en-US" altLang="zh-CN" sz="3600" noProof="1">
                <a:solidFill>
                  <a:schemeClr val="accent3">
                    <a:lumMod val="50000"/>
                  </a:schemeClr>
                </a:solidFill>
                <a:latin typeface="微软雅黑" panose="020B0503020204020204" pitchFamily="34" charset="-122"/>
                <a:ea typeface="微软雅黑" panose="020B0503020204020204" pitchFamily="34" charset="-122"/>
                <a:sym typeface="+mn-ea"/>
              </a:rPr>
              <a:t>] </a:t>
            </a:r>
            <a:r>
              <a:rPr lang="zh-CN" altLang="en-US" sz="3600" dirty="0">
                <a:solidFill>
                  <a:schemeClr val="accent3">
                    <a:lumMod val="50000"/>
                  </a:schemeClr>
                </a:solidFill>
                <a:latin typeface="微软雅黑" panose="020B0503020204020204" pitchFamily="34" charset="-122"/>
                <a:ea typeface="微软雅黑" panose="020B0503020204020204" pitchFamily="34" charset="-122"/>
                <a:sym typeface="+mn-ea"/>
              </a:rPr>
              <a:t>格式化字符串漏洞</a:t>
            </a:r>
            <a:endParaRPr lang="zh-CN" altLang="en-US" sz="3600" noProof="1">
              <a:solidFill>
                <a:schemeClr val="accent3">
                  <a:lumMod val="50000"/>
                </a:schemeClr>
              </a:solidFill>
              <a:latin typeface="微软雅黑" panose="020B0503020204020204" pitchFamily="34" charset="-122"/>
              <a:ea typeface="微软雅黑" panose="020B0503020204020204" pitchFamily="34" charset="-122"/>
              <a:sym typeface="+mn-ea"/>
            </a:endParaRPr>
          </a:p>
        </p:txBody>
      </p:sp>
      <p:sp>
        <p:nvSpPr>
          <p:cNvPr id="5" name="灯片编号占位符 4">
            <a:extLst>
              <a:ext uri="{FF2B5EF4-FFF2-40B4-BE49-F238E27FC236}">
                <a16:creationId xmlns:a16="http://schemas.microsoft.com/office/drawing/2014/main" id="{6C0807EC-ECDE-4944-9D20-2B99D74CAD33}"/>
              </a:ext>
            </a:extLst>
          </p:cNvPr>
          <p:cNvSpPr>
            <a:spLocks noGrp="1"/>
          </p:cNvSpPr>
          <p:nvPr>
            <p:ph type="sldNum" sz="quarter" idx="10"/>
          </p:nvPr>
        </p:nvSpPr>
        <p:spPr/>
        <p:txBody>
          <a:bodyPr/>
          <a:lstStyle/>
          <a:p>
            <a:fld id="{8A6D26B4-866C-4665-A6B1-E1D86A7FEB5A}" type="slidenum">
              <a:rPr lang="zh-CN" altLang="en-US" smtClean="0"/>
              <a:pPr/>
              <a:t>2</a:t>
            </a:fld>
            <a:endParaRPr lang="zh-CN" altLang="en-US" dirty="0"/>
          </a:p>
        </p:txBody>
      </p:sp>
    </p:spTree>
    <p:custDataLst>
      <p:tags r:id="rId1"/>
    </p:custDataLst>
    <p:extLst>
      <p:ext uri="{BB962C8B-B14F-4D97-AF65-F5344CB8AC3E}">
        <p14:creationId xmlns:p14="http://schemas.microsoft.com/office/powerpoint/2010/main" val="39885580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6A7863A8-9F65-AF4B-8A76-15372CD6AF70}"/>
              </a:ext>
            </a:extLst>
          </p:cNvPr>
          <p:cNvSpPr>
            <a:spLocks noGrp="1"/>
          </p:cNvSpPr>
          <p:nvPr>
            <p:ph type="body" idx="1"/>
          </p:nvPr>
        </p:nvSpPr>
        <p:spPr/>
        <p:txBody>
          <a:bodyPr/>
          <a:lstStyle/>
          <a:p>
            <a:r>
              <a:rPr kumimoji="1" lang="zh-CN" altLang="en-US" dirty="0"/>
              <a:t>如何利用</a:t>
            </a:r>
            <a:r>
              <a:rPr kumimoji="1" lang="en-US" altLang="zh-CN" dirty="0"/>
              <a:t>Format String Vulnerability</a:t>
            </a:r>
            <a:endParaRPr kumimoji="1" lang="zh-CN" altLang="en-US" dirty="0"/>
          </a:p>
        </p:txBody>
      </p:sp>
      <p:sp>
        <p:nvSpPr>
          <p:cNvPr id="3" name="内容占位符 2">
            <a:extLst>
              <a:ext uri="{FF2B5EF4-FFF2-40B4-BE49-F238E27FC236}">
                <a16:creationId xmlns:a16="http://schemas.microsoft.com/office/drawing/2014/main" id="{6ABB9837-B059-634A-AE0C-899B53421213}"/>
              </a:ext>
            </a:extLst>
          </p:cNvPr>
          <p:cNvSpPr>
            <a:spLocks noGrp="1"/>
          </p:cNvSpPr>
          <p:nvPr>
            <p:ph idx="13"/>
          </p:nvPr>
        </p:nvSpPr>
        <p:spPr/>
        <p:txBody>
          <a:bodyPr/>
          <a:lstStyle/>
          <a:p>
            <a:r>
              <a:rPr kumimoji="1" lang="zh-CN" altLang="en-US" dirty="0"/>
              <a:t>我们能控制什么？</a:t>
            </a:r>
          </a:p>
          <a:p>
            <a:pPr lvl="1"/>
            <a:r>
              <a:rPr kumimoji="1" lang="zh-CN" altLang="en-US" dirty="0"/>
              <a:t>任意一块内存读取数据</a:t>
            </a:r>
          </a:p>
        </p:txBody>
      </p:sp>
      <p:sp>
        <p:nvSpPr>
          <p:cNvPr id="4" name="灯片编号占位符 3">
            <a:extLst>
              <a:ext uri="{FF2B5EF4-FFF2-40B4-BE49-F238E27FC236}">
                <a16:creationId xmlns:a16="http://schemas.microsoft.com/office/drawing/2014/main" id="{3DECAD79-042D-FB4E-9505-8519FDC0A53B}"/>
              </a:ext>
            </a:extLst>
          </p:cNvPr>
          <p:cNvSpPr>
            <a:spLocks noGrp="1"/>
          </p:cNvSpPr>
          <p:nvPr>
            <p:ph type="sldNum" sz="quarter" idx="10"/>
          </p:nvPr>
        </p:nvSpPr>
        <p:spPr/>
        <p:txBody>
          <a:bodyPr/>
          <a:lstStyle/>
          <a:p>
            <a:fld id="{8A6D26B4-866C-4665-A6B1-E1D86A7FEB5A}" type="slidenum">
              <a:rPr lang="zh-CN" altLang="en-US" smtClean="0"/>
              <a:pPr/>
              <a:t>20</a:t>
            </a:fld>
            <a:endParaRPr lang="zh-CN" altLang="en-US" dirty="0"/>
          </a:p>
        </p:txBody>
      </p:sp>
      <p:sp>
        <p:nvSpPr>
          <p:cNvPr id="6" name="标题 5">
            <a:extLst>
              <a:ext uri="{FF2B5EF4-FFF2-40B4-BE49-F238E27FC236}">
                <a16:creationId xmlns:a16="http://schemas.microsoft.com/office/drawing/2014/main" id="{2DA09EAC-FBCC-3344-8A20-9F380799F69B}"/>
              </a:ext>
            </a:extLst>
          </p:cNvPr>
          <p:cNvSpPr>
            <a:spLocks noGrp="1"/>
          </p:cNvSpPr>
          <p:nvPr>
            <p:ph type="title"/>
          </p:nvPr>
        </p:nvSpPr>
        <p:spPr/>
        <p:txBody>
          <a:bodyPr/>
          <a:lstStyle/>
          <a:p>
            <a:r>
              <a:rPr kumimoji="1" lang="en-US" altLang="zh-CN" dirty="0"/>
              <a:t>1</a:t>
            </a:r>
            <a:r>
              <a:rPr kumimoji="1" lang="zh-CN" altLang="en-US" dirty="0"/>
              <a:t>、</a:t>
            </a:r>
            <a:r>
              <a:rPr kumimoji="1" lang="en-US" altLang="zh-CN" dirty="0"/>
              <a:t>Format String Vulnerability</a:t>
            </a:r>
            <a:r>
              <a:rPr kumimoji="1" lang="zh-CN" altLang="en-US" dirty="0"/>
              <a:t>介绍</a:t>
            </a:r>
          </a:p>
        </p:txBody>
      </p:sp>
      <p:sp>
        <p:nvSpPr>
          <p:cNvPr id="5" name="矩形 4">
            <a:extLst>
              <a:ext uri="{FF2B5EF4-FFF2-40B4-BE49-F238E27FC236}">
                <a16:creationId xmlns:a16="http://schemas.microsoft.com/office/drawing/2014/main" id="{5E197172-D7DB-4589-B50C-31C991E4A2CF}"/>
              </a:ext>
            </a:extLst>
          </p:cNvPr>
          <p:cNvSpPr/>
          <p:nvPr/>
        </p:nvSpPr>
        <p:spPr>
          <a:xfrm>
            <a:off x="1007604" y="2409352"/>
            <a:ext cx="7128792" cy="2308324"/>
          </a:xfrm>
          <a:prstGeom prst="rect">
            <a:avLst/>
          </a:prstGeom>
        </p:spPr>
        <p:txBody>
          <a:bodyPr wrap="square">
            <a:spAutoFit/>
          </a:bodyPr>
          <a:lstStyle/>
          <a:p>
            <a:pPr marL="285750" indent="-285750">
              <a:buFont typeface="Arial" panose="020B0604020202020204" pitchFamily="34" charset="0"/>
              <a:buChar char="•"/>
            </a:pPr>
            <a:r>
              <a:rPr lang="zh-CN" altLang="en-US" dirty="0"/>
              <a:t>我们需要得到一段数据的内存地址，但我们无法修改代码，供我们使用的只有格式字符串。</a:t>
            </a:r>
          </a:p>
          <a:p>
            <a:pPr marL="285750" indent="-285750">
              <a:buFont typeface="Arial" panose="020B0604020202020204" pitchFamily="34" charset="0"/>
              <a:buChar char="•"/>
            </a:pPr>
            <a:r>
              <a:rPr lang="zh-CN" altLang="en-US" dirty="0"/>
              <a:t>如果我们调用</a:t>
            </a:r>
            <a:r>
              <a:rPr lang="en-US" altLang="zh-CN" dirty="0" err="1"/>
              <a:t>printf</a:t>
            </a:r>
            <a:r>
              <a:rPr lang="en-US" altLang="zh-CN" dirty="0"/>
              <a:t>(%s)</a:t>
            </a:r>
            <a:r>
              <a:rPr lang="zh-CN" altLang="en-US" dirty="0"/>
              <a:t>时没有指明内存地址</a:t>
            </a:r>
            <a:r>
              <a:rPr lang="en-US" altLang="zh-CN" dirty="0"/>
              <a:t>, </a:t>
            </a:r>
            <a:r>
              <a:rPr lang="zh-CN" altLang="en-US" dirty="0"/>
              <a:t>那么目标地址就可以通过</a:t>
            </a:r>
            <a:r>
              <a:rPr lang="en-US" altLang="zh-CN" dirty="0" err="1"/>
              <a:t>printf</a:t>
            </a:r>
            <a:r>
              <a:rPr lang="zh-CN" altLang="en-US" dirty="0"/>
              <a:t>函数，在栈上的任意位置获取。</a:t>
            </a:r>
            <a:r>
              <a:rPr lang="en-US" altLang="zh-CN" dirty="0" err="1"/>
              <a:t>printf</a:t>
            </a:r>
            <a:r>
              <a:rPr lang="zh-CN" altLang="en-US" dirty="0"/>
              <a:t>函数维护一个初始栈指针</a:t>
            </a:r>
            <a:r>
              <a:rPr lang="en-US" altLang="zh-CN" dirty="0"/>
              <a:t>,</a:t>
            </a:r>
            <a:r>
              <a:rPr lang="zh-CN" altLang="en-US" dirty="0"/>
              <a:t>所以能够得到所有参数在栈中的位置。</a:t>
            </a:r>
          </a:p>
          <a:p>
            <a:pPr marL="285750" indent="-285750">
              <a:buFont typeface="Arial" panose="020B0604020202020204" pitchFamily="34" charset="0"/>
              <a:buChar char="•"/>
            </a:pPr>
            <a:r>
              <a:rPr lang="zh-CN" altLang="en-US" dirty="0"/>
              <a:t>观察：格式字符串位于栈上。如果我们可以把目标地址编码进格式字符串，那样目标地址也会存在于栈上，在接下来的例子里，格式字符串将保存在栈上的缓冲区中。</a:t>
            </a:r>
          </a:p>
        </p:txBody>
      </p:sp>
    </p:spTree>
    <p:extLst>
      <p:ext uri="{BB962C8B-B14F-4D97-AF65-F5344CB8AC3E}">
        <p14:creationId xmlns:p14="http://schemas.microsoft.com/office/powerpoint/2010/main" val="24068213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6A7863A8-9F65-AF4B-8A76-15372CD6AF70}"/>
              </a:ext>
            </a:extLst>
          </p:cNvPr>
          <p:cNvSpPr>
            <a:spLocks noGrp="1"/>
          </p:cNvSpPr>
          <p:nvPr>
            <p:ph type="body" idx="1"/>
          </p:nvPr>
        </p:nvSpPr>
        <p:spPr/>
        <p:txBody>
          <a:bodyPr/>
          <a:lstStyle/>
          <a:p>
            <a:r>
              <a:rPr kumimoji="1" lang="zh-CN" altLang="en-US" dirty="0"/>
              <a:t>如何利用</a:t>
            </a:r>
            <a:r>
              <a:rPr kumimoji="1" lang="en-US" altLang="zh-CN" dirty="0"/>
              <a:t>Format String Vulnerability</a:t>
            </a:r>
            <a:endParaRPr kumimoji="1" lang="zh-CN" altLang="en-US" dirty="0"/>
          </a:p>
        </p:txBody>
      </p:sp>
      <p:sp>
        <p:nvSpPr>
          <p:cNvPr id="3" name="内容占位符 2">
            <a:extLst>
              <a:ext uri="{FF2B5EF4-FFF2-40B4-BE49-F238E27FC236}">
                <a16:creationId xmlns:a16="http://schemas.microsoft.com/office/drawing/2014/main" id="{6ABB9837-B059-634A-AE0C-899B53421213}"/>
              </a:ext>
            </a:extLst>
          </p:cNvPr>
          <p:cNvSpPr>
            <a:spLocks noGrp="1"/>
          </p:cNvSpPr>
          <p:nvPr>
            <p:ph idx="13"/>
          </p:nvPr>
        </p:nvSpPr>
        <p:spPr/>
        <p:txBody>
          <a:bodyPr/>
          <a:lstStyle/>
          <a:p>
            <a:r>
              <a:rPr kumimoji="1" lang="zh-CN" altLang="en-US" dirty="0"/>
              <a:t>我们能控制什么？</a:t>
            </a:r>
          </a:p>
          <a:p>
            <a:pPr lvl="1"/>
            <a:r>
              <a:rPr kumimoji="1" lang="zh-CN" altLang="en-US" dirty="0"/>
              <a:t>任意一块内存读取数据</a:t>
            </a:r>
          </a:p>
        </p:txBody>
      </p:sp>
      <p:sp>
        <p:nvSpPr>
          <p:cNvPr id="4" name="灯片编号占位符 3">
            <a:extLst>
              <a:ext uri="{FF2B5EF4-FFF2-40B4-BE49-F238E27FC236}">
                <a16:creationId xmlns:a16="http://schemas.microsoft.com/office/drawing/2014/main" id="{3DECAD79-042D-FB4E-9505-8519FDC0A53B}"/>
              </a:ext>
            </a:extLst>
          </p:cNvPr>
          <p:cNvSpPr>
            <a:spLocks noGrp="1"/>
          </p:cNvSpPr>
          <p:nvPr>
            <p:ph type="sldNum" sz="quarter" idx="10"/>
          </p:nvPr>
        </p:nvSpPr>
        <p:spPr/>
        <p:txBody>
          <a:bodyPr/>
          <a:lstStyle/>
          <a:p>
            <a:fld id="{8A6D26B4-866C-4665-A6B1-E1D86A7FEB5A}" type="slidenum">
              <a:rPr lang="zh-CN" altLang="en-US" smtClean="0"/>
              <a:pPr/>
              <a:t>21</a:t>
            </a:fld>
            <a:endParaRPr lang="zh-CN" altLang="en-US" dirty="0"/>
          </a:p>
        </p:txBody>
      </p:sp>
      <p:sp>
        <p:nvSpPr>
          <p:cNvPr id="6" name="标题 5">
            <a:extLst>
              <a:ext uri="{FF2B5EF4-FFF2-40B4-BE49-F238E27FC236}">
                <a16:creationId xmlns:a16="http://schemas.microsoft.com/office/drawing/2014/main" id="{2DA09EAC-FBCC-3344-8A20-9F380799F69B}"/>
              </a:ext>
            </a:extLst>
          </p:cNvPr>
          <p:cNvSpPr>
            <a:spLocks noGrp="1"/>
          </p:cNvSpPr>
          <p:nvPr>
            <p:ph type="title"/>
          </p:nvPr>
        </p:nvSpPr>
        <p:spPr/>
        <p:txBody>
          <a:bodyPr/>
          <a:lstStyle/>
          <a:p>
            <a:r>
              <a:rPr kumimoji="1" lang="en-US" altLang="zh-CN" dirty="0"/>
              <a:t>1</a:t>
            </a:r>
            <a:r>
              <a:rPr kumimoji="1" lang="zh-CN" altLang="en-US" dirty="0"/>
              <a:t>、</a:t>
            </a:r>
            <a:r>
              <a:rPr kumimoji="1" lang="en-US" altLang="zh-CN" dirty="0"/>
              <a:t>Format String Vulnerability</a:t>
            </a:r>
            <a:r>
              <a:rPr kumimoji="1" lang="zh-CN" altLang="en-US" dirty="0"/>
              <a:t>介绍</a:t>
            </a:r>
          </a:p>
        </p:txBody>
      </p:sp>
      <p:pic>
        <p:nvPicPr>
          <p:cNvPr id="8" name="图片 7">
            <a:extLst>
              <a:ext uri="{FF2B5EF4-FFF2-40B4-BE49-F238E27FC236}">
                <a16:creationId xmlns:a16="http://schemas.microsoft.com/office/drawing/2014/main" id="{BFC628C7-E3CC-4EA8-A287-8060709D00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1628" y="2349439"/>
            <a:ext cx="7342780" cy="2735745"/>
          </a:xfrm>
          <a:prstGeom prst="rect">
            <a:avLst/>
          </a:prstGeom>
        </p:spPr>
      </p:pic>
      <p:sp>
        <p:nvSpPr>
          <p:cNvPr id="5" name="矩形 4">
            <a:extLst>
              <a:ext uri="{FF2B5EF4-FFF2-40B4-BE49-F238E27FC236}">
                <a16:creationId xmlns:a16="http://schemas.microsoft.com/office/drawing/2014/main" id="{C3D3797B-9957-4A28-B345-53EE6CD5B0F0}"/>
              </a:ext>
            </a:extLst>
          </p:cNvPr>
          <p:cNvSpPr/>
          <p:nvPr/>
        </p:nvSpPr>
        <p:spPr>
          <a:xfrm>
            <a:off x="932384" y="5413359"/>
            <a:ext cx="7560840" cy="646331"/>
          </a:xfrm>
          <a:prstGeom prst="rect">
            <a:avLst/>
          </a:prstGeom>
        </p:spPr>
        <p:txBody>
          <a:bodyPr wrap="square">
            <a:spAutoFit/>
          </a:bodyPr>
          <a:lstStyle/>
          <a:p>
            <a:r>
              <a:rPr lang="zh-CN" altLang="en-US" dirty="0"/>
              <a:t>如果我们让</a:t>
            </a:r>
            <a:r>
              <a:rPr lang="en-US" altLang="zh-CN" dirty="0" err="1"/>
              <a:t>printf</a:t>
            </a:r>
            <a:r>
              <a:rPr lang="zh-CN" altLang="en-US" dirty="0"/>
              <a:t>函数得到格式字符串中的目标内存地址</a:t>
            </a:r>
            <a:r>
              <a:rPr lang="en-US" altLang="zh-CN" dirty="0"/>
              <a:t>(</a:t>
            </a:r>
            <a:r>
              <a:rPr lang="zh-CN" altLang="en-US" dirty="0"/>
              <a:t>该地址也存在于栈上</a:t>
            </a:r>
            <a:r>
              <a:rPr lang="en-US" altLang="zh-CN" dirty="0"/>
              <a:t>)</a:t>
            </a:r>
            <a:r>
              <a:rPr lang="zh-CN" altLang="en-US" dirty="0"/>
              <a:t>，我们就可以访问该地址。</a:t>
            </a:r>
          </a:p>
        </p:txBody>
      </p:sp>
    </p:spTree>
    <p:extLst>
      <p:ext uri="{BB962C8B-B14F-4D97-AF65-F5344CB8AC3E}">
        <p14:creationId xmlns:p14="http://schemas.microsoft.com/office/powerpoint/2010/main" val="24631420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6A7863A8-9F65-AF4B-8A76-15372CD6AF70}"/>
              </a:ext>
            </a:extLst>
          </p:cNvPr>
          <p:cNvSpPr>
            <a:spLocks noGrp="1"/>
          </p:cNvSpPr>
          <p:nvPr>
            <p:ph type="body" idx="1"/>
          </p:nvPr>
        </p:nvSpPr>
        <p:spPr/>
        <p:txBody>
          <a:bodyPr/>
          <a:lstStyle/>
          <a:p>
            <a:r>
              <a:rPr kumimoji="1" lang="zh-CN" altLang="en-US" dirty="0"/>
              <a:t>如何利用</a:t>
            </a:r>
            <a:r>
              <a:rPr kumimoji="1" lang="en-US" altLang="zh-CN" dirty="0"/>
              <a:t>Format String Vulnerability</a:t>
            </a:r>
            <a:endParaRPr kumimoji="1" lang="zh-CN" altLang="en-US" dirty="0"/>
          </a:p>
        </p:txBody>
      </p:sp>
      <p:sp>
        <p:nvSpPr>
          <p:cNvPr id="3" name="内容占位符 2">
            <a:extLst>
              <a:ext uri="{FF2B5EF4-FFF2-40B4-BE49-F238E27FC236}">
                <a16:creationId xmlns:a16="http://schemas.microsoft.com/office/drawing/2014/main" id="{6ABB9837-B059-634A-AE0C-899B53421213}"/>
              </a:ext>
            </a:extLst>
          </p:cNvPr>
          <p:cNvSpPr>
            <a:spLocks noGrp="1"/>
          </p:cNvSpPr>
          <p:nvPr>
            <p:ph idx="13"/>
          </p:nvPr>
        </p:nvSpPr>
        <p:spPr/>
        <p:txBody>
          <a:bodyPr/>
          <a:lstStyle/>
          <a:p>
            <a:r>
              <a:rPr kumimoji="1" lang="zh-CN" altLang="en-US" dirty="0"/>
              <a:t>我们能控制什么？</a:t>
            </a:r>
          </a:p>
          <a:p>
            <a:pPr lvl="1"/>
            <a:r>
              <a:rPr kumimoji="1" lang="zh-CN" altLang="en-US" dirty="0"/>
              <a:t>任意一块内存读取数据</a:t>
            </a:r>
          </a:p>
        </p:txBody>
      </p:sp>
      <p:sp>
        <p:nvSpPr>
          <p:cNvPr id="4" name="灯片编号占位符 3">
            <a:extLst>
              <a:ext uri="{FF2B5EF4-FFF2-40B4-BE49-F238E27FC236}">
                <a16:creationId xmlns:a16="http://schemas.microsoft.com/office/drawing/2014/main" id="{3DECAD79-042D-FB4E-9505-8519FDC0A53B}"/>
              </a:ext>
            </a:extLst>
          </p:cNvPr>
          <p:cNvSpPr>
            <a:spLocks noGrp="1"/>
          </p:cNvSpPr>
          <p:nvPr>
            <p:ph type="sldNum" sz="quarter" idx="10"/>
          </p:nvPr>
        </p:nvSpPr>
        <p:spPr/>
        <p:txBody>
          <a:bodyPr/>
          <a:lstStyle/>
          <a:p>
            <a:fld id="{8A6D26B4-866C-4665-A6B1-E1D86A7FEB5A}" type="slidenum">
              <a:rPr lang="zh-CN" altLang="en-US" smtClean="0"/>
              <a:pPr/>
              <a:t>22</a:t>
            </a:fld>
            <a:endParaRPr lang="zh-CN" altLang="en-US" dirty="0"/>
          </a:p>
        </p:txBody>
      </p:sp>
      <p:sp>
        <p:nvSpPr>
          <p:cNvPr id="6" name="标题 5">
            <a:extLst>
              <a:ext uri="{FF2B5EF4-FFF2-40B4-BE49-F238E27FC236}">
                <a16:creationId xmlns:a16="http://schemas.microsoft.com/office/drawing/2014/main" id="{2DA09EAC-FBCC-3344-8A20-9F380799F69B}"/>
              </a:ext>
            </a:extLst>
          </p:cNvPr>
          <p:cNvSpPr>
            <a:spLocks noGrp="1"/>
          </p:cNvSpPr>
          <p:nvPr>
            <p:ph type="title"/>
          </p:nvPr>
        </p:nvSpPr>
        <p:spPr/>
        <p:txBody>
          <a:bodyPr/>
          <a:lstStyle/>
          <a:p>
            <a:r>
              <a:rPr kumimoji="1" lang="en-US" altLang="zh-CN" dirty="0"/>
              <a:t>1</a:t>
            </a:r>
            <a:r>
              <a:rPr kumimoji="1" lang="zh-CN" altLang="en-US" dirty="0"/>
              <a:t>、</a:t>
            </a:r>
            <a:r>
              <a:rPr kumimoji="1" lang="en-US" altLang="zh-CN" dirty="0"/>
              <a:t>Format String Vulnerability</a:t>
            </a:r>
            <a:r>
              <a:rPr kumimoji="1" lang="zh-CN" altLang="en-US" dirty="0"/>
              <a:t>介绍</a:t>
            </a:r>
          </a:p>
        </p:txBody>
      </p:sp>
      <p:pic>
        <p:nvPicPr>
          <p:cNvPr id="9" name="图片 8">
            <a:extLst>
              <a:ext uri="{FF2B5EF4-FFF2-40B4-BE49-F238E27FC236}">
                <a16:creationId xmlns:a16="http://schemas.microsoft.com/office/drawing/2014/main" id="{82D22CEE-B3DC-4EF5-9025-3B1E9E13B4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7664" y="2420888"/>
            <a:ext cx="5662592" cy="504056"/>
          </a:xfrm>
          <a:prstGeom prst="rect">
            <a:avLst/>
          </a:prstGeom>
        </p:spPr>
      </p:pic>
      <p:sp>
        <p:nvSpPr>
          <p:cNvPr id="10" name="矩形 9">
            <a:extLst>
              <a:ext uri="{FF2B5EF4-FFF2-40B4-BE49-F238E27FC236}">
                <a16:creationId xmlns:a16="http://schemas.microsoft.com/office/drawing/2014/main" id="{B58E277C-E066-4CD1-ADCE-9DEA1813EF33}"/>
              </a:ext>
            </a:extLst>
          </p:cNvPr>
          <p:cNvSpPr/>
          <p:nvPr/>
        </p:nvSpPr>
        <p:spPr>
          <a:xfrm>
            <a:off x="755576" y="3140959"/>
            <a:ext cx="7632848" cy="1200329"/>
          </a:xfrm>
          <a:prstGeom prst="rect">
            <a:avLst/>
          </a:prstGeom>
        </p:spPr>
        <p:txBody>
          <a:bodyPr wrap="square">
            <a:spAutoFit/>
          </a:bodyPr>
          <a:lstStyle/>
          <a:p>
            <a:pPr marL="285750" indent="-285750">
              <a:buFont typeface="Arial" panose="020B0604020202020204" pitchFamily="34" charset="0"/>
              <a:buChar char="•"/>
            </a:pPr>
            <a:r>
              <a:rPr lang="zh-CN" altLang="en-US" dirty="0"/>
              <a:t>\x10\x01\x48\x08是目标地址的四个字节,在 C 语言中,\x10告诉编译器将一个16进制数0x10放于当前位置（占1字节）。如果去掉前缀\x10就相当于两个ascii 字符1和0了，这就不是我们所期望的结果了。</a:t>
            </a:r>
          </a:p>
          <a:p>
            <a:pPr marL="285750" indent="-285750">
              <a:buFont typeface="Arial" panose="020B0604020202020204" pitchFamily="34" charset="0"/>
              <a:buChar char="•"/>
            </a:pPr>
            <a:r>
              <a:rPr lang="zh-CN" altLang="en-US" dirty="0"/>
              <a:t>%x导致栈指针向格式字符串的方向移动</a:t>
            </a:r>
          </a:p>
        </p:txBody>
      </p:sp>
      <p:sp>
        <p:nvSpPr>
          <p:cNvPr id="11" name="矩形 10">
            <a:extLst>
              <a:ext uri="{FF2B5EF4-FFF2-40B4-BE49-F238E27FC236}">
                <a16:creationId xmlns:a16="http://schemas.microsoft.com/office/drawing/2014/main" id="{8AAB0930-E777-4418-AE4E-1CFC3350EE85}"/>
              </a:ext>
            </a:extLst>
          </p:cNvPr>
          <p:cNvSpPr/>
          <p:nvPr/>
        </p:nvSpPr>
        <p:spPr>
          <a:xfrm>
            <a:off x="755576" y="4653043"/>
            <a:ext cx="7886700" cy="369332"/>
          </a:xfrm>
          <a:prstGeom prst="rect">
            <a:avLst/>
          </a:prstGeom>
        </p:spPr>
        <p:txBody>
          <a:bodyPr wrap="square">
            <a:spAutoFit/>
          </a:bodyPr>
          <a:lstStyle/>
          <a:p>
            <a:r>
              <a:rPr lang="zh-CN" altLang="en-US" dirty="0"/>
              <a:t>下图解释了攻击方式，如果用户输入中包含了以下格式字符串</a:t>
            </a:r>
          </a:p>
        </p:txBody>
      </p:sp>
    </p:spTree>
    <p:extLst>
      <p:ext uri="{BB962C8B-B14F-4D97-AF65-F5344CB8AC3E}">
        <p14:creationId xmlns:p14="http://schemas.microsoft.com/office/powerpoint/2010/main" val="23470702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6A7863A8-9F65-AF4B-8A76-15372CD6AF70}"/>
              </a:ext>
            </a:extLst>
          </p:cNvPr>
          <p:cNvSpPr>
            <a:spLocks noGrp="1"/>
          </p:cNvSpPr>
          <p:nvPr>
            <p:ph type="body" idx="1"/>
          </p:nvPr>
        </p:nvSpPr>
        <p:spPr/>
        <p:txBody>
          <a:bodyPr/>
          <a:lstStyle/>
          <a:p>
            <a:r>
              <a:rPr kumimoji="1" lang="zh-CN" altLang="en-US" dirty="0"/>
              <a:t>如何利用</a:t>
            </a:r>
            <a:r>
              <a:rPr kumimoji="1" lang="en-US" altLang="zh-CN" dirty="0"/>
              <a:t>Format String Vulnerability</a:t>
            </a:r>
            <a:endParaRPr kumimoji="1" lang="zh-CN" altLang="en-US" dirty="0"/>
          </a:p>
        </p:txBody>
      </p:sp>
      <p:sp>
        <p:nvSpPr>
          <p:cNvPr id="3" name="内容占位符 2">
            <a:extLst>
              <a:ext uri="{FF2B5EF4-FFF2-40B4-BE49-F238E27FC236}">
                <a16:creationId xmlns:a16="http://schemas.microsoft.com/office/drawing/2014/main" id="{6ABB9837-B059-634A-AE0C-899B53421213}"/>
              </a:ext>
            </a:extLst>
          </p:cNvPr>
          <p:cNvSpPr>
            <a:spLocks noGrp="1"/>
          </p:cNvSpPr>
          <p:nvPr>
            <p:ph idx="13"/>
          </p:nvPr>
        </p:nvSpPr>
        <p:spPr/>
        <p:txBody>
          <a:bodyPr/>
          <a:lstStyle/>
          <a:p>
            <a:r>
              <a:rPr kumimoji="1" lang="zh-CN" altLang="en-US" dirty="0"/>
              <a:t>我们能控制什么？</a:t>
            </a:r>
          </a:p>
          <a:p>
            <a:pPr lvl="1"/>
            <a:r>
              <a:rPr kumimoji="1" lang="zh-CN" altLang="en-US" dirty="0"/>
              <a:t>任意一块内存读取数据</a:t>
            </a:r>
          </a:p>
        </p:txBody>
      </p:sp>
      <p:sp>
        <p:nvSpPr>
          <p:cNvPr id="4" name="灯片编号占位符 3">
            <a:extLst>
              <a:ext uri="{FF2B5EF4-FFF2-40B4-BE49-F238E27FC236}">
                <a16:creationId xmlns:a16="http://schemas.microsoft.com/office/drawing/2014/main" id="{3DECAD79-042D-FB4E-9505-8519FDC0A53B}"/>
              </a:ext>
            </a:extLst>
          </p:cNvPr>
          <p:cNvSpPr>
            <a:spLocks noGrp="1"/>
          </p:cNvSpPr>
          <p:nvPr>
            <p:ph type="sldNum" sz="quarter" idx="10"/>
          </p:nvPr>
        </p:nvSpPr>
        <p:spPr/>
        <p:txBody>
          <a:bodyPr/>
          <a:lstStyle/>
          <a:p>
            <a:fld id="{8A6D26B4-866C-4665-A6B1-E1D86A7FEB5A}" type="slidenum">
              <a:rPr lang="zh-CN" altLang="en-US" smtClean="0"/>
              <a:pPr/>
              <a:t>23</a:t>
            </a:fld>
            <a:endParaRPr lang="zh-CN" altLang="en-US" dirty="0"/>
          </a:p>
        </p:txBody>
      </p:sp>
      <p:sp>
        <p:nvSpPr>
          <p:cNvPr id="6" name="标题 5">
            <a:extLst>
              <a:ext uri="{FF2B5EF4-FFF2-40B4-BE49-F238E27FC236}">
                <a16:creationId xmlns:a16="http://schemas.microsoft.com/office/drawing/2014/main" id="{2DA09EAC-FBCC-3344-8A20-9F380799F69B}"/>
              </a:ext>
            </a:extLst>
          </p:cNvPr>
          <p:cNvSpPr>
            <a:spLocks noGrp="1"/>
          </p:cNvSpPr>
          <p:nvPr>
            <p:ph type="title"/>
          </p:nvPr>
        </p:nvSpPr>
        <p:spPr/>
        <p:txBody>
          <a:bodyPr/>
          <a:lstStyle/>
          <a:p>
            <a:r>
              <a:rPr kumimoji="1" lang="en-US" altLang="zh-CN" dirty="0"/>
              <a:t>1</a:t>
            </a:r>
            <a:r>
              <a:rPr kumimoji="1" lang="zh-CN" altLang="en-US" dirty="0"/>
              <a:t>、</a:t>
            </a:r>
            <a:r>
              <a:rPr kumimoji="1" lang="en-US" altLang="zh-CN" dirty="0"/>
              <a:t>Format String Vulnerability</a:t>
            </a:r>
            <a:r>
              <a:rPr kumimoji="1" lang="zh-CN" altLang="en-US" dirty="0"/>
              <a:t>介绍</a:t>
            </a:r>
          </a:p>
        </p:txBody>
      </p:sp>
      <p:pic>
        <p:nvPicPr>
          <p:cNvPr id="7" name="图片 6">
            <a:extLst>
              <a:ext uri="{FF2B5EF4-FFF2-40B4-BE49-F238E27FC236}">
                <a16:creationId xmlns:a16="http://schemas.microsoft.com/office/drawing/2014/main" id="{4C1A663E-80B1-4B2A-9119-C9A94DC8C4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1640" y="2316026"/>
            <a:ext cx="5953125" cy="3933825"/>
          </a:xfrm>
          <a:prstGeom prst="rect">
            <a:avLst/>
          </a:prstGeom>
        </p:spPr>
      </p:pic>
    </p:spTree>
    <p:extLst>
      <p:ext uri="{BB962C8B-B14F-4D97-AF65-F5344CB8AC3E}">
        <p14:creationId xmlns:p14="http://schemas.microsoft.com/office/powerpoint/2010/main" val="12666857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6A7863A8-9F65-AF4B-8A76-15372CD6AF70}"/>
              </a:ext>
            </a:extLst>
          </p:cNvPr>
          <p:cNvSpPr>
            <a:spLocks noGrp="1"/>
          </p:cNvSpPr>
          <p:nvPr>
            <p:ph type="body" idx="1"/>
          </p:nvPr>
        </p:nvSpPr>
        <p:spPr/>
        <p:txBody>
          <a:bodyPr/>
          <a:lstStyle/>
          <a:p>
            <a:r>
              <a:rPr kumimoji="1" lang="zh-CN" altLang="en-US" dirty="0"/>
              <a:t>如何利用</a:t>
            </a:r>
            <a:r>
              <a:rPr kumimoji="1" lang="en-US" altLang="zh-CN" dirty="0"/>
              <a:t>Format String Vulnerability</a:t>
            </a:r>
            <a:endParaRPr kumimoji="1" lang="zh-CN" altLang="en-US" dirty="0"/>
          </a:p>
        </p:txBody>
      </p:sp>
      <p:sp>
        <p:nvSpPr>
          <p:cNvPr id="3" name="内容占位符 2">
            <a:extLst>
              <a:ext uri="{FF2B5EF4-FFF2-40B4-BE49-F238E27FC236}">
                <a16:creationId xmlns:a16="http://schemas.microsoft.com/office/drawing/2014/main" id="{6ABB9837-B059-634A-AE0C-899B53421213}"/>
              </a:ext>
            </a:extLst>
          </p:cNvPr>
          <p:cNvSpPr>
            <a:spLocks noGrp="1"/>
          </p:cNvSpPr>
          <p:nvPr>
            <p:ph idx="13"/>
          </p:nvPr>
        </p:nvSpPr>
        <p:spPr/>
        <p:txBody>
          <a:bodyPr/>
          <a:lstStyle/>
          <a:p>
            <a:r>
              <a:rPr kumimoji="1" lang="zh-CN" altLang="en-US" dirty="0"/>
              <a:t>我们能控制什么？</a:t>
            </a:r>
          </a:p>
          <a:p>
            <a:pPr lvl="1"/>
            <a:r>
              <a:rPr kumimoji="1" lang="zh-CN" altLang="en-US" dirty="0"/>
              <a:t>修改任意一块内存里的数据</a:t>
            </a:r>
          </a:p>
        </p:txBody>
      </p:sp>
      <p:sp>
        <p:nvSpPr>
          <p:cNvPr id="4" name="灯片编号占位符 3">
            <a:extLst>
              <a:ext uri="{FF2B5EF4-FFF2-40B4-BE49-F238E27FC236}">
                <a16:creationId xmlns:a16="http://schemas.microsoft.com/office/drawing/2014/main" id="{3DECAD79-042D-FB4E-9505-8519FDC0A53B}"/>
              </a:ext>
            </a:extLst>
          </p:cNvPr>
          <p:cNvSpPr>
            <a:spLocks noGrp="1"/>
          </p:cNvSpPr>
          <p:nvPr>
            <p:ph type="sldNum" sz="quarter" idx="10"/>
          </p:nvPr>
        </p:nvSpPr>
        <p:spPr/>
        <p:txBody>
          <a:bodyPr/>
          <a:lstStyle/>
          <a:p>
            <a:fld id="{8A6D26B4-866C-4665-A6B1-E1D86A7FEB5A}" type="slidenum">
              <a:rPr lang="zh-CN" altLang="en-US" smtClean="0"/>
              <a:pPr/>
              <a:t>24</a:t>
            </a:fld>
            <a:endParaRPr lang="zh-CN" altLang="en-US" dirty="0"/>
          </a:p>
        </p:txBody>
      </p:sp>
      <p:sp>
        <p:nvSpPr>
          <p:cNvPr id="6" name="标题 5">
            <a:extLst>
              <a:ext uri="{FF2B5EF4-FFF2-40B4-BE49-F238E27FC236}">
                <a16:creationId xmlns:a16="http://schemas.microsoft.com/office/drawing/2014/main" id="{2DA09EAC-FBCC-3344-8A20-9F380799F69B}"/>
              </a:ext>
            </a:extLst>
          </p:cNvPr>
          <p:cNvSpPr>
            <a:spLocks noGrp="1"/>
          </p:cNvSpPr>
          <p:nvPr>
            <p:ph type="title"/>
          </p:nvPr>
        </p:nvSpPr>
        <p:spPr/>
        <p:txBody>
          <a:bodyPr/>
          <a:lstStyle/>
          <a:p>
            <a:r>
              <a:rPr kumimoji="1" lang="en-US" altLang="zh-CN" dirty="0"/>
              <a:t>1</a:t>
            </a:r>
            <a:r>
              <a:rPr kumimoji="1" lang="zh-CN" altLang="en-US" dirty="0"/>
              <a:t>、</a:t>
            </a:r>
            <a:r>
              <a:rPr kumimoji="1" lang="en-US" altLang="zh-CN" dirty="0"/>
              <a:t>Format String Vulnerability</a:t>
            </a:r>
            <a:r>
              <a:rPr kumimoji="1" lang="zh-CN" altLang="en-US" dirty="0"/>
              <a:t>介绍</a:t>
            </a:r>
          </a:p>
        </p:txBody>
      </p:sp>
      <p:sp>
        <p:nvSpPr>
          <p:cNvPr id="5" name="矩形 4">
            <a:extLst>
              <a:ext uri="{FF2B5EF4-FFF2-40B4-BE49-F238E27FC236}">
                <a16:creationId xmlns:a16="http://schemas.microsoft.com/office/drawing/2014/main" id="{5E197172-D7DB-4589-B50C-31C991E4A2CF}"/>
              </a:ext>
            </a:extLst>
          </p:cNvPr>
          <p:cNvSpPr/>
          <p:nvPr/>
        </p:nvSpPr>
        <p:spPr>
          <a:xfrm>
            <a:off x="827584" y="2204864"/>
            <a:ext cx="7128792" cy="1200329"/>
          </a:xfrm>
          <a:prstGeom prst="rect">
            <a:avLst/>
          </a:prstGeom>
        </p:spPr>
        <p:txBody>
          <a:bodyPr wrap="square">
            <a:spAutoFit/>
          </a:bodyPr>
          <a:lstStyle/>
          <a:p>
            <a:r>
              <a:rPr lang="zh-CN" altLang="en-US" dirty="0"/>
              <a:t>这个结果是非常危险的，因为它允许用户修改 </a:t>
            </a:r>
            <a:r>
              <a:rPr lang="en-US" altLang="zh-CN" dirty="0"/>
              <a:t>set-UID root </a:t>
            </a:r>
            <a:r>
              <a:rPr lang="zh-CN" altLang="en-US" dirty="0"/>
              <a:t>程序内部变量的值，从而改变这些程序的行为。</a:t>
            </a:r>
            <a:endParaRPr lang="en-US" altLang="zh-CN" dirty="0"/>
          </a:p>
          <a:p>
            <a:r>
              <a:rPr lang="en-US" altLang="zh-CN" dirty="0"/>
              <a:t>%n: </a:t>
            </a:r>
            <a:r>
              <a:rPr lang="zh-CN" altLang="en-US" dirty="0"/>
              <a:t>该符号前输入的字符数量会被存储到对应的参数中去。</a:t>
            </a:r>
            <a:endParaRPr lang="en-US" altLang="zh-CN" dirty="0"/>
          </a:p>
          <a:p>
            <a:endParaRPr lang="en-US" altLang="zh-CN" dirty="0"/>
          </a:p>
        </p:txBody>
      </p:sp>
      <p:pic>
        <p:nvPicPr>
          <p:cNvPr id="9" name="图片 8">
            <a:extLst>
              <a:ext uri="{FF2B5EF4-FFF2-40B4-BE49-F238E27FC236}">
                <a16:creationId xmlns:a16="http://schemas.microsoft.com/office/drawing/2014/main" id="{20072DD0-8EE1-4628-B70F-6D051CA009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39752" y="3209700"/>
            <a:ext cx="3384376" cy="823016"/>
          </a:xfrm>
          <a:prstGeom prst="rect">
            <a:avLst/>
          </a:prstGeom>
        </p:spPr>
      </p:pic>
      <p:sp>
        <p:nvSpPr>
          <p:cNvPr id="10" name="矩形 9">
            <a:extLst>
              <a:ext uri="{FF2B5EF4-FFF2-40B4-BE49-F238E27FC236}">
                <a16:creationId xmlns:a16="http://schemas.microsoft.com/office/drawing/2014/main" id="{7CF8CB99-F6B6-4825-BF7C-88273C810C22}"/>
              </a:ext>
            </a:extLst>
          </p:cNvPr>
          <p:cNvSpPr/>
          <p:nvPr/>
        </p:nvSpPr>
        <p:spPr>
          <a:xfrm>
            <a:off x="683568" y="4170135"/>
            <a:ext cx="7920880" cy="2031325"/>
          </a:xfrm>
          <a:prstGeom prst="rect">
            <a:avLst/>
          </a:prstGeom>
        </p:spPr>
        <p:txBody>
          <a:bodyPr wrap="square">
            <a:spAutoFit/>
          </a:bodyPr>
          <a:lstStyle/>
          <a:p>
            <a:pPr marL="285750" indent="-285750">
              <a:buFont typeface="Arial" panose="020B0604020202020204" pitchFamily="34" charset="0"/>
              <a:buChar char="•"/>
            </a:pPr>
            <a:r>
              <a:rPr lang="zh-CN" altLang="en-US" dirty="0"/>
              <a:t>数字5（%n 前的字符数量）将会被写入i中；</a:t>
            </a:r>
          </a:p>
          <a:p>
            <a:pPr marL="285750" indent="-285750">
              <a:buFont typeface="Arial" panose="020B0604020202020204" pitchFamily="34" charset="0"/>
              <a:buChar char="•"/>
            </a:pPr>
            <a:r>
              <a:rPr lang="zh-CN" altLang="en-US" dirty="0"/>
              <a:t>运用同样的方法在访问任意地址内存的时候，我们可以将一个数字写入指定的内存中。只要将上一小节的 %s 替换成 %n 就能够覆盖 0x10014808 的内容；</a:t>
            </a:r>
          </a:p>
          <a:p>
            <a:pPr marL="285750" indent="-285750">
              <a:buFont typeface="Arial" panose="020B0604020202020204" pitchFamily="34" charset="0"/>
              <a:buChar char="•"/>
            </a:pPr>
            <a:r>
              <a:rPr lang="zh-CN" altLang="en-US" dirty="0"/>
              <a:t>利用这个方法，攻击者可以做以下事情:</a:t>
            </a:r>
          </a:p>
          <a:p>
            <a:r>
              <a:rPr lang="zh-CN" altLang="en-US" dirty="0"/>
              <a:t>          重写程序标识控制访问权限</a:t>
            </a:r>
          </a:p>
          <a:p>
            <a:r>
              <a:rPr lang="zh-CN" altLang="en-US" dirty="0"/>
              <a:t>          重写栈或者函数等等的返回地址。</a:t>
            </a:r>
          </a:p>
        </p:txBody>
      </p:sp>
    </p:spTree>
    <p:extLst>
      <p:ext uri="{BB962C8B-B14F-4D97-AF65-F5344CB8AC3E}">
        <p14:creationId xmlns:p14="http://schemas.microsoft.com/office/powerpoint/2010/main" val="15898619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内容占位符 3">
            <a:extLst>
              <a:ext uri="{FF2B5EF4-FFF2-40B4-BE49-F238E27FC236}">
                <a16:creationId xmlns:a16="http://schemas.microsoft.com/office/drawing/2014/main" id="{B4EE4F3F-9885-4373-B9C8-595F124EAED6}"/>
              </a:ext>
            </a:extLst>
          </p:cNvPr>
          <p:cNvSpPr>
            <a:spLocks noGrp="1"/>
          </p:cNvSpPr>
          <p:nvPr>
            <p:ph type="body" idx="1"/>
          </p:nvPr>
        </p:nvSpPr>
        <p:spPr>
          <a:xfrm>
            <a:off x="1691800" y="741742"/>
            <a:ext cx="5760400" cy="527018"/>
          </a:xfrm>
        </p:spPr>
        <p:txBody>
          <a:bodyPr/>
          <a:lstStyle/>
          <a:p>
            <a:pPr>
              <a:lnSpc>
                <a:spcPct val="100000"/>
              </a:lnSpc>
            </a:pPr>
            <a:r>
              <a:rPr lang="zh-CN" altLang="en-US" dirty="0"/>
              <a:t>提 纲</a:t>
            </a:r>
          </a:p>
        </p:txBody>
      </p:sp>
      <p:sp>
        <p:nvSpPr>
          <p:cNvPr id="3" name="文本占位符 2">
            <a:extLst>
              <a:ext uri="{FF2B5EF4-FFF2-40B4-BE49-F238E27FC236}">
                <a16:creationId xmlns:a16="http://schemas.microsoft.com/office/drawing/2014/main" id="{8EB06BA7-A70D-4452-95AB-78DE11B379CE}"/>
              </a:ext>
            </a:extLst>
          </p:cNvPr>
          <p:cNvSpPr>
            <a:spLocks noGrp="1"/>
          </p:cNvSpPr>
          <p:nvPr>
            <p:ph idx="13"/>
          </p:nvPr>
        </p:nvSpPr>
        <p:spPr/>
        <p:txBody>
          <a:bodyPr/>
          <a:lstStyle/>
          <a:p>
            <a:pPr marL="457200" indent="-457200">
              <a:buFont typeface="+mj-lt"/>
              <a:buAutoNum type="arabicPeriod"/>
            </a:pPr>
            <a:r>
              <a:rPr lang="zh-CN" altLang="en-US" dirty="0">
                <a:solidFill>
                  <a:schemeClr val="accent2">
                    <a:lumMod val="50000"/>
                  </a:schemeClr>
                </a:solidFill>
              </a:rPr>
              <a:t>背景介绍</a:t>
            </a:r>
            <a:endParaRPr lang="en-US" altLang="zh-CN" dirty="0">
              <a:solidFill>
                <a:schemeClr val="accent2">
                  <a:lumMod val="50000"/>
                </a:schemeClr>
              </a:solidFill>
            </a:endParaRPr>
          </a:p>
          <a:p>
            <a:pPr lvl="1">
              <a:buFont typeface="Wingdings" pitchFamily="2" charset="2"/>
              <a:buChar char="p"/>
            </a:pPr>
            <a:r>
              <a:rPr lang="zh-CN" altLang="en-US" dirty="0"/>
              <a:t>格式化字符串简介</a:t>
            </a:r>
            <a:endParaRPr lang="en-US" altLang="zh-CN" dirty="0"/>
          </a:p>
          <a:p>
            <a:pPr lvl="1">
              <a:buFont typeface="Wingdings" pitchFamily="2" charset="2"/>
              <a:buChar char="p"/>
            </a:pPr>
            <a:r>
              <a:rPr lang="zh-CN" altLang="en-US" dirty="0"/>
              <a:t>格式化字符串漏洞的基本形式</a:t>
            </a:r>
            <a:endParaRPr lang="en-US" altLang="zh-CN" dirty="0"/>
          </a:p>
          <a:p>
            <a:pPr lvl="1">
              <a:buFont typeface="Wingdings" pitchFamily="2" charset="2"/>
              <a:buChar char="p"/>
            </a:pPr>
            <a:r>
              <a:rPr lang="zh-CN" altLang="en-US" dirty="0"/>
              <a:t>栈与格式化字符串的关系</a:t>
            </a:r>
            <a:endParaRPr lang="en-US" altLang="zh-CN" dirty="0"/>
          </a:p>
          <a:p>
            <a:pPr marL="457200" indent="-457200">
              <a:buFont typeface="+mj-lt"/>
              <a:buAutoNum type="arabicPeriod"/>
            </a:pPr>
            <a:r>
              <a:rPr lang="en-US" altLang="zh-CN" dirty="0">
                <a:solidFill>
                  <a:schemeClr val="accent2">
                    <a:lumMod val="50000"/>
                  </a:schemeClr>
                </a:solidFill>
              </a:rPr>
              <a:t>Format String Vulnerability</a:t>
            </a:r>
            <a:r>
              <a:rPr lang="zh-CN" altLang="en-US" dirty="0">
                <a:solidFill>
                  <a:schemeClr val="accent2">
                    <a:lumMod val="50000"/>
                  </a:schemeClr>
                </a:solidFill>
              </a:rPr>
              <a:t>介绍</a:t>
            </a:r>
            <a:endParaRPr lang="en-US" altLang="zh-CN" dirty="0">
              <a:solidFill>
                <a:schemeClr val="accent2">
                  <a:lumMod val="50000"/>
                </a:schemeClr>
              </a:solidFill>
            </a:endParaRPr>
          </a:p>
          <a:p>
            <a:pPr marL="457200" indent="-457200">
              <a:buFont typeface="+mj-lt"/>
              <a:buAutoNum type="arabicPeriod"/>
            </a:pPr>
            <a:r>
              <a:rPr lang="zh-CN" altLang="en-US" dirty="0">
                <a:solidFill>
                  <a:srgbClr val="FF0000"/>
                </a:solidFill>
              </a:rPr>
              <a:t>如何利用</a:t>
            </a:r>
            <a:r>
              <a:rPr lang="en-US" altLang="zh-CN" dirty="0">
                <a:solidFill>
                  <a:srgbClr val="FF0000"/>
                </a:solidFill>
              </a:rPr>
              <a:t>Format String Vulnerability</a:t>
            </a:r>
          </a:p>
          <a:p>
            <a:pPr lvl="1">
              <a:buFont typeface="Wingdings" pitchFamily="2" charset="2"/>
              <a:buChar char="p"/>
            </a:pPr>
            <a:r>
              <a:rPr lang="zh-CN" altLang="en-US" dirty="0"/>
              <a:t>我们能控制什么？</a:t>
            </a:r>
            <a:endParaRPr lang="en-US" altLang="zh-CN" dirty="0"/>
          </a:p>
          <a:p>
            <a:pPr lvl="1">
              <a:buFont typeface="Wingdings" pitchFamily="2" charset="2"/>
              <a:buChar char="p"/>
            </a:pPr>
            <a:r>
              <a:rPr lang="zh-CN" altLang="en-US" dirty="0">
                <a:solidFill>
                  <a:srgbClr val="FF0000"/>
                </a:solidFill>
              </a:rPr>
              <a:t>如何进行攻击？</a:t>
            </a:r>
            <a:endParaRPr lang="en-US" altLang="zh-CN" dirty="0">
              <a:solidFill>
                <a:srgbClr val="FF0000"/>
              </a:solidFill>
            </a:endParaRPr>
          </a:p>
          <a:p>
            <a:pPr marL="457200" indent="-457200">
              <a:buFont typeface="+mj-lt"/>
              <a:buAutoNum type="arabicPeriod"/>
            </a:pPr>
            <a:r>
              <a:rPr lang="zh-CN" altLang="en-US" dirty="0">
                <a:solidFill>
                  <a:schemeClr val="accent2">
                    <a:lumMod val="50000"/>
                  </a:schemeClr>
                </a:solidFill>
              </a:rPr>
              <a:t>如何防范</a:t>
            </a:r>
            <a:r>
              <a:rPr lang="en-US" altLang="zh-CN" dirty="0">
                <a:solidFill>
                  <a:schemeClr val="accent2">
                    <a:lumMod val="50000"/>
                  </a:schemeClr>
                </a:solidFill>
              </a:rPr>
              <a:t>Format String Vulnerability</a:t>
            </a:r>
          </a:p>
          <a:p>
            <a:pPr marL="457200" indent="-457200">
              <a:buFont typeface="+mj-lt"/>
              <a:buAutoNum type="arabicPeriod"/>
            </a:pPr>
            <a:r>
              <a:rPr lang="zh-CN" altLang="en-US" dirty="0">
                <a:solidFill>
                  <a:schemeClr val="accent2">
                    <a:lumMod val="50000"/>
                  </a:schemeClr>
                </a:solidFill>
              </a:rPr>
              <a:t>总    结</a:t>
            </a:r>
            <a:endParaRPr lang="en-US" altLang="zh-CN" dirty="0">
              <a:solidFill>
                <a:schemeClr val="accent2">
                  <a:lumMod val="50000"/>
                </a:schemeClr>
              </a:solidFill>
            </a:endParaRPr>
          </a:p>
          <a:p>
            <a:pPr lvl="1">
              <a:buFont typeface="Wingdings" pitchFamily="2" charset="2"/>
              <a:buChar char="p"/>
            </a:pPr>
            <a:endParaRPr lang="en-US" altLang="zh-CN" dirty="0"/>
          </a:p>
          <a:p>
            <a:endParaRPr lang="zh-CN" altLang="en-US" dirty="0"/>
          </a:p>
        </p:txBody>
      </p:sp>
      <p:sp>
        <p:nvSpPr>
          <p:cNvPr id="9" name="标题 1">
            <a:extLst>
              <a:ext uri="{FF2B5EF4-FFF2-40B4-BE49-F238E27FC236}">
                <a16:creationId xmlns:a16="http://schemas.microsoft.com/office/drawing/2014/main" id="{5DF2A5D3-DD95-46A9-8198-94A7858933D0}"/>
              </a:ext>
            </a:extLst>
          </p:cNvPr>
          <p:cNvSpPr txBox="1">
            <a:spLocks/>
          </p:cNvSpPr>
          <p:nvPr/>
        </p:nvSpPr>
        <p:spPr bwMode="auto">
          <a:xfrm>
            <a:off x="59564" y="20517"/>
            <a:ext cx="7363921" cy="504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eaLnBrk="1" fontAlgn="base" hangingPunct="1">
              <a:lnSpc>
                <a:spcPct val="90000"/>
              </a:lnSpc>
              <a:spcBef>
                <a:spcPct val="0"/>
              </a:spcBef>
              <a:spcAft>
                <a:spcPct val="0"/>
              </a:spcAft>
              <a:defRPr lang="en-US" altLang="en-US" sz="2800" b="1" kern="1200" dirty="0">
                <a:solidFill>
                  <a:srgbClr val="622820"/>
                </a:solidFill>
                <a:effectLst>
                  <a:outerShdw blurRad="38100" dist="38100" dir="2700000" algn="tl">
                    <a:srgbClr val="000000">
                      <a:alpha val="43137"/>
                    </a:srgbClr>
                  </a:outerShdw>
                </a:effectLst>
                <a:latin typeface="Bodoni MT Condensed" pitchFamily="18" charset="0"/>
                <a:ea typeface="华文中宋" pitchFamily="2" charset="-122"/>
                <a:cs typeface="+mj-cs"/>
              </a:defRPr>
            </a:lvl1pPr>
            <a:lvl2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2pPr>
            <a:lvl3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3pPr>
            <a:lvl4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4pPr>
            <a:lvl5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5pPr>
            <a:lvl6pPr marL="4572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6pPr>
            <a:lvl7pPr marL="9144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7pPr>
            <a:lvl8pPr marL="13716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8pPr>
            <a:lvl9pPr marL="18288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9pPr>
          </a:lstStyle>
          <a:p>
            <a:r>
              <a:rPr lang="en-US" altLang="zh-CN" noProof="1">
                <a:latin typeface="隶书" panose="02010509060101010101" pitchFamily="49" charset="-122"/>
                <a:ea typeface="隶书" panose="02010509060101010101" pitchFamily="49" charset="-122"/>
              </a:rPr>
              <a:t>[</a:t>
            </a:r>
            <a:r>
              <a:rPr lang="zh-CN" altLang="en-US" noProof="1">
                <a:latin typeface="隶书" panose="02010509060101010101" pitchFamily="49" charset="-122"/>
                <a:ea typeface="隶书" panose="02010509060101010101" pitchFamily="49" charset="-122"/>
              </a:rPr>
              <a:t>第</a:t>
            </a:r>
            <a:r>
              <a:rPr lang="en-US" altLang="zh-CN" i="1" noProof="1">
                <a:latin typeface="Times New Roman" panose="02020603050405020304" pitchFamily="18" charset="0"/>
                <a:ea typeface="隶书" panose="02010509060101010101" pitchFamily="49" charset="-122"/>
                <a:cs typeface="Times New Roman" panose="02020603050405020304" pitchFamily="18" charset="0"/>
              </a:rPr>
              <a:t>2</a:t>
            </a:r>
            <a:r>
              <a:rPr lang="zh-CN" altLang="en-US" noProof="1">
                <a:latin typeface="隶书" panose="02010509060101010101" pitchFamily="49" charset="-122"/>
                <a:ea typeface="隶书" panose="02010509060101010101" pitchFamily="49" charset="-122"/>
              </a:rPr>
              <a:t>次课</a:t>
            </a:r>
            <a:r>
              <a:rPr lang="en-US" altLang="zh-CN" noProof="1">
                <a:latin typeface="隶书" panose="02010509060101010101" pitchFamily="49" charset="-122"/>
                <a:ea typeface="隶书" panose="02010509060101010101" pitchFamily="49" charset="-122"/>
              </a:rPr>
              <a:t>]</a:t>
            </a:r>
            <a:r>
              <a:rPr lang="zh-CN" altLang="en-US" noProof="1">
                <a:latin typeface="隶书" panose="02010509060101010101" pitchFamily="49" charset="-122"/>
                <a:ea typeface="隶书" panose="02010509060101010101" pitchFamily="49" charset="-122"/>
              </a:rPr>
              <a:t>漏洞利用与攻防实践</a:t>
            </a:r>
          </a:p>
        </p:txBody>
      </p:sp>
      <p:sp>
        <p:nvSpPr>
          <p:cNvPr id="12" name="灯片编号占位符 5">
            <a:extLst>
              <a:ext uri="{FF2B5EF4-FFF2-40B4-BE49-F238E27FC236}">
                <a16:creationId xmlns:a16="http://schemas.microsoft.com/office/drawing/2014/main" id="{0535CCCA-B477-3345-A3D2-E6331E719B13}"/>
              </a:ext>
            </a:extLst>
          </p:cNvPr>
          <p:cNvSpPr>
            <a:spLocks noGrp="1"/>
          </p:cNvSpPr>
          <p:nvPr>
            <p:ph type="sldNum" sz="quarter" idx="10"/>
          </p:nvPr>
        </p:nvSpPr>
        <p:spPr>
          <a:xfrm>
            <a:off x="8027988" y="6611938"/>
            <a:ext cx="1049337" cy="246062"/>
          </a:xfrm>
        </p:spPr>
        <p:txBody>
          <a:bodyPr/>
          <a:lstStyle/>
          <a:p>
            <a:fld id="{8A6D26B4-866C-4665-A6B1-E1D86A7FEB5A}" type="slidenum">
              <a:rPr lang="zh-CN" altLang="en-US" smtClean="0"/>
              <a:pPr/>
              <a:t>25</a:t>
            </a:fld>
            <a:endParaRPr lang="zh-CN" altLang="en-US" dirty="0"/>
          </a:p>
        </p:txBody>
      </p:sp>
    </p:spTree>
    <p:extLst>
      <p:ext uri="{BB962C8B-B14F-4D97-AF65-F5344CB8AC3E}">
        <p14:creationId xmlns:p14="http://schemas.microsoft.com/office/powerpoint/2010/main" val="5684246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32ECBA59-1D2A-4DFD-BAA6-5B50E1567AE9}"/>
              </a:ext>
            </a:extLst>
          </p:cNvPr>
          <p:cNvSpPr>
            <a:spLocks noGrp="1"/>
          </p:cNvSpPr>
          <p:nvPr>
            <p:ph type="body" idx="1"/>
          </p:nvPr>
        </p:nvSpPr>
        <p:spPr/>
        <p:txBody>
          <a:bodyPr/>
          <a:lstStyle/>
          <a:p>
            <a:r>
              <a:rPr lang="zh-CN" altLang="en-US" dirty="0"/>
              <a:t>示例</a:t>
            </a:r>
            <a:r>
              <a:rPr lang="en-US" altLang="zh-CN" dirty="0"/>
              <a:t>A</a:t>
            </a:r>
            <a:r>
              <a:rPr lang="zh-CN" altLang="en-US" dirty="0"/>
              <a:t>：攻击要求</a:t>
            </a:r>
          </a:p>
        </p:txBody>
      </p:sp>
      <p:sp>
        <p:nvSpPr>
          <p:cNvPr id="4" name="灯片编号占位符 3">
            <a:extLst>
              <a:ext uri="{FF2B5EF4-FFF2-40B4-BE49-F238E27FC236}">
                <a16:creationId xmlns:a16="http://schemas.microsoft.com/office/drawing/2014/main" id="{59D92650-EEC0-42F1-B983-A9F8C85505DB}"/>
              </a:ext>
            </a:extLst>
          </p:cNvPr>
          <p:cNvSpPr>
            <a:spLocks noGrp="1"/>
          </p:cNvSpPr>
          <p:nvPr>
            <p:ph type="sldNum" sz="quarter" idx="10"/>
          </p:nvPr>
        </p:nvSpPr>
        <p:spPr/>
        <p:txBody>
          <a:bodyPr/>
          <a:lstStyle/>
          <a:p>
            <a:fld id="{8A6D26B4-866C-4665-A6B1-E1D86A7FEB5A}" type="slidenum">
              <a:rPr lang="zh-CN" altLang="en-US" smtClean="0"/>
              <a:pPr/>
              <a:t>26</a:t>
            </a:fld>
            <a:endParaRPr lang="zh-CN" altLang="en-US" dirty="0"/>
          </a:p>
        </p:txBody>
      </p:sp>
      <p:sp>
        <p:nvSpPr>
          <p:cNvPr id="5" name="标题 4">
            <a:extLst>
              <a:ext uri="{FF2B5EF4-FFF2-40B4-BE49-F238E27FC236}">
                <a16:creationId xmlns:a16="http://schemas.microsoft.com/office/drawing/2014/main" id="{6A13F211-E2C2-4BCF-8275-419C4669DC12}"/>
              </a:ext>
            </a:extLst>
          </p:cNvPr>
          <p:cNvSpPr>
            <a:spLocks noGrp="1"/>
          </p:cNvSpPr>
          <p:nvPr>
            <p:ph type="title"/>
          </p:nvPr>
        </p:nvSpPr>
        <p:spPr/>
        <p:txBody>
          <a:bodyPr/>
          <a:lstStyle/>
          <a:p>
            <a:r>
              <a:rPr lang="zh-CN" altLang="en-US" dirty="0"/>
              <a:t>攻击前的准备</a:t>
            </a:r>
          </a:p>
        </p:txBody>
      </p:sp>
      <p:sp>
        <p:nvSpPr>
          <p:cNvPr id="8" name="内容占位符 7">
            <a:extLst>
              <a:ext uri="{FF2B5EF4-FFF2-40B4-BE49-F238E27FC236}">
                <a16:creationId xmlns:a16="http://schemas.microsoft.com/office/drawing/2014/main" id="{28A83D58-CEC6-4D9E-B98E-05AC2AB6DB49}"/>
              </a:ext>
            </a:extLst>
          </p:cNvPr>
          <p:cNvSpPr>
            <a:spLocks noGrp="1"/>
          </p:cNvSpPr>
          <p:nvPr>
            <p:ph idx="13"/>
          </p:nvPr>
        </p:nvSpPr>
        <p:spPr>
          <a:xfrm>
            <a:off x="628650" y="2348880"/>
            <a:ext cx="7886700" cy="3024353"/>
          </a:xfrm>
        </p:spPr>
        <p:txBody>
          <a:bodyPr/>
          <a:lstStyle/>
          <a:p>
            <a:pPr>
              <a:lnSpc>
                <a:spcPct val="200000"/>
              </a:lnSpc>
            </a:pPr>
            <a:r>
              <a:rPr lang="zh-CN" altLang="en-US" dirty="0">
                <a:latin typeface="Consolas" panose="020B0609020204030204" pitchFamily="49" charset="0"/>
                <a:cs typeface="Courier New" panose="02070309020205020404" pitchFamily="49" charset="0"/>
              </a:rPr>
              <a:t>关闭</a:t>
            </a:r>
            <a:r>
              <a:rPr lang="zh-CN" altLang="en-US" b="0" dirty="0">
                <a:latin typeface="Consolas" panose="020B0609020204030204" pitchFamily="49" charset="0"/>
                <a:cs typeface="Courier New" panose="02070309020205020404" pitchFamily="49" charset="0"/>
              </a:rPr>
              <a:t>内存的地址随机化（后面会讲到原因，不关也可以）</a:t>
            </a:r>
            <a:endParaRPr lang="en-US" altLang="zh-CN" b="0" dirty="0">
              <a:latin typeface="Consolas" panose="020B0609020204030204" pitchFamily="49" charset="0"/>
              <a:cs typeface="Courier New" panose="02070309020205020404" pitchFamily="49" charset="0"/>
            </a:endParaRPr>
          </a:p>
          <a:p>
            <a:pPr lvl="1">
              <a:lnSpc>
                <a:spcPct val="200000"/>
              </a:lnSpc>
            </a:pPr>
            <a:r>
              <a:rPr lang="en-US" altLang="zh-CN" sz="2400" b="0" dirty="0">
                <a:highlight>
                  <a:srgbClr val="FFFF00"/>
                </a:highlight>
                <a:latin typeface="Consolas" panose="020B0609020204030204" pitchFamily="49" charset="0"/>
              </a:rPr>
              <a:t>cat</a:t>
            </a:r>
            <a:r>
              <a:rPr lang="en-US" altLang="zh-CN" sz="2400" b="0" dirty="0">
                <a:latin typeface="Consolas" panose="020B0609020204030204" pitchFamily="49" charset="0"/>
              </a:rPr>
              <a:t> /proc/sys/kernel/</a:t>
            </a:r>
            <a:r>
              <a:rPr lang="en-US" altLang="zh-CN" sz="2400" b="0" dirty="0" err="1">
                <a:latin typeface="Consolas" panose="020B0609020204030204" pitchFamily="49" charset="0"/>
              </a:rPr>
              <a:t>randomize_va_space</a:t>
            </a:r>
            <a:endParaRPr lang="en-US" altLang="zh-CN" sz="2400" b="0" dirty="0">
              <a:latin typeface="Consolas" panose="020B0609020204030204" pitchFamily="49" charset="0"/>
            </a:endParaRPr>
          </a:p>
          <a:p>
            <a:pPr>
              <a:lnSpc>
                <a:spcPct val="200000"/>
              </a:lnSpc>
            </a:pPr>
            <a:r>
              <a:rPr lang="zh-CN" altLang="en-US" b="0" dirty="0">
                <a:latin typeface="Consolas" panose="020B0609020204030204" pitchFamily="49" charset="0"/>
              </a:rPr>
              <a:t>使用</a:t>
            </a:r>
            <a:r>
              <a:rPr lang="en-US" altLang="zh-CN" dirty="0">
                <a:latin typeface="Consolas" panose="020B0609020204030204" pitchFamily="49" charset="0"/>
              </a:rPr>
              <a:t>32</a:t>
            </a:r>
            <a:r>
              <a:rPr lang="zh-CN" altLang="en-US" dirty="0">
                <a:latin typeface="Consolas" panose="020B0609020204030204" pitchFamily="49" charset="0"/>
              </a:rPr>
              <a:t>位</a:t>
            </a:r>
            <a:r>
              <a:rPr lang="zh-CN" altLang="en-US" b="0" dirty="0">
                <a:latin typeface="Consolas" panose="020B0609020204030204" pitchFamily="49" charset="0"/>
              </a:rPr>
              <a:t> </a:t>
            </a:r>
            <a:r>
              <a:rPr lang="en-US" altLang="zh-CN" b="0" dirty="0">
                <a:latin typeface="Consolas" panose="020B0609020204030204" pitchFamily="49" charset="0"/>
              </a:rPr>
              <a:t>Ubuntu 16.04 </a:t>
            </a:r>
            <a:r>
              <a:rPr lang="zh-CN" altLang="en-US" b="0" dirty="0">
                <a:latin typeface="Consolas" panose="020B0609020204030204" pitchFamily="49" charset="0"/>
              </a:rPr>
              <a:t>系统进行演示</a:t>
            </a:r>
            <a:endParaRPr lang="en-US" altLang="zh-CN" b="0" dirty="0">
              <a:latin typeface="Consolas" panose="020B0609020204030204" pitchFamily="49" charset="0"/>
            </a:endParaRPr>
          </a:p>
        </p:txBody>
      </p:sp>
    </p:spTree>
    <p:extLst>
      <p:ext uri="{BB962C8B-B14F-4D97-AF65-F5344CB8AC3E}">
        <p14:creationId xmlns:p14="http://schemas.microsoft.com/office/powerpoint/2010/main" val="736816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BEAB65FE-B81F-4D3F-8AB1-671E8805EFBF}"/>
              </a:ext>
            </a:extLst>
          </p:cNvPr>
          <p:cNvSpPr>
            <a:spLocks noGrp="1"/>
          </p:cNvSpPr>
          <p:nvPr>
            <p:ph type="body" idx="1"/>
          </p:nvPr>
        </p:nvSpPr>
        <p:spPr/>
        <p:txBody>
          <a:bodyPr/>
          <a:lstStyle/>
          <a:p>
            <a:r>
              <a:rPr lang="zh-CN" altLang="en-US" dirty="0"/>
              <a:t>攻击目标</a:t>
            </a:r>
            <a:r>
              <a:rPr lang="en-US" altLang="zh-CN" dirty="0"/>
              <a:t>1</a:t>
            </a:r>
            <a:endParaRPr lang="zh-CN" altLang="en-US" dirty="0"/>
          </a:p>
        </p:txBody>
      </p:sp>
      <p:sp>
        <p:nvSpPr>
          <p:cNvPr id="3" name="内容占位符 2">
            <a:extLst>
              <a:ext uri="{FF2B5EF4-FFF2-40B4-BE49-F238E27FC236}">
                <a16:creationId xmlns:a16="http://schemas.microsoft.com/office/drawing/2014/main" id="{FE612BA3-58CC-4A8C-B015-53FC8CBC8E4B}"/>
              </a:ext>
            </a:extLst>
          </p:cNvPr>
          <p:cNvSpPr>
            <a:spLocks noGrp="1"/>
          </p:cNvSpPr>
          <p:nvPr>
            <p:ph idx="13"/>
          </p:nvPr>
        </p:nvSpPr>
        <p:spPr>
          <a:xfrm>
            <a:off x="1009107" y="3068960"/>
            <a:ext cx="7125785" cy="720080"/>
          </a:xfrm>
        </p:spPr>
        <p:txBody>
          <a:bodyPr/>
          <a:lstStyle/>
          <a:p>
            <a:pPr marL="0" indent="0" algn="ctr">
              <a:buNone/>
            </a:pPr>
            <a:r>
              <a:rPr lang="en-US" altLang="zh-CN" sz="4000" b="0" dirty="0"/>
              <a:t>1.</a:t>
            </a:r>
            <a:r>
              <a:rPr lang="zh-CN" altLang="en-US" sz="4000" b="0" dirty="0"/>
              <a:t> 小试牛刀：</a:t>
            </a:r>
            <a:r>
              <a:rPr lang="zh-CN" altLang="en-US" sz="4000" dirty="0"/>
              <a:t>改变 </a:t>
            </a:r>
            <a:r>
              <a:rPr lang="en-US" altLang="zh-CN" sz="4000" b="0" i="1" dirty="0"/>
              <a:t>const </a:t>
            </a:r>
            <a:r>
              <a:rPr lang="zh-CN" altLang="en-US" sz="4000" b="0" dirty="0"/>
              <a:t>量的值</a:t>
            </a:r>
            <a:endParaRPr lang="en-US" altLang="zh-CN" sz="4000" b="0" dirty="0"/>
          </a:p>
          <a:p>
            <a:pPr marL="0" indent="0" algn="ctr">
              <a:buNone/>
            </a:pPr>
            <a:endParaRPr lang="zh-CN" altLang="en-US" sz="4000" b="0" dirty="0"/>
          </a:p>
        </p:txBody>
      </p:sp>
      <p:sp>
        <p:nvSpPr>
          <p:cNvPr id="4" name="灯片编号占位符 3">
            <a:extLst>
              <a:ext uri="{FF2B5EF4-FFF2-40B4-BE49-F238E27FC236}">
                <a16:creationId xmlns:a16="http://schemas.microsoft.com/office/drawing/2014/main" id="{46639833-C72F-4007-BBD6-EBE19F2E88B8}"/>
              </a:ext>
            </a:extLst>
          </p:cNvPr>
          <p:cNvSpPr>
            <a:spLocks noGrp="1"/>
          </p:cNvSpPr>
          <p:nvPr>
            <p:ph type="sldNum" sz="quarter" idx="10"/>
          </p:nvPr>
        </p:nvSpPr>
        <p:spPr/>
        <p:txBody>
          <a:bodyPr/>
          <a:lstStyle/>
          <a:p>
            <a:fld id="{8A6D26B4-866C-4665-A6B1-E1D86A7FEB5A}" type="slidenum">
              <a:rPr lang="zh-CN" altLang="en-US" smtClean="0"/>
              <a:pPr/>
              <a:t>27</a:t>
            </a:fld>
            <a:endParaRPr lang="zh-CN" altLang="en-US" dirty="0"/>
          </a:p>
        </p:txBody>
      </p:sp>
      <p:sp>
        <p:nvSpPr>
          <p:cNvPr id="5" name="标题 4">
            <a:extLst>
              <a:ext uri="{FF2B5EF4-FFF2-40B4-BE49-F238E27FC236}">
                <a16:creationId xmlns:a16="http://schemas.microsoft.com/office/drawing/2014/main" id="{A2DDC9B7-C24E-40FB-ABBE-0D15F1868C09}"/>
              </a:ext>
            </a:extLst>
          </p:cNvPr>
          <p:cNvSpPr>
            <a:spLocks noGrp="1"/>
          </p:cNvSpPr>
          <p:nvPr>
            <p:ph type="title"/>
          </p:nvPr>
        </p:nvSpPr>
        <p:spPr/>
        <p:txBody>
          <a:bodyPr/>
          <a:lstStyle/>
          <a:p>
            <a:r>
              <a:rPr lang="en-US" altLang="zh-CN" dirty="0"/>
              <a:t>AIM</a:t>
            </a:r>
            <a:endParaRPr lang="zh-CN" altLang="en-US" dirty="0"/>
          </a:p>
        </p:txBody>
      </p:sp>
    </p:spTree>
    <p:extLst>
      <p:ext uri="{BB962C8B-B14F-4D97-AF65-F5344CB8AC3E}">
        <p14:creationId xmlns:p14="http://schemas.microsoft.com/office/powerpoint/2010/main" val="41231430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32ECBA59-1D2A-4DFD-BAA6-5B50E1567AE9}"/>
              </a:ext>
            </a:extLst>
          </p:cNvPr>
          <p:cNvSpPr>
            <a:spLocks noGrp="1"/>
          </p:cNvSpPr>
          <p:nvPr>
            <p:ph type="body" idx="1"/>
          </p:nvPr>
        </p:nvSpPr>
        <p:spPr/>
        <p:txBody>
          <a:bodyPr/>
          <a:lstStyle/>
          <a:p>
            <a:r>
              <a:rPr lang="en-US" altLang="zh-CN" dirty="0"/>
              <a:t>const</a:t>
            </a:r>
            <a:r>
              <a:rPr lang="zh-CN" altLang="en-US" dirty="0"/>
              <a:t>代码示例</a:t>
            </a:r>
          </a:p>
        </p:txBody>
      </p:sp>
      <p:sp>
        <p:nvSpPr>
          <p:cNvPr id="4" name="灯片编号占位符 3">
            <a:extLst>
              <a:ext uri="{FF2B5EF4-FFF2-40B4-BE49-F238E27FC236}">
                <a16:creationId xmlns:a16="http://schemas.microsoft.com/office/drawing/2014/main" id="{59D92650-EEC0-42F1-B983-A9F8C85505DB}"/>
              </a:ext>
            </a:extLst>
          </p:cNvPr>
          <p:cNvSpPr>
            <a:spLocks noGrp="1"/>
          </p:cNvSpPr>
          <p:nvPr>
            <p:ph type="sldNum" sz="quarter" idx="10"/>
          </p:nvPr>
        </p:nvSpPr>
        <p:spPr/>
        <p:txBody>
          <a:bodyPr/>
          <a:lstStyle/>
          <a:p>
            <a:fld id="{8A6D26B4-866C-4665-A6B1-E1D86A7FEB5A}" type="slidenum">
              <a:rPr lang="zh-CN" altLang="en-US" smtClean="0"/>
              <a:pPr/>
              <a:t>28</a:t>
            </a:fld>
            <a:endParaRPr lang="zh-CN" altLang="en-US" dirty="0"/>
          </a:p>
        </p:txBody>
      </p:sp>
      <p:sp>
        <p:nvSpPr>
          <p:cNvPr id="5" name="标题 4">
            <a:extLst>
              <a:ext uri="{FF2B5EF4-FFF2-40B4-BE49-F238E27FC236}">
                <a16:creationId xmlns:a16="http://schemas.microsoft.com/office/drawing/2014/main" id="{6A13F211-E2C2-4BCF-8275-419C4669DC12}"/>
              </a:ext>
            </a:extLst>
          </p:cNvPr>
          <p:cNvSpPr>
            <a:spLocks noGrp="1"/>
          </p:cNvSpPr>
          <p:nvPr>
            <p:ph type="title"/>
          </p:nvPr>
        </p:nvSpPr>
        <p:spPr/>
        <p:txBody>
          <a:bodyPr/>
          <a:lstStyle/>
          <a:p>
            <a:r>
              <a:rPr lang="zh-CN" altLang="en-US" dirty="0"/>
              <a:t>代码示例</a:t>
            </a:r>
          </a:p>
        </p:txBody>
      </p:sp>
      <p:sp>
        <p:nvSpPr>
          <p:cNvPr id="8" name="内容占位符 7">
            <a:extLst>
              <a:ext uri="{FF2B5EF4-FFF2-40B4-BE49-F238E27FC236}">
                <a16:creationId xmlns:a16="http://schemas.microsoft.com/office/drawing/2014/main" id="{28A83D58-CEC6-4D9E-B98E-05AC2AB6DB49}"/>
              </a:ext>
            </a:extLst>
          </p:cNvPr>
          <p:cNvSpPr>
            <a:spLocks noGrp="1"/>
          </p:cNvSpPr>
          <p:nvPr>
            <p:ph idx="13"/>
          </p:nvPr>
        </p:nvSpPr>
        <p:spPr>
          <a:xfrm>
            <a:off x="755576" y="1844807"/>
            <a:ext cx="7886700" cy="4104474"/>
          </a:xfrm>
        </p:spPr>
        <p:txBody>
          <a:bodyPr/>
          <a:lstStyle/>
          <a:p>
            <a:pPr marL="0" indent="0">
              <a:lnSpc>
                <a:spcPts val="1440"/>
              </a:lnSpc>
              <a:buNone/>
            </a:pPr>
            <a:r>
              <a:rPr lang="en-US" altLang="zh-CN" sz="1800" b="0" dirty="0">
                <a:latin typeface="Consolas" panose="020B0609020204030204" pitchFamily="49" charset="0"/>
                <a:cs typeface="Courier New" panose="02070309020205020404" pitchFamily="49" charset="0"/>
              </a:rPr>
              <a:t>#include &lt;</a:t>
            </a:r>
            <a:r>
              <a:rPr lang="en-US" altLang="zh-CN" sz="1800" b="0" dirty="0" err="1">
                <a:latin typeface="Consolas" panose="020B0609020204030204" pitchFamily="49" charset="0"/>
                <a:cs typeface="Courier New" panose="02070309020205020404" pitchFamily="49" charset="0"/>
              </a:rPr>
              <a:t>stdio.h</a:t>
            </a:r>
            <a:r>
              <a:rPr lang="en-US" altLang="zh-CN" sz="1800" b="0" dirty="0">
                <a:latin typeface="Consolas" panose="020B0609020204030204" pitchFamily="49" charset="0"/>
                <a:cs typeface="Courier New" panose="02070309020205020404" pitchFamily="49" charset="0"/>
              </a:rPr>
              <a:t>&gt;</a:t>
            </a:r>
          </a:p>
          <a:p>
            <a:pPr marL="0" indent="0">
              <a:lnSpc>
                <a:spcPts val="1440"/>
              </a:lnSpc>
              <a:buNone/>
            </a:pPr>
            <a:r>
              <a:rPr lang="en-US" altLang="zh-CN" sz="1800" b="0" dirty="0">
                <a:latin typeface="Consolas" panose="020B0609020204030204" pitchFamily="49" charset="0"/>
                <a:cs typeface="Courier New" panose="02070309020205020404" pitchFamily="49" charset="0"/>
              </a:rPr>
              <a:t>#include &lt;</a:t>
            </a:r>
            <a:r>
              <a:rPr lang="en-US" altLang="zh-CN" sz="1800" b="0" dirty="0" err="1">
                <a:latin typeface="Consolas" panose="020B0609020204030204" pitchFamily="49" charset="0"/>
                <a:cs typeface="Courier New" panose="02070309020205020404" pitchFamily="49" charset="0"/>
              </a:rPr>
              <a:t>string.h</a:t>
            </a:r>
            <a:r>
              <a:rPr lang="en-US" altLang="zh-CN" sz="1800" b="0" dirty="0">
                <a:latin typeface="Consolas" panose="020B0609020204030204" pitchFamily="49" charset="0"/>
                <a:cs typeface="Courier New" panose="02070309020205020404" pitchFamily="49" charset="0"/>
              </a:rPr>
              <a:t>&gt;</a:t>
            </a:r>
          </a:p>
          <a:p>
            <a:pPr marL="0" indent="0">
              <a:lnSpc>
                <a:spcPts val="1440"/>
              </a:lnSpc>
              <a:buNone/>
            </a:pPr>
            <a:r>
              <a:rPr lang="en-US" altLang="zh-CN" sz="1800" b="0" dirty="0">
                <a:latin typeface="Consolas" panose="020B0609020204030204" pitchFamily="49" charset="0"/>
                <a:cs typeface="Courier New" panose="02070309020205020404" pitchFamily="49" charset="0"/>
              </a:rPr>
              <a:t>int main( int </a:t>
            </a:r>
            <a:r>
              <a:rPr lang="en-US" altLang="zh-CN" sz="1800" b="0" dirty="0" err="1">
                <a:latin typeface="Consolas" panose="020B0609020204030204" pitchFamily="49" charset="0"/>
                <a:cs typeface="Courier New" panose="02070309020205020404" pitchFamily="49" charset="0"/>
              </a:rPr>
              <a:t>argc</a:t>
            </a:r>
            <a:r>
              <a:rPr lang="en-US" altLang="zh-CN" sz="1800" b="0" dirty="0">
                <a:latin typeface="Consolas" panose="020B0609020204030204" pitchFamily="49" charset="0"/>
                <a:cs typeface="Courier New" panose="02070309020205020404" pitchFamily="49" charset="0"/>
              </a:rPr>
              <a:t>, char *</a:t>
            </a:r>
            <a:r>
              <a:rPr lang="en-US" altLang="zh-CN" sz="1800" b="0" dirty="0" err="1">
                <a:latin typeface="Consolas" panose="020B0609020204030204" pitchFamily="49" charset="0"/>
                <a:cs typeface="Courier New" panose="02070309020205020404" pitchFamily="49" charset="0"/>
              </a:rPr>
              <a:t>argv</a:t>
            </a:r>
            <a:r>
              <a:rPr lang="en-US" altLang="zh-CN" sz="1800" b="0" dirty="0">
                <a:latin typeface="Consolas" panose="020B0609020204030204" pitchFamily="49" charset="0"/>
                <a:cs typeface="Courier New" panose="02070309020205020404" pitchFamily="49" charset="0"/>
              </a:rPr>
              <a:t>[] ) {</a:t>
            </a:r>
          </a:p>
          <a:p>
            <a:pPr marL="0" indent="0">
              <a:lnSpc>
                <a:spcPts val="1440"/>
              </a:lnSpc>
              <a:buNone/>
            </a:pPr>
            <a:r>
              <a:rPr lang="en-US" altLang="zh-CN" sz="1800" b="0" dirty="0">
                <a:latin typeface="Consolas" panose="020B0609020204030204" pitchFamily="49" charset="0"/>
                <a:cs typeface="Courier New" panose="02070309020205020404" pitchFamily="49" charset="0"/>
              </a:rPr>
              <a:t>    </a:t>
            </a:r>
            <a:r>
              <a:rPr lang="en-US" altLang="zh-CN" sz="1800" b="0" dirty="0">
                <a:highlight>
                  <a:srgbClr val="FFFF00"/>
                </a:highlight>
                <a:latin typeface="Consolas" panose="020B0609020204030204" pitchFamily="49" charset="0"/>
                <a:cs typeface="Courier New" panose="02070309020205020404" pitchFamily="49" charset="0"/>
              </a:rPr>
              <a:t>const int N = 6;   </a:t>
            </a:r>
            <a:r>
              <a:rPr lang="en-US" altLang="zh-CN" sz="1800" b="0" dirty="0">
                <a:solidFill>
                  <a:srgbClr val="00B050"/>
                </a:solidFill>
                <a:latin typeface="Consolas" panose="020B0609020204030204" pitchFamily="49" charset="0"/>
                <a:cs typeface="Courier New" panose="02070309020205020404" pitchFamily="49" charset="0"/>
              </a:rPr>
              <a:t>// static </a:t>
            </a:r>
            <a:r>
              <a:rPr lang="zh-CN" altLang="en-US" sz="1800" b="0" dirty="0">
                <a:solidFill>
                  <a:srgbClr val="00B050"/>
                </a:solidFill>
                <a:latin typeface="楷体" panose="02010609060101010101" pitchFamily="49" charset="-122"/>
                <a:ea typeface="楷体" panose="02010609060101010101" pitchFamily="49" charset="-122"/>
                <a:cs typeface="Courier New" panose="02070309020205020404" pitchFamily="49" charset="0"/>
              </a:rPr>
              <a:t>变量是不可能在运行中更改的</a:t>
            </a:r>
          </a:p>
          <a:p>
            <a:pPr marL="0" indent="0">
              <a:lnSpc>
                <a:spcPts val="1440"/>
              </a:lnSpc>
              <a:buNone/>
            </a:pPr>
            <a:r>
              <a:rPr lang="zh-CN" altLang="en-US" sz="1800" b="0" dirty="0">
                <a:latin typeface="Consolas" panose="020B0609020204030204" pitchFamily="49" charset="0"/>
                <a:cs typeface="Courier New" panose="02070309020205020404" pitchFamily="49" charset="0"/>
              </a:rPr>
              <a:t>    </a:t>
            </a:r>
            <a:r>
              <a:rPr lang="en-US" altLang="zh-CN" sz="1800" b="0" dirty="0">
                <a:latin typeface="Consolas" panose="020B0609020204030204" pitchFamily="49" charset="0"/>
                <a:cs typeface="Courier New" panose="02070309020205020404" pitchFamily="49" charset="0"/>
              </a:rPr>
              <a:t>printf( "The addr  of &lt;const int N&gt; is %08x\n", &amp;N );</a:t>
            </a:r>
          </a:p>
          <a:p>
            <a:pPr marL="0" indent="0">
              <a:lnSpc>
                <a:spcPts val="1440"/>
              </a:lnSpc>
              <a:buNone/>
            </a:pPr>
            <a:r>
              <a:rPr lang="en-US" altLang="zh-CN" sz="1800" b="0" dirty="0">
                <a:latin typeface="Consolas" panose="020B0609020204030204" pitchFamily="49" charset="0"/>
                <a:cs typeface="Courier New" panose="02070309020205020404" pitchFamily="49" charset="0"/>
              </a:rPr>
              <a:t>    printf( "The value of &lt;const int N&gt; is %d\n", N );</a:t>
            </a:r>
          </a:p>
          <a:p>
            <a:pPr marL="0" indent="0">
              <a:lnSpc>
                <a:spcPts val="1440"/>
              </a:lnSpc>
              <a:buNone/>
            </a:pPr>
            <a:r>
              <a:rPr lang="en-US" altLang="zh-CN" sz="1800" b="0" dirty="0">
                <a:latin typeface="Consolas" panose="020B0609020204030204" pitchFamily="49" charset="0"/>
                <a:cs typeface="Courier New" panose="02070309020205020404" pitchFamily="49" charset="0"/>
              </a:rPr>
              <a:t>    </a:t>
            </a:r>
            <a:r>
              <a:rPr lang="en-US" altLang="zh-CN" sz="1800" b="0" dirty="0">
                <a:highlight>
                  <a:srgbClr val="FFFF00"/>
                </a:highlight>
                <a:latin typeface="Consolas" panose="020B0609020204030204" pitchFamily="49" charset="0"/>
                <a:cs typeface="Courier New" panose="02070309020205020404" pitchFamily="49" charset="0"/>
              </a:rPr>
              <a:t>N += 1;</a:t>
            </a:r>
          </a:p>
          <a:p>
            <a:pPr marL="0" indent="0">
              <a:lnSpc>
                <a:spcPts val="1440"/>
              </a:lnSpc>
              <a:buNone/>
            </a:pPr>
            <a:r>
              <a:rPr lang="en-US" altLang="zh-CN" sz="1800" b="0" dirty="0">
                <a:latin typeface="Consolas" panose="020B0609020204030204" pitchFamily="49" charset="0"/>
                <a:cs typeface="Courier New" panose="02070309020205020404" pitchFamily="49" charset="0"/>
              </a:rPr>
              <a:t>    char str[100];</a:t>
            </a:r>
          </a:p>
          <a:p>
            <a:pPr marL="0" indent="0">
              <a:lnSpc>
                <a:spcPts val="1440"/>
              </a:lnSpc>
              <a:buNone/>
            </a:pPr>
            <a:r>
              <a:rPr lang="en-US" altLang="zh-CN" sz="1800" b="0" dirty="0">
                <a:latin typeface="Consolas" panose="020B0609020204030204" pitchFamily="49" charset="0"/>
                <a:cs typeface="Courier New" panose="02070309020205020404" pitchFamily="49" charset="0"/>
              </a:rPr>
              <a:t>    strcpy( str, </a:t>
            </a:r>
            <a:r>
              <a:rPr lang="en-US" altLang="zh-CN" sz="1800" b="0" dirty="0" err="1">
                <a:latin typeface="Consolas" panose="020B0609020204030204" pitchFamily="49" charset="0"/>
                <a:cs typeface="Courier New" panose="02070309020205020404" pitchFamily="49" charset="0"/>
              </a:rPr>
              <a:t>argv</a:t>
            </a:r>
            <a:r>
              <a:rPr lang="en-US" altLang="zh-CN" sz="1800" b="0" dirty="0">
                <a:latin typeface="Consolas" panose="020B0609020204030204" pitchFamily="49" charset="0"/>
                <a:cs typeface="Courier New" panose="02070309020205020404" pitchFamily="49" charset="0"/>
              </a:rPr>
              <a:t>[1] );</a:t>
            </a:r>
          </a:p>
          <a:p>
            <a:pPr marL="0" indent="0">
              <a:lnSpc>
                <a:spcPts val="1440"/>
              </a:lnSpc>
              <a:buNone/>
            </a:pPr>
            <a:r>
              <a:rPr lang="en-US" altLang="zh-CN" sz="1800" b="0" dirty="0">
                <a:latin typeface="Consolas" panose="020B0609020204030204" pitchFamily="49" charset="0"/>
                <a:cs typeface="Courier New" panose="02070309020205020404" pitchFamily="49" charset="0"/>
              </a:rPr>
              <a:t>    printf( str );</a:t>
            </a:r>
          </a:p>
          <a:p>
            <a:pPr marL="0" indent="0">
              <a:lnSpc>
                <a:spcPts val="1440"/>
              </a:lnSpc>
              <a:buNone/>
            </a:pPr>
            <a:r>
              <a:rPr lang="en-US" altLang="zh-CN" sz="1800" b="0" dirty="0">
                <a:latin typeface="Consolas" panose="020B0609020204030204" pitchFamily="49" charset="0"/>
                <a:cs typeface="Courier New" panose="02070309020205020404" pitchFamily="49" charset="0"/>
              </a:rPr>
              <a:t>    printf( "\</a:t>
            </a:r>
            <a:r>
              <a:rPr lang="en-US" altLang="zh-CN" sz="1800" b="0" dirty="0" err="1">
                <a:latin typeface="Consolas" panose="020B0609020204030204" pitchFamily="49" charset="0"/>
                <a:cs typeface="Courier New" panose="02070309020205020404" pitchFamily="49" charset="0"/>
              </a:rPr>
              <a:t>nThe</a:t>
            </a:r>
            <a:r>
              <a:rPr lang="en-US" altLang="zh-CN" sz="1800" b="0" dirty="0">
                <a:latin typeface="Consolas" panose="020B0609020204030204" pitchFamily="49" charset="0"/>
                <a:cs typeface="Courier New" panose="02070309020205020404" pitchFamily="49" charset="0"/>
              </a:rPr>
              <a:t> value of &lt;const int N&gt; is %d\n", N );</a:t>
            </a:r>
          </a:p>
          <a:p>
            <a:pPr marL="0" indent="0">
              <a:lnSpc>
                <a:spcPts val="1440"/>
              </a:lnSpc>
              <a:buNone/>
            </a:pPr>
            <a:r>
              <a:rPr lang="en-US" altLang="zh-CN" sz="1800" b="0" dirty="0">
                <a:latin typeface="Consolas" panose="020B0609020204030204" pitchFamily="49" charset="0"/>
                <a:cs typeface="Courier New" panose="02070309020205020404" pitchFamily="49" charset="0"/>
              </a:rPr>
              <a:t>    return 0;</a:t>
            </a:r>
          </a:p>
          <a:p>
            <a:pPr marL="0" indent="0">
              <a:lnSpc>
                <a:spcPts val="1440"/>
              </a:lnSpc>
              <a:buNone/>
            </a:pPr>
            <a:r>
              <a:rPr lang="en-US" altLang="zh-CN" sz="1800" b="0" dirty="0">
                <a:latin typeface="Consolas" panose="020B0609020204030204" pitchFamily="49" charset="0"/>
                <a:cs typeface="Courier New" panose="02070309020205020404" pitchFamily="49" charset="0"/>
              </a:rPr>
              <a:t>}</a:t>
            </a:r>
            <a:endParaRPr lang="zh-CN" altLang="en-US" sz="1800" b="0" dirty="0">
              <a:latin typeface="Consolas" panose="020B0609020204030204" pitchFamily="49" charset="0"/>
              <a:cs typeface="Courier New" panose="02070309020205020404" pitchFamily="49" charset="0"/>
            </a:endParaRPr>
          </a:p>
        </p:txBody>
      </p:sp>
    </p:spTree>
    <p:extLst>
      <p:ext uri="{BB962C8B-B14F-4D97-AF65-F5344CB8AC3E}">
        <p14:creationId xmlns:p14="http://schemas.microsoft.com/office/powerpoint/2010/main" val="351314263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6A7863A8-9F65-AF4B-8A76-15372CD6AF70}"/>
              </a:ext>
            </a:extLst>
          </p:cNvPr>
          <p:cNvSpPr>
            <a:spLocks noGrp="1"/>
          </p:cNvSpPr>
          <p:nvPr>
            <p:ph type="body" idx="1"/>
          </p:nvPr>
        </p:nvSpPr>
        <p:spPr/>
        <p:txBody>
          <a:bodyPr/>
          <a:lstStyle/>
          <a:p>
            <a:r>
              <a:rPr kumimoji="1" lang="en-US" altLang="zh-CN" dirty="0"/>
              <a:t>C/C++</a:t>
            </a:r>
            <a:r>
              <a:rPr kumimoji="1" lang="zh-CN" altLang="en-US" dirty="0"/>
              <a:t>中的</a:t>
            </a:r>
            <a:r>
              <a:rPr kumimoji="1" lang="en-US" altLang="zh-CN" dirty="0"/>
              <a:t>const</a:t>
            </a:r>
            <a:r>
              <a:rPr kumimoji="1" lang="zh-CN" altLang="en-US" dirty="0"/>
              <a:t>修饰符</a:t>
            </a:r>
          </a:p>
        </p:txBody>
      </p:sp>
      <p:sp>
        <p:nvSpPr>
          <p:cNvPr id="3" name="内容占位符 2">
            <a:extLst>
              <a:ext uri="{FF2B5EF4-FFF2-40B4-BE49-F238E27FC236}">
                <a16:creationId xmlns:a16="http://schemas.microsoft.com/office/drawing/2014/main" id="{6ABB9837-B059-634A-AE0C-899B53421213}"/>
              </a:ext>
            </a:extLst>
          </p:cNvPr>
          <p:cNvSpPr>
            <a:spLocks noGrp="1"/>
          </p:cNvSpPr>
          <p:nvPr>
            <p:ph idx="13"/>
          </p:nvPr>
        </p:nvSpPr>
        <p:spPr/>
        <p:txBody>
          <a:bodyPr/>
          <a:lstStyle/>
          <a:p>
            <a:r>
              <a:rPr kumimoji="1" lang="en-US" altLang="zh-CN" dirty="0"/>
              <a:t>C</a:t>
            </a:r>
            <a:r>
              <a:rPr kumimoji="1" lang="zh-CN" altLang="en-US" dirty="0"/>
              <a:t>语言中的</a:t>
            </a:r>
            <a:r>
              <a:rPr kumimoji="1" lang="en-US" altLang="zh-CN" dirty="0"/>
              <a:t>const</a:t>
            </a:r>
            <a:r>
              <a:rPr kumimoji="1" lang="zh-CN" altLang="en-US" dirty="0"/>
              <a:t>修饰符</a:t>
            </a:r>
            <a:endParaRPr kumimoji="1" lang="en-US" altLang="zh-CN" dirty="0"/>
          </a:p>
          <a:p>
            <a:pPr lvl="1"/>
            <a:r>
              <a:rPr kumimoji="1" lang="zh-CN" altLang="en-US" dirty="0"/>
              <a:t>用在变量前，表示该变量是不能改变的</a:t>
            </a:r>
            <a:endParaRPr kumimoji="1" lang="en-US" altLang="zh-CN" dirty="0"/>
          </a:p>
          <a:p>
            <a:pPr lvl="1"/>
            <a:endParaRPr kumimoji="1" lang="zh-CN" altLang="en-US" dirty="0"/>
          </a:p>
        </p:txBody>
      </p:sp>
      <p:sp>
        <p:nvSpPr>
          <p:cNvPr id="4" name="灯片编号占位符 3">
            <a:extLst>
              <a:ext uri="{FF2B5EF4-FFF2-40B4-BE49-F238E27FC236}">
                <a16:creationId xmlns:a16="http://schemas.microsoft.com/office/drawing/2014/main" id="{3DECAD79-042D-FB4E-9505-8519FDC0A53B}"/>
              </a:ext>
            </a:extLst>
          </p:cNvPr>
          <p:cNvSpPr>
            <a:spLocks noGrp="1"/>
          </p:cNvSpPr>
          <p:nvPr>
            <p:ph type="sldNum" sz="quarter" idx="10"/>
          </p:nvPr>
        </p:nvSpPr>
        <p:spPr/>
        <p:txBody>
          <a:bodyPr/>
          <a:lstStyle/>
          <a:p>
            <a:fld id="{8A6D26B4-866C-4665-A6B1-E1D86A7FEB5A}" type="slidenum">
              <a:rPr lang="zh-CN" altLang="en-US" smtClean="0"/>
              <a:pPr/>
              <a:t>29</a:t>
            </a:fld>
            <a:endParaRPr lang="zh-CN" altLang="en-US" dirty="0"/>
          </a:p>
        </p:txBody>
      </p:sp>
      <p:sp>
        <p:nvSpPr>
          <p:cNvPr id="6" name="标题 5">
            <a:extLst>
              <a:ext uri="{FF2B5EF4-FFF2-40B4-BE49-F238E27FC236}">
                <a16:creationId xmlns:a16="http://schemas.microsoft.com/office/drawing/2014/main" id="{2DA09EAC-FBCC-3344-8A20-9F380799F69B}"/>
              </a:ext>
            </a:extLst>
          </p:cNvPr>
          <p:cNvSpPr>
            <a:spLocks noGrp="1"/>
          </p:cNvSpPr>
          <p:nvPr>
            <p:ph type="title"/>
          </p:nvPr>
        </p:nvSpPr>
        <p:spPr/>
        <p:txBody>
          <a:bodyPr/>
          <a:lstStyle/>
          <a:p>
            <a:r>
              <a:rPr kumimoji="1" lang="zh-CN" altLang="en-US" dirty="0"/>
              <a:t>演示目标</a:t>
            </a:r>
          </a:p>
        </p:txBody>
      </p:sp>
      <p:sp>
        <p:nvSpPr>
          <p:cNvPr id="8" name="文本框 7">
            <a:extLst>
              <a:ext uri="{FF2B5EF4-FFF2-40B4-BE49-F238E27FC236}">
                <a16:creationId xmlns:a16="http://schemas.microsoft.com/office/drawing/2014/main" id="{C0E74BBB-7739-9443-B4A8-F0108BA8376B}"/>
              </a:ext>
            </a:extLst>
          </p:cNvPr>
          <p:cNvSpPr txBox="1"/>
          <p:nvPr/>
        </p:nvSpPr>
        <p:spPr>
          <a:xfrm>
            <a:off x="3050830" y="5908519"/>
            <a:ext cx="3042340" cy="369332"/>
          </a:xfrm>
          <a:prstGeom prst="rect">
            <a:avLst/>
          </a:prstGeom>
          <a:noFill/>
        </p:spPr>
        <p:txBody>
          <a:bodyPr wrap="square" rtlCol="0">
            <a:spAutoFit/>
          </a:bodyPr>
          <a:lstStyle/>
          <a:p>
            <a:r>
              <a:rPr kumimoji="1" lang="zh-CN" altLang="en-US" dirty="0"/>
              <a:t>图</a:t>
            </a:r>
            <a:r>
              <a:rPr kumimoji="1" lang="en-US" altLang="zh-CN" dirty="0"/>
              <a:t>2</a:t>
            </a:r>
            <a:r>
              <a:rPr kumimoji="1" lang="zh-CN" altLang="en-US" dirty="0"/>
              <a:t>：</a:t>
            </a:r>
            <a:r>
              <a:rPr kumimoji="1" lang="en-US" altLang="zh-CN" dirty="0"/>
              <a:t>stdio.h</a:t>
            </a:r>
            <a:r>
              <a:rPr kumimoji="1" lang="zh-CN" altLang="en-US" dirty="0"/>
              <a:t>中的</a:t>
            </a:r>
            <a:r>
              <a:rPr kumimoji="1" lang="en-US" altLang="zh-CN" sz="1600" dirty="0">
                <a:latin typeface="Courier" pitchFamily="2" charset="0"/>
              </a:rPr>
              <a:t>printf</a:t>
            </a:r>
            <a:r>
              <a:rPr kumimoji="1" lang="zh-CN" altLang="en-US" sz="1600" dirty="0">
                <a:latin typeface="Courier" pitchFamily="2" charset="0"/>
              </a:rPr>
              <a:t>函数</a:t>
            </a:r>
            <a:endParaRPr kumimoji="1" lang="zh-CN" altLang="en-US" dirty="0"/>
          </a:p>
        </p:txBody>
      </p:sp>
      <p:pic>
        <p:nvPicPr>
          <p:cNvPr id="10" name="内容占位符 6">
            <a:extLst>
              <a:ext uri="{FF2B5EF4-FFF2-40B4-BE49-F238E27FC236}">
                <a16:creationId xmlns:a16="http://schemas.microsoft.com/office/drawing/2014/main" id="{40496E5D-509C-4F63-8CB9-B4157E7E104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499811" y="2595413"/>
            <a:ext cx="8144377" cy="3024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63687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内容占位符 3">
            <a:extLst>
              <a:ext uri="{FF2B5EF4-FFF2-40B4-BE49-F238E27FC236}">
                <a16:creationId xmlns:a16="http://schemas.microsoft.com/office/drawing/2014/main" id="{B4EE4F3F-9885-4373-B9C8-595F124EAED6}"/>
              </a:ext>
            </a:extLst>
          </p:cNvPr>
          <p:cNvSpPr>
            <a:spLocks noGrp="1"/>
          </p:cNvSpPr>
          <p:nvPr>
            <p:ph type="body" idx="1"/>
          </p:nvPr>
        </p:nvSpPr>
        <p:spPr>
          <a:xfrm>
            <a:off x="1691800" y="741742"/>
            <a:ext cx="5760400" cy="527018"/>
          </a:xfrm>
        </p:spPr>
        <p:txBody>
          <a:bodyPr/>
          <a:lstStyle/>
          <a:p>
            <a:pPr>
              <a:lnSpc>
                <a:spcPct val="100000"/>
              </a:lnSpc>
            </a:pPr>
            <a:r>
              <a:rPr lang="zh-CN" altLang="en-US" dirty="0"/>
              <a:t>提 纲</a:t>
            </a:r>
          </a:p>
        </p:txBody>
      </p:sp>
      <p:sp>
        <p:nvSpPr>
          <p:cNvPr id="3" name="文本占位符 2">
            <a:extLst>
              <a:ext uri="{FF2B5EF4-FFF2-40B4-BE49-F238E27FC236}">
                <a16:creationId xmlns:a16="http://schemas.microsoft.com/office/drawing/2014/main" id="{8EB06BA7-A70D-4452-95AB-78DE11B379CE}"/>
              </a:ext>
            </a:extLst>
          </p:cNvPr>
          <p:cNvSpPr>
            <a:spLocks noGrp="1"/>
          </p:cNvSpPr>
          <p:nvPr>
            <p:ph idx="13"/>
          </p:nvPr>
        </p:nvSpPr>
        <p:spPr/>
        <p:txBody>
          <a:bodyPr/>
          <a:lstStyle/>
          <a:p>
            <a:pPr marL="457200" indent="-457200">
              <a:buFont typeface="+mj-lt"/>
              <a:buAutoNum type="arabicPeriod"/>
            </a:pPr>
            <a:r>
              <a:rPr lang="zh-CN" altLang="en-US" dirty="0">
                <a:solidFill>
                  <a:srgbClr val="FF0000"/>
                </a:solidFill>
              </a:rPr>
              <a:t>背景介绍</a:t>
            </a:r>
            <a:endParaRPr lang="en-US" altLang="zh-CN" dirty="0">
              <a:solidFill>
                <a:srgbClr val="FF0000"/>
              </a:solidFill>
            </a:endParaRPr>
          </a:p>
          <a:p>
            <a:pPr lvl="1">
              <a:buFont typeface="Wingdings" pitchFamily="2" charset="2"/>
              <a:buChar char="p"/>
            </a:pPr>
            <a:r>
              <a:rPr lang="zh-CN" altLang="en-US" dirty="0">
                <a:solidFill>
                  <a:srgbClr val="FF0000"/>
                </a:solidFill>
              </a:rPr>
              <a:t>格式化字符串简介</a:t>
            </a:r>
            <a:endParaRPr lang="en-US" altLang="zh-CN" dirty="0">
              <a:solidFill>
                <a:srgbClr val="FF0000"/>
              </a:solidFill>
            </a:endParaRPr>
          </a:p>
          <a:p>
            <a:pPr lvl="1">
              <a:buFont typeface="Wingdings" pitchFamily="2" charset="2"/>
              <a:buChar char="p"/>
            </a:pPr>
            <a:r>
              <a:rPr lang="zh-CN" altLang="en-US" dirty="0">
                <a:solidFill>
                  <a:srgbClr val="FF0000"/>
                </a:solidFill>
              </a:rPr>
              <a:t>格式化字符串漏洞的基本形式</a:t>
            </a:r>
            <a:endParaRPr lang="en-US" altLang="zh-CN" dirty="0">
              <a:solidFill>
                <a:srgbClr val="FF0000"/>
              </a:solidFill>
            </a:endParaRPr>
          </a:p>
          <a:p>
            <a:pPr lvl="1">
              <a:buFont typeface="Wingdings" pitchFamily="2" charset="2"/>
              <a:buChar char="p"/>
            </a:pPr>
            <a:r>
              <a:rPr lang="zh-CN" altLang="en-US" dirty="0">
                <a:solidFill>
                  <a:srgbClr val="FF0000"/>
                </a:solidFill>
              </a:rPr>
              <a:t>栈与格式化字符串的关系</a:t>
            </a:r>
            <a:endParaRPr lang="en-US" altLang="zh-CN" dirty="0">
              <a:solidFill>
                <a:srgbClr val="FF0000"/>
              </a:solidFill>
            </a:endParaRPr>
          </a:p>
          <a:p>
            <a:pPr marL="457200" indent="-457200">
              <a:buFont typeface="+mj-lt"/>
              <a:buAutoNum type="arabicPeriod"/>
            </a:pPr>
            <a:r>
              <a:rPr lang="en-US" altLang="zh-CN" dirty="0">
                <a:solidFill>
                  <a:schemeClr val="accent2">
                    <a:lumMod val="50000"/>
                  </a:schemeClr>
                </a:solidFill>
              </a:rPr>
              <a:t>Format String Vulnerability</a:t>
            </a:r>
            <a:r>
              <a:rPr lang="zh-CN" altLang="en-US" dirty="0">
                <a:solidFill>
                  <a:schemeClr val="accent2">
                    <a:lumMod val="50000"/>
                  </a:schemeClr>
                </a:solidFill>
              </a:rPr>
              <a:t>介绍</a:t>
            </a:r>
            <a:endParaRPr lang="en-US" altLang="zh-CN" dirty="0">
              <a:solidFill>
                <a:schemeClr val="accent2">
                  <a:lumMod val="50000"/>
                </a:schemeClr>
              </a:solidFill>
            </a:endParaRPr>
          </a:p>
          <a:p>
            <a:pPr marL="457200" indent="-457200">
              <a:buFont typeface="+mj-lt"/>
              <a:buAutoNum type="arabicPeriod"/>
            </a:pPr>
            <a:r>
              <a:rPr lang="zh-CN" altLang="en-US" dirty="0">
                <a:solidFill>
                  <a:schemeClr val="accent2">
                    <a:lumMod val="50000"/>
                  </a:schemeClr>
                </a:solidFill>
              </a:rPr>
              <a:t>如何利用</a:t>
            </a:r>
            <a:r>
              <a:rPr lang="en-US" altLang="zh-CN" dirty="0">
                <a:solidFill>
                  <a:schemeClr val="accent2">
                    <a:lumMod val="50000"/>
                  </a:schemeClr>
                </a:solidFill>
              </a:rPr>
              <a:t>Format String Vulnerability</a:t>
            </a:r>
          </a:p>
          <a:p>
            <a:pPr lvl="1">
              <a:buFont typeface="Wingdings" pitchFamily="2" charset="2"/>
              <a:buChar char="p"/>
            </a:pPr>
            <a:r>
              <a:rPr lang="zh-CN" altLang="en-US" dirty="0"/>
              <a:t>我们能控制什么？</a:t>
            </a:r>
            <a:endParaRPr lang="en-US" altLang="zh-CN" dirty="0"/>
          </a:p>
          <a:p>
            <a:pPr lvl="1">
              <a:buFont typeface="Wingdings" pitchFamily="2" charset="2"/>
              <a:buChar char="p"/>
            </a:pPr>
            <a:r>
              <a:rPr lang="zh-CN" altLang="en-US" dirty="0"/>
              <a:t>如何进行攻击？</a:t>
            </a:r>
            <a:endParaRPr lang="en-US" altLang="zh-CN" dirty="0"/>
          </a:p>
          <a:p>
            <a:pPr marL="457200" indent="-457200">
              <a:buFont typeface="+mj-lt"/>
              <a:buAutoNum type="arabicPeriod"/>
            </a:pPr>
            <a:r>
              <a:rPr lang="zh-CN" altLang="en-US" dirty="0">
                <a:solidFill>
                  <a:schemeClr val="accent2">
                    <a:lumMod val="50000"/>
                  </a:schemeClr>
                </a:solidFill>
              </a:rPr>
              <a:t>如何防范</a:t>
            </a:r>
            <a:r>
              <a:rPr lang="en-US" altLang="zh-CN" dirty="0">
                <a:solidFill>
                  <a:schemeClr val="accent2">
                    <a:lumMod val="50000"/>
                  </a:schemeClr>
                </a:solidFill>
              </a:rPr>
              <a:t>Format String Vulnerability</a:t>
            </a:r>
          </a:p>
          <a:p>
            <a:pPr marL="457200" indent="-457200">
              <a:buFont typeface="+mj-lt"/>
              <a:buAutoNum type="arabicPeriod"/>
            </a:pPr>
            <a:r>
              <a:rPr lang="zh-CN" altLang="en-US" dirty="0">
                <a:solidFill>
                  <a:schemeClr val="accent2">
                    <a:lumMod val="50000"/>
                  </a:schemeClr>
                </a:solidFill>
              </a:rPr>
              <a:t>总    结</a:t>
            </a:r>
            <a:endParaRPr lang="en-US" altLang="zh-CN" dirty="0">
              <a:solidFill>
                <a:schemeClr val="accent2">
                  <a:lumMod val="50000"/>
                </a:schemeClr>
              </a:solidFill>
            </a:endParaRPr>
          </a:p>
          <a:p>
            <a:pPr lvl="1">
              <a:buFont typeface="Wingdings" pitchFamily="2" charset="2"/>
              <a:buChar char="p"/>
            </a:pPr>
            <a:endParaRPr lang="en-US" altLang="zh-CN" dirty="0"/>
          </a:p>
          <a:p>
            <a:endParaRPr lang="zh-CN" altLang="en-US" dirty="0"/>
          </a:p>
        </p:txBody>
      </p:sp>
      <p:sp>
        <p:nvSpPr>
          <p:cNvPr id="9" name="标题 1">
            <a:extLst>
              <a:ext uri="{FF2B5EF4-FFF2-40B4-BE49-F238E27FC236}">
                <a16:creationId xmlns:a16="http://schemas.microsoft.com/office/drawing/2014/main" id="{5DF2A5D3-DD95-46A9-8198-94A7858933D0}"/>
              </a:ext>
            </a:extLst>
          </p:cNvPr>
          <p:cNvSpPr txBox="1">
            <a:spLocks/>
          </p:cNvSpPr>
          <p:nvPr/>
        </p:nvSpPr>
        <p:spPr bwMode="auto">
          <a:xfrm>
            <a:off x="59564" y="20517"/>
            <a:ext cx="7363921" cy="504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eaLnBrk="1" fontAlgn="base" hangingPunct="1">
              <a:lnSpc>
                <a:spcPct val="90000"/>
              </a:lnSpc>
              <a:spcBef>
                <a:spcPct val="0"/>
              </a:spcBef>
              <a:spcAft>
                <a:spcPct val="0"/>
              </a:spcAft>
              <a:defRPr lang="en-US" altLang="en-US" sz="2800" b="1" kern="1200" dirty="0">
                <a:solidFill>
                  <a:srgbClr val="622820"/>
                </a:solidFill>
                <a:effectLst>
                  <a:outerShdw blurRad="38100" dist="38100" dir="2700000" algn="tl">
                    <a:srgbClr val="000000">
                      <a:alpha val="43137"/>
                    </a:srgbClr>
                  </a:outerShdw>
                </a:effectLst>
                <a:latin typeface="Bodoni MT Condensed" pitchFamily="18" charset="0"/>
                <a:ea typeface="华文中宋" pitchFamily="2" charset="-122"/>
                <a:cs typeface="+mj-cs"/>
              </a:defRPr>
            </a:lvl1pPr>
            <a:lvl2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2pPr>
            <a:lvl3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3pPr>
            <a:lvl4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4pPr>
            <a:lvl5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5pPr>
            <a:lvl6pPr marL="4572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6pPr>
            <a:lvl7pPr marL="9144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7pPr>
            <a:lvl8pPr marL="13716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8pPr>
            <a:lvl9pPr marL="18288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9pPr>
          </a:lstStyle>
          <a:p>
            <a:r>
              <a:rPr lang="en-US" altLang="zh-CN" noProof="1">
                <a:latin typeface="隶书" panose="02010509060101010101" pitchFamily="49" charset="-122"/>
                <a:ea typeface="隶书" panose="02010509060101010101" pitchFamily="49" charset="-122"/>
              </a:rPr>
              <a:t>[</a:t>
            </a:r>
            <a:r>
              <a:rPr lang="zh-CN" altLang="en-US" noProof="1">
                <a:latin typeface="隶书" panose="02010509060101010101" pitchFamily="49" charset="-122"/>
                <a:ea typeface="隶书" panose="02010509060101010101" pitchFamily="49" charset="-122"/>
              </a:rPr>
              <a:t>第</a:t>
            </a:r>
            <a:r>
              <a:rPr lang="en-US" altLang="zh-CN" i="1" noProof="1">
                <a:latin typeface="Times New Roman" panose="02020603050405020304" pitchFamily="18" charset="0"/>
                <a:ea typeface="隶书" panose="02010509060101010101" pitchFamily="49" charset="-122"/>
                <a:cs typeface="Times New Roman" panose="02020603050405020304" pitchFamily="18" charset="0"/>
              </a:rPr>
              <a:t>2</a:t>
            </a:r>
            <a:r>
              <a:rPr lang="zh-CN" altLang="en-US" noProof="1">
                <a:latin typeface="隶书" panose="02010509060101010101" pitchFamily="49" charset="-122"/>
                <a:ea typeface="隶书" panose="02010509060101010101" pitchFamily="49" charset="-122"/>
              </a:rPr>
              <a:t>次课</a:t>
            </a:r>
            <a:r>
              <a:rPr lang="en-US" altLang="zh-CN" noProof="1">
                <a:latin typeface="隶书" panose="02010509060101010101" pitchFamily="49" charset="-122"/>
                <a:ea typeface="隶书" panose="02010509060101010101" pitchFamily="49" charset="-122"/>
              </a:rPr>
              <a:t>]</a:t>
            </a:r>
            <a:r>
              <a:rPr lang="zh-CN" altLang="en-US" noProof="1">
                <a:latin typeface="隶书" panose="02010509060101010101" pitchFamily="49" charset="-122"/>
                <a:ea typeface="隶书" panose="02010509060101010101" pitchFamily="49" charset="-122"/>
              </a:rPr>
              <a:t>漏洞利用与攻防实践</a:t>
            </a:r>
          </a:p>
        </p:txBody>
      </p:sp>
      <p:sp>
        <p:nvSpPr>
          <p:cNvPr id="12" name="灯片编号占位符 5">
            <a:extLst>
              <a:ext uri="{FF2B5EF4-FFF2-40B4-BE49-F238E27FC236}">
                <a16:creationId xmlns:a16="http://schemas.microsoft.com/office/drawing/2014/main" id="{0535CCCA-B477-3345-A3D2-E6331E719B13}"/>
              </a:ext>
            </a:extLst>
          </p:cNvPr>
          <p:cNvSpPr>
            <a:spLocks noGrp="1"/>
          </p:cNvSpPr>
          <p:nvPr>
            <p:ph type="sldNum" sz="quarter" idx="10"/>
          </p:nvPr>
        </p:nvSpPr>
        <p:spPr>
          <a:xfrm>
            <a:off x="8027988" y="6611938"/>
            <a:ext cx="1049337" cy="246062"/>
          </a:xfrm>
        </p:spPr>
        <p:txBody>
          <a:bodyPr/>
          <a:lstStyle/>
          <a:p>
            <a:fld id="{8A6D26B4-866C-4665-A6B1-E1D86A7FEB5A}" type="slidenum">
              <a:rPr lang="zh-CN" altLang="en-US" smtClean="0"/>
              <a:pPr/>
              <a:t>3</a:t>
            </a:fld>
            <a:endParaRPr lang="zh-CN" altLang="en-US" dirty="0"/>
          </a:p>
        </p:txBody>
      </p:sp>
    </p:spTree>
    <p:extLst>
      <p:ext uri="{BB962C8B-B14F-4D97-AF65-F5344CB8AC3E}">
        <p14:creationId xmlns:p14="http://schemas.microsoft.com/office/powerpoint/2010/main" val="379942685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6A7863A8-9F65-AF4B-8A76-15372CD6AF70}"/>
              </a:ext>
            </a:extLst>
          </p:cNvPr>
          <p:cNvSpPr>
            <a:spLocks noGrp="1"/>
          </p:cNvSpPr>
          <p:nvPr>
            <p:ph type="body" idx="1"/>
          </p:nvPr>
        </p:nvSpPr>
        <p:spPr/>
        <p:txBody>
          <a:bodyPr/>
          <a:lstStyle/>
          <a:p>
            <a:r>
              <a:rPr kumimoji="1" lang="zh-CN" altLang="en-US" dirty="0"/>
              <a:t>通过合法的输入改变</a:t>
            </a:r>
            <a:r>
              <a:rPr kumimoji="1" lang="en-US" altLang="zh-CN" dirty="0"/>
              <a:t>const</a:t>
            </a:r>
            <a:r>
              <a:rPr kumimoji="1" lang="zh-CN" altLang="en-US" dirty="0"/>
              <a:t>变量的值</a:t>
            </a:r>
          </a:p>
        </p:txBody>
      </p:sp>
      <p:sp>
        <p:nvSpPr>
          <p:cNvPr id="3" name="内容占位符 2">
            <a:extLst>
              <a:ext uri="{FF2B5EF4-FFF2-40B4-BE49-F238E27FC236}">
                <a16:creationId xmlns:a16="http://schemas.microsoft.com/office/drawing/2014/main" id="{6ABB9837-B059-634A-AE0C-899B53421213}"/>
              </a:ext>
            </a:extLst>
          </p:cNvPr>
          <p:cNvSpPr>
            <a:spLocks noGrp="1"/>
          </p:cNvSpPr>
          <p:nvPr>
            <p:ph idx="13"/>
          </p:nvPr>
        </p:nvSpPr>
        <p:spPr/>
        <p:txBody>
          <a:bodyPr/>
          <a:lstStyle/>
          <a:p>
            <a:r>
              <a:rPr kumimoji="1" lang="en-US" altLang="zh-CN" b="0" dirty="0"/>
              <a:t>Const</a:t>
            </a:r>
            <a:r>
              <a:rPr kumimoji="1" lang="zh-CN" altLang="en-US" b="0" dirty="0"/>
              <a:t>修饰符在</a:t>
            </a:r>
            <a:r>
              <a:rPr kumimoji="1" lang="en-US" altLang="zh-CN" b="0" dirty="0"/>
              <a:t>C/C++</a:t>
            </a:r>
            <a:r>
              <a:rPr kumimoji="1" lang="zh-CN" altLang="en-US" b="0" dirty="0"/>
              <a:t>中是非常重要的，他是程序员用来保护某个变量的武器。但是通过合法的输入，可以“悄悄”使其失效，从而引发雪崩。</a:t>
            </a:r>
          </a:p>
        </p:txBody>
      </p:sp>
      <p:sp>
        <p:nvSpPr>
          <p:cNvPr id="4" name="灯片编号占位符 3">
            <a:extLst>
              <a:ext uri="{FF2B5EF4-FFF2-40B4-BE49-F238E27FC236}">
                <a16:creationId xmlns:a16="http://schemas.microsoft.com/office/drawing/2014/main" id="{3DECAD79-042D-FB4E-9505-8519FDC0A53B}"/>
              </a:ext>
            </a:extLst>
          </p:cNvPr>
          <p:cNvSpPr>
            <a:spLocks noGrp="1"/>
          </p:cNvSpPr>
          <p:nvPr>
            <p:ph type="sldNum" sz="quarter" idx="10"/>
          </p:nvPr>
        </p:nvSpPr>
        <p:spPr/>
        <p:txBody>
          <a:bodyPr/>
          <a:lstStyle/>
          <a:p>
            <a:fld id="{8A6D26B4-866C-4665-A6B1-E1D86A7FEB5A}" type="slidenum">
              <a:rPr lang="zh-CN" altLang="en-US" smtClean="0"/>
              <a:pPr/>
              <a:t>30</a:t>
            </a:fld>
            <a:endParaRPr lang="zh-CN" altLang="en-US" dirty="0"/>
          </a:p>
        </p:txBody>
      </p:sp>
      <p:sp>
        <p:nvSpPr>
          <p:cNvPr id="6" name="标题 5">
            <a:extLst>
              <a:ext uri="{FF2B5EF4-FFF2-40B4-BE49-F238E27FC236}">
                <a16:creationId xmlns:a16="http://schemas.microsoft.com/office/drawing/2014/main" id="{2DA09EAC-FBCC-3344-8A20-9F380799F69B}"/>
              </a:ext>
            </a:extLst>
          </p:cNvPr>
          <p:cNvSpPr>
            <a:spLocks noGrp="1"/>
          </p:cNvSpPr>
          <p:nvPr>
            <p:ph type="title"/>
          </p:nvPr>
        </p:nvSpPr>
        <p:spPr/>
        <p:txBody>
          <a:bodyPr/>
          <a:lstStyle/>
          <a:p>
            <a:r>
              <a:rPr kumimoji="1" lang="zh-CN" altLang="en-US" dirty="0"/>
              <a:t>演示目标</a:t>
            </a:r>
          </a:p>
        </p:txBody>
      </p:sp>
      <p:sp>
        <p:nvSpPr>
          <p:cNvPr id="8" name="文本框 7">
            <a:extLst>
              <a:ext uri="{FF2B5EF4-FFF2-40B4-BE49-F238E27FC236}">
                <a16:creationId xmlns:a16="http://schemas.microsoft.com/office/drawing/2014/main" id="{C0E74BBB-7739-9443-B4A8-F0108BA8376B}"/>
              </a:ext>
            </a:extLst>
          </p:cNvPr>
          <p:cNvSpPr txBox="1"/>
          <p:nvPr/>
        </p:nvSpPr>
        <p:spPr>
          <a:xfrm>
            <a:off x="2983323" y="5723853"/>
            <a:ext cx="3177354" cy="369332"/>
          </a:xfrm>
          <a:prstGeom prst="rect">
            <a:avLst/>
          </a:prstGeom>
          <a:noFill/>
        </p:spPr>
        <p:txBody>
          <a:bodyPr wrap="square" rtlCol="0">
            <a:spAutoFit/>
          </a:bodyPr>
          <a:lstStyle/>
          <a:p>
            <a:r>
              <a:rPr kumimoji="1" lang="zh-CN" altLang="en-US" dirty="0"/>
              <a:t>图</a:t>
            </a:r>
            <a:r>
              <a:rPr kumimoji="1" lang="en-US" altLang="zh-CN" dirty="0"/>
              <a:t>2</a:t>
            </a:r>
            <a:r>
              <a:rPr kumimoji="1" lang="zh-CN" altLang="en-US" dirty="0"/>
              <a:t>：</a:t>
            </a:r>
            <a:r>
              <a:rPr kumimoji="1" lang="en-US" altLang="zh-CN" dirty="0"/>
              <a:t>const</a:t>
            </a:r>
            <a:r>
              <a:rPr kumimoji="1" lang="zh-CN" altLang="en-US" dirty="0"/>
              <a:t>修饰的变量被篡改</a:t>
            </a:r>
          </a:p>
        </p:txBody>
      </p:sp>
      <p:pic>
        <p:nvPicPr>
          <p:cNvPr id="13" name="图片 12" descr="图片包含 屏幕截图&#10;&#10;描述已自动生成">
            <a:extLst>
              <a:ext uri="{FF2B5EF4-FFF2-40B4-BE49-F238E27FC236}">
                <a16:creationId xmlns:a16="http://schemas.microsoft.com/office/drawing/2014/main" id="{D0B8AC1C-B950-45D6-B2A9-0DBF94FCEA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5536" y="2947586"/>
            <a:ext cx="8352928" cy="2574371"/>
          </a:xfrm>
          <a:prstGeom prst="rect">
            <a:avLst/>
          </a:prstGeom>
        </p:spPr>
      </p:pic>
      <p:cxnSp>
        <p:nvCxnSpPr>
          <p:cNvPr id="15" name="直接箭头连接符 14">
            <a:extLst>
              <a:ext uri="{FF2B5EF4-FFF2-40B4-BE49-F238E27FC236}">
                <a16:creationId xmlns:a16="http://schemas.microsoft.com/office/drawing/2014/main" id="{56410FB0-3C10-425B-BF31-77CCE061D6E3}"/>
              </a:ext>
            </a:extLst>
          </p:cNvPr>
          <p:cNvCxnSpPr/>
          <p:nvPr/>
        </p:nvCxnSpPr>
        <p:spPr>
          <a:xfrm flipV="1">
            <a:off x="4211960" y="3429000"/>
            <a:ext cx="0" cy="28803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6" name="直接箭头连接符 15">
            <a:extLst>
              <a:ext uri="{FF2B5EF4-FFF2-40B4-BE49-F238E27FC236}">
                <a16:creationId xmlns:a16="http://schemas.microsoft.com/office/drawing/2014/main" id="{AD0858D1-D5A5-45F6-A4F1-F6F7F762D218}"/>
              </a:ext>
            </a:extLst>
          </p:cNvPr>
          <p:cNvCxnSpPr/>
          <p:nvPr/>
        </p:nvCxnSpPr>
        <p:spPr>
          <a:xfrm flipV="1">
            <a:off x="4644008" y="3429000"/>
            <a:ext cx="0" cy="28803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7" name="直接箭头连接符 16">
            <a:extLst>
              <a:ext uri="{FF2B5EF4-FFF2-40B4-BE49-F238E27FC236}">
                <a16:creationId xmlns:a16="http://schemas.microsoft.com/office/drawing/2014/main" id="{3A14F8B7-9488-487B-8D84-3FE8D8FE708A}"/>
              </a:ext>
            </a:extLst>
          </p:cNvPr>
          <p:cNvCxnSpPr/>
          <p:nvPr/>
        </p:nvCxnSpPr>
        <p:spPr>
          <a:xfrm flipV="1">
            <a:off x="5076056" y="3429000"/>
            <a:ext cx="0" cy="28803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8" name="直接箭头连接符 17">
            <a:extLst>
              <a:ext uri="{FF2B5EF4-FFF2-40B4-BE49-F238E27FC236}">
                <a16:creationId xmlns:a16="http://schemas.microsoft.com/office/drawing/2014/main" id="{7CC1325A-C865-445D-A8F5-C8B47D748550}"/>
              </a:ext>
            </a:extLst>
          </p:cNvPr>
          <p:cNvCxnSpPr/>
          <p:nvPr/>
        </p:nvCxnSpPr>
        <p:spPr>
          <a:xfrm flipV="1">
            <a:off x="5508104" y="3429000"/>
            <a:ext cx="0" cy="28803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9" name="直接箭头连接符 18">
            <a:extLst>
              <a:ext uri="{FF2B5EF4-FFF2-40B4-BE49-F238E27FC236}">
                <a16:creationId xmlns:a16="http://schemas.microsoft.com/office/drawing/2014/main" id="{1C51669C-69CA-491B-8B85-EAF97F33CBD2}"/>
              </a:ext>
            </a:extLst>
          </p:cNvPr>
          <p:cNvCxnSpPr/>
          <p:nvPr/>
        </p:nvCxnSpPr>
        <p:spPr>
          <a:xfrm flipV="1">
            <a:off x="5940152" y="3429000"/>
            <a:ext cx="0" cy="28803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9">
            <a:extLst>
              <a:ext uri="{FF2B5EF4-FFF2-40B4-BE49-F238E27FC236}">
                <a16:creationId xmlns:a16="http://schemas.microsoft.com/office/drawing/2014/main" id="{341F37AF-6D2C-4A4B-8AAB-3DA9AEF9FE0A}"/>
              </a:ext>
            </a:extLst>
          </p:cNvPr>
          <p:cNvCxnSpPr/>
          <p:nvPr/>
        </p:nvCxnSpPr>
        <p:spPr>
          <a:xfrm flipV="1">
            <a:off x="6372200" y="3429000"/>
            <a:ext cx="0" cy="28803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1" name="直接箭头连接符 20">
            <a:extLst>
              <a:ext uri="{FF2B5EF4-FFF2-40B4-BE49-F238E27FC236}">
                <a16:creationId xmlns:a16="http://schemas.microsoft.com/office/drawing/2014/main" id="{1F6CD2BC-2376-41AE-9EDD-A6B09B4DF18E}"/>
              </a:ext>
            </a:extLst>
          </p:cNvPr>
          <p:cNvCxnSpPr/>
          <p:nvPr/>
        </p:nvCxnSpPr>
        <p:spPr>
          <a:xfrm flipV="1">
            <a:off x="6804248" y="3429000"/>
            <a:ext cx="0" cy="28803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2" name="直接箭头连接符 21">
            <a:extLst>
              <a:ext uri="{FF2B5EF4-FFF2-40B4-BE49-F238E27FC236}">
                <a16:creationId xmlns:a16="http://schemas.microsoft.com/office/drawing/2014/main" id="{9C083705-59E6-4BAC-B8AB-CC9D8EFE2EDB}"/>
              </a:ext>
            </a:extLst>
          </p:cNvPr>
          <p:cNvCxnSpPr/>
          <p:nvPr/>
        </p:nvCxnSpPr>
        <p:spPr>
          <a:xfrm flipV="1">
            <a:off x="7236296" y="3429000"/>
            <a:ext cx="0" cy="28803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3" name="直接箭头连接符 22">
            <a:extLst>
              <a:ext uri="{FF2B5EF4-FFF2-40B4-BE49-F238E27FC236}">
                <a16:creationId xmlns:a16="http://schemas.microsoft.com/office/drawing/2014/main" id="{2548BEA1-53B0-4C35-AA18-60CCADBACEA0}"/>
              </a:ext>
            </a:extLst>
          </p:cNvPr>
          <p:cNvCxnSpPr/>
          <p:nvPr/>
        </p:nvCxnSpPr>
        <p:spPr>
          <a:xfrm flipV="1">
            <a:off x="7668344" y="3429000"/>
            <a:ext cx="0" cy="28803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4" name="直接箭头连接符 23">
            <a:extLst>
              <a:ext uri="{FF2B5EF4-FFF2-40B4-BE49-F238E27FC236}">
                <a16:creationId xmlns:a16="http://schemas.microsoft.com/office/drawing/2014/main" id="{F3F73244-3D8F-46E3-922D-795983746AB0}"/>
              </a:ext>
            </a:extLst>
          </p:cNvPr>
          <p:cNvCxnSpPr/>
          <p:nvPr/>
        </p:nvCxnSpPr>
        <p:spPr>
          <a:xfrm flipV="1">
            <a:off x="8100392" y="3429000"/>
            <a:ext cx="0" cy="28803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5" name="椭圆 24">
            <a:extLst>
              <a:ext uri="{FF2B5EF4-FFF2-40B4-BE49-F238E27FC236}">
                <a16:creationId xmlns:a16="http://schemas.microsoft.com/office/drawing/2014/main" id="{F4EE269F-C05A-427C-8EE1-14E3728C7C57}"/>
              </a:ext>
            </a:extLst>
          </p:cNvPr>
          <p:cNvSpPr/>
          <p:nvPr/>
        </p:nvSpPr>
        <p:spPr>
          <a:xfrm>
            <a:off x="4103949" y="2956719"/>
            <a:ext cx="216021" cy="2160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t>1</a:t>
            </a:r>
            <a:endParaRPr lang="zh-CN" altLang="en-US" sz="1100" dirty="0"/>
          </a:p>
        </p:txBody>
      </p:sp>
      <p:sp>
        <p:nvSpPr>
          <p:cNvPr id="28" name="椭圆 27">
            <a:extLst>
              <a:ext uri="{FF2B5EF4-FFF2-40B4-BE49-F238E27FC236}">
                <a16:creationId xmlns:a16="http://schemas.microsoft.com/office/drawing/2014/main" id="{0F64BCB5-8DCA-4A0D-A87F-ECE642A98F52}"/>
              </a:ext>
            </a:extLst>
          </p:cNvPr>
          <p:cNvSpPr/>
          <p:nvPr/>
        </p:nvSpPr>
        <p:spPr>
          <a:xfrm>
            <a:off x="4535997" y="2956719"/>
            <a:ext cx="216021" cy="2160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t>2</a:t>
            </a:r>
            <a:endParaRPr lang="zh-CN" altLang="en-US" sz="1100" dirty="0"/>
          </a:p>
        </p:txBody>
      </p:sp>
      <p:sp>
        <p:nvSpPr>
          <p:cNvPr id="29" name="椭圆 28">
            <a:extLst>
              <a:ext uri="{FF2B5EF4-FFF2-40B4-BE49-F238E27FC236}">
                <a16:creationId xmlns:a16="http://schemas.microsoft.com/office/drawing/2014/main" id="{658B7430-A5A0-4011-8EE6-8942077D4708}"/>
              </a:ext>
            </a:extLst>
          </p:cNvPr>
          <p:cNvSpPr/>
          <p:nvPr/>
        </p:nvSpPr>
        <p:spPr>
          <a:xfrm>
            <a:off x="4968045" y="2956719"/>
            <a:ext cx="216021" cy="2160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t>3</a:t>
            </a:r>
            <a:endParaRPr lang="zh-CN" altLang="en-US" sz="1100" dirty="0"/>
          </a:p>
        </p:txBody>
      </p:sp>
      <p:sp>
        <p:nvSpPr>
          <p:cNvPr id="30" name="椭圆 29">
            <a:extLst>
              <a:ext uri="{FF2B5EF4-FFF2-40B4-BE49-F238E27FC236}">
                <a16:creationId xmlns:a16="http://schemas.microsoft.com/office/drawing/2014/main" id="{B52E0DFD-66D9-425B-9741-9E2562597085}"/>
              </a:ext>
            </a:extLst>
          </p:cNvPr>
          <p:cNvSpPr/>
          <p:nvPr/>
        </p:nvSpPr>
        <p:spPr>
          <a:xfrm>
            <a:off x="5400093" y="2956719"/>
            <a:ext cx="216021" cy="2160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t>4</a:t>
            </a:r>
            <a:endParaRPr lang="zh-CN" altLang="en-US" sz="1100" dirty="0"/>
          </a:p>
        </p:txBody>
      </p:sp>
      <p:sp>
        <p:nvSpPr>
          <p:cNvPr id="31" name="椭圆 30">
            <a:extLst>
              <a:ext uri="{FF2B5EF4-FFF2-40B4-BE49-F238E27FC236}">
                <a16:creationId xmlns:a16="http://schemas.microsoft.com/office/drawing/2014/main" id="{BF7A6583-418C-4148-A7A3-13D483FC6968}"/>
              </a:ext>
            </a:extLst>
          </p:cNvPr>
          <p:cNvSpPr/>
          <p:nvPr/>
        </p:nvSpPr>
        <p:spPr>
          <a:xfrm>
            <a:off x="5832141" y="2956719"/>
            <a:ext cx="216021" cy="2160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t>5</a:t>
            </a:r>
            <a:endParaRPr lang="zh-CN" altLang="en-US" sz="1100" dirty="0"/>
          </a:p>
        </p:txBody>
      </p:sp>
      <p:sp>
        <p:nvSpPr>
          <p:cNvPr id="32" name="椭圆 31">
            <a:extLst>
              <a:ext uri="{FF2B5EF4-FFF2-40B4-BE49-F238E27FC236}">
                <a16:creationId xmlns:a16="http://schemas.microsoft.com/office/drawing/2014/main" id="{CE804A35-67C8-4D30-9817-2813D3127FE6}"/>
              </a:ext>
            </a:extLst>
          </p:cNvPr>
          <p:cNvSpPr/>
          <p:nvPr/>
        </p:nvSpPr>
        <p:spPr>
          <a:xfrm>
            <a:off x="6264189" y="2956719"/>
            <a:ext cx="216021" cy="2160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t>6</a:t>
            </a:r>
            <a:endParaRPr lang="zh-CN" altLang="en-US" sz="1100" dirty="0"/>
          </a:p>
        </p:txBody>
      </p:sp>
      <p:sp>
        <p:nvSpPr>
          <p:cNvPr id="33" name="椭圆 32">
            <a:extLst>
              <a:ext uri="{FF2B5EF4-FFF2-40B4-BE49-F238E27FC236}">
                <a16:creationId xmlns:a16="http://schemas.microsoft.com/office/drawing/2014/main" id="{278220B9-1F86-43D4-B1B7-99A18530D1CF}"/>
              </a:ext>
            </a:extLst>
          </p:cNvPr>
          <p:cNvSpPr/>
          <p:nvPr/>
        </p:nvSpPr>
        <p:spPr>
          <a:xfrm>
            <a:off x="6696237" y="2956719"/>
            <a:ext cx="216021" cy="2160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t>7</a:t>
            </a:r>
            <a:endParaRPr lang="zh-CN" altLang="en-US" sz="1100" dirty="0"/>
          </a:p>
        </p:txBody>
      </p:sp>
      <p:sp>
        <p:nvSpPr>
          <p:cNvPr id="34" name="椭圆 33">
            <a:extLst>
              <a:ext uri="{FF2B5EF4-FFF2-40B4-BE49-F238E27FC236}">
                <a16:creationId xmlns:a16="http://schemas.microsoft.com/office/drawing/2014/main" id="{4985D4F9-FDCF-4EAC-ADED-B25281C6B7AA}"/>
              </a:ext>
            </a:extLst>
          </p:cNvPr>
          <p:cNvSpPr/>
          <p:nvPr/>
        </p:nvSpPr>
        <p:spPr>
          <a:xfrm>
            <a:off x="7128285" y="2956719"/>
            <a:ext cx="216021" cy="2160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t>8</a:t>
            </a:r>
            <a:endParaRPr lang="zh-CN" altLang="en-US" sz="1100" dirty="0"/>
          </a:p>
        </p:txBody>
      </p:sp>
      <p:sp>
        <p:nvSpPr>
          <p:cNvPr id="35" name="椭圆 34">
            <a:extLst>
              <a:ext uri="{FF2B5EF4-FFF2-40B4-BE49-F238E27FC236}">
                <a16:creationId xmlns:a16="http://schemas.microsoft.com/office/drawing/2014/main" id="{647A1B5C-57D4-40D7-9134-AC7608C8FEA4}"/>
              </a:ext>
            </a:extLst>
          </p:cNvPr>
          <p:cNvSpPr/>
          <p:nvPr/>
        </p:nvSpPr>
        <p:spPr>
          <a:xfrm>
            <a:off x="7560333" y="2956719"/>
            <a:ext cx="216021" cy="2160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t>9</a:t>
            </a:r>
            <a:endParaRPr lang="zh-CN" altLang="en-US" sz="1100" dirty="0"/>
          </a:p>
        </p:txBody>
      </p:sp>
      <p:sp>
        <p:nvSpPr>
          <p:cNvPr id="36" name="椭圆 35">
            <a:extLst>
              <a:ext uri="{FF2B5EF4-FFF2-40B4-BE49-F238E27FC236}">
                <a16:creationId xmlns:a16="http://schemas.microsoft.com/office/drawing/2014/main" id="{ABABE9A8-EA7D-4E1D-9FC3-10440B80FF2D}"/>
              </a:ext>
            </a:extLst>
          </p:cNvPr>
          <p:cNvSpPr/>
          <p:nvPr/>
        </p:nvSpPr>
        <p:spPr>
          <a:xfrm>
            <a:off x="7847457" y="2969187"/>
            <a:ext cx="540963" cy="2160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dirty="0"/>
              <a:t>10</a:t>
            </a:r>
            <a:endParaRPr lang="zh-CN" altLang="en-US" dirty="0"/>
          </a:p>
        </p:txBody>
      </p:sp>
      <p:cxnSp>
        <p:nvCxnSpPr>
          <p:cNvPr id="7" name="直线箭头连接符 6">
            <a:extLst>
              <a:ext uri="{FF2B5EF4-FFF2-40B4-BE49-F238E27FC236}">
                <a16:creationId xmlns:a16="http://schemas.microsoft.com/office/drawing/2014/main" id="{F23D4B66-7899-984F-823E-CBD732B20B34}"/>
              </a:ext>
            </a:extLst>
          </p:cNvPr>
          <p:cNvCxnSpPr/>
          <p:nvPr/>
        </p:nvCxnSpPr>
        <p:spPr>
          <a:xfrm flipH="1" flipV="1">
            <a:off x="3419872" y="3429000"/>
            <a:ext cx="684077" cy="720080"/>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9" name="圆角矩形 8">
            <a:extLst>
              <a:ext uri="{FF2B5EF4-FFF2-40B4-BE49-F238E27FC236}">
                <a16:creationId xmlns:a16="http://schemas.microsoft.com/office/drawing/2014/main" id="{3D1855D3-03CB-9247-B9A0-9D8A0E87C9BB}"/>
              </a:ext>
            </a:extLst>
          </p:cNvPr>
          <p:cNvSpPr/>
          <p:nvPr/>
        </p:nvSpPr>
        <p:spPr>
          <a:xfrm>
            <a:off x="4099444" y="3992341"/>
            <a:ext cx="4144960" cy="5040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Hard</a:t>
            </a:r>
            <a:r>
              <a:rPr kumimoji="1" lang="zh-CN" altLang="en-US" dirty="0"/>
              <a:t> </a:t>
            </a:r>
            <a:r>
              <a:rPr kumimoji="1" lang="en-US" altLang="zh-CN" dirty="0"/>
              <a:t>coded pointer</a:t>
            </a:r>
            <a:r>
              <a:rPr kumimoji="1" lang="zh-CN" altLang="en-US" dirty="0"/>
              <a:t>，硬编码指针</a:t>
            </a:r>
          </a:p>
        </p:txBody>
      </p:sp>
    </p:spTree>
    <p:extLst>
      <p:ext uri="{BB962C8B-B14F-4D97-AF65-F5344CB8AC3E}">
        <p14:creationId xmlns:p14="http://schemas.microsoft.com/office/powerpoint/2010/main" val="21839712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BEAB65FE-B81F-4D3F-8AB1-671E8805EFBF}"/>
              </a:ext>
            </a:extLst>
          </p:cNvPr>
          <p:cNvSpPr>
            <a:spLocks noGrp="1"/>
          </p:cNvSpPr>
          <p:nvPr>
            <p:ph type="body" idx="1"/>
          </p:nvPr>
        </p:nvSpPr>
        <p:spPr/>
        <p:txBody>
          <a:bodyPr/>
          <a:lstStyle/>
          <a:p>
            <a:r>
              <a:rPr lang="zh-CN" altLang="en-US" dirty="0"/>
              <a:t>攻击目标</a:t>
            </a:r>
            <a:r>
              <a:rPr lang="en-US" altLang="zh-CN" dirty="0"/>
              <a:t>2</a:t>
            </a:r>
            <a:endParaRPr lang="zh-CN" altLang="en-US" dirty="0"/>
          </a:p>
        </p:txBody>
      </p:sp>
      <p:sp>
        <p:nvSpPr>
          <p:cNvPr id="3" name="内容占位符 2">
            <a:extLst>
              <a:ext uri="{FF2B5EF4-FFF2-40B4-BE49-F238E27FC236}">
                <a16:creationId xmlns:a16="http://schemas.microsoft.com/office/drawing/2014/main" id="{FE612BA3-58CC-4A8C-B015-53FC8CBC8E4B}"/>
              </a:ext>
            </a:extLst>
          </p:cNvPr>
          <p:cNvSpPr>
            <a:spLocks noGrp="1"/>
          </p:cNvSpPr>
          <p:nvPr>
            <p:ph idx="13"/>
          </p:nvPr>
        </p:nvSpPr>
        <p:spPr>
          <a:xfrm>
            <a:off x="937099" y="3068960"/>
            <a:ext cx="7269802" cy="720080"/>
          </a:xfrm>
        </p:spPr>
        <p:txBody>
          <a:bodyPr/>
          <a:lstStyle/>
          <a:p>
            <a:pPr marL="0" indent="0" algn="ctr">
              <a:buNone/>
            </a:pPr>
            <a:r>
              <a:rPr lang="en-US" altLang="zh-CN" sz="4000" b="0" dirty="0"/>
              <a:t>2.</a:t>
            </a:r>
            <a:r>
              <a:rPr lang="zh-CN" altLang="en-US" sz="4000" b="0" dirty="0"/>
              <a:t> 更进一步</a:t>
            </a:r>
            <a:r>
              <a:rPr lang="zh-CN" altLang="en-US" sz="4000" dirty="0"/>
              <a:t>：关闭</a:t>
            </a:r>
            <a:r>
              <a:rPr lang="zh-CN" altLang="en-US" sz="4000" b="0" dirty="0"/>
              <a:t>随机地址也行</a:t>
            </a:r>
          </a:p>
        </p:txBody>
      </p:sp>
      <p:sp>
        <p:nvSpPr>
          <p:cNvPr id="4" name="灯片编号占位符 3">
            <a:extLst>
              <a:ext uri="{FF2B5EF4-FFF2-40B4-BE49-F238E27FC236}">
                <a16:creationId xmlns:a16="http://schemas.microsoft.com/office/drawing/2014/main" id="{46639833-C72F-4007-BBD6-EBE19F2E88B8}"/>
              </a:ext>
            </a:extLst>
          </p:cNvPr>
          <p:cNvSpPr>
            <a:spLocks noGrp="1"/>
          </p:cNvSpPr>
          <p:nvPr>
            <p:ph type="sldNum" sz="quarter" idx="10"/>
          </p:nvPr>
        </p:nvSpPr>
        <p:spPr/>
        <p:txBody>
          <a:bodyPr/>
          <a:lstStyle/>
          <a:p>
            <a:fld id="{8A6D26B4-866C-4665-A6B1-E1D86A7FEB5A}" type="slidenum">
              <a:rPr lang="zh-CN" altLang="en-US" smtClean="0"/>
              <a:pPr/>
              <a:t>31</a:t>
            </a:fld>
            <a:endParaRPr lang="zh-CN" altLang="en-US" dirty="0"/>
          </a:p>
        </p:txBody>
      </p:sp>
      <p:sp>
        <p:nvSpPr>
          <p:cNvPr id="5" name="标题 4">
            <a:extLst>
              <a:ext uri="{FF2B5EF4-FFF2-40B4-BE49-F238E27FC236}">
                <a16:creationId xmlns:a16="http://schemas.microsoft.com/office/drawing/2014/main" id="{A2DDC9B7-C24E-40FB-ABBE-0D15F1868C09}"/>
              </a:ext>
            </a:extLst>
          </p:cNvPr>
          <p:cNvSpPr>
            <a:spLocks noGrp="1"/>
          </p:cNvSpPr>
          <p:nvPr>
            <p:ph type="title"/>
          </p:nvPr>
        </p:nvSpPr>
        <p:spPr/>
        <p:txBody>
          <a:bodyPr/>
          <a:lstStyle/>
          <a:p>
            <a:r>
              <a:rPr lang="en-US" altLang="zh-CN" dirty="0"/>
              <a:t>AIM</a:t>
            </a:r>
            <a:endParaRPr lang="zh-CN" altLang="en-US" dirty="0"/>
          </a:p>
        </p:txBody>
      </p:sp>
    </p:spTree>
    <p:extLst>
      <p:ext uri="{BB962C8B-B14F-4D97-AF65-F5344CB8AC3E}">
        <p14:creationId xmlns:p14="http://schemas.microsoft.com/office/powerpoint/2010/main" val="35514475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6A7863A8-9F65-AF4B-8A76-15372CD6AF70}"/>
              </a:ext>
            </a:extLst>
          </p:cNvPr>
          <p:cNvSpPr>
            <a:spLocks noGrp="1"/>
          </p:cNvSpPr>
          <p:nvPr>
            <p:ph type="body" idx="1"/>
          </p:nvPr>
        </p:nvSpPr>
        <p:spPr/>
        <p:txBody>
          <a:bodyPr/>
          <a:lstStyle/>
          <a:p>
            <a:r>
              <a:rPr kumimoji="1" lang="zh-CN" altLang="en-US" dirty="0"/>
              <a:t>如何向内存里写入地址</a:t>
            </a:r>
            <a:r>
              <a:rPr kumimoji="1" lang="en-US" altLang="zh-CN" dirty="0"/>
              <a:t>1</a:t>
            </a:r>
            <a:endParaRPr kumimoji="1" lang="zh-CN" altLang="en-US" dirty="0"/>
          </a:p>
        </p:txBody>
      </p:sp>
      <p:sp>
        <p:nvSpPr>
          <p:cNvPr id="3" name="内容占位符 2">
            <a:extLst>
              <a:ext uri="{FF2B5EF4-FFF2-40B4-BE49-F238E27FC236}">
                <a16:creationId xmlns:a16="http://schemas.microsoft.com/office/drawing/2014/main" id="{6ABB9837-B059-634A-AE0C-899B53421213}"/>
              </a:ext>
            </a:extLst>
          </p:cNvPr>
          <p:cNvSpPr>
            <a:spLocks noGrp="1"/>
          </p:cNvSpPr>
          <p:nvPr>
            <p:ph idx="13"/>
          </p:nvPr>
        </p:nvSpPr>
        <p:spPr/>
        <p:txBody>
          <a:bodyPr/>
          <a:lstStyle/>
          <a:p>
            <a:r>
              <a:rPr kumimoji="1" lang="en-US" altLang="zh-CN" dirty="0"/>
              <a:t>1. printf</a:t>
            </a:r>
            <a:r>
              <a:rPr kumimoji="1" lang="zh-CN" altLang="en-US" dirty="0"/>
              <a:t> 命令生成二进制值</a:t>
            </a:r>
            <a:endParaRPr kumimoji="1" lang="en-US" altLang="zh-CN" dirty="0"/>
          </a:p>
          <a:p>
            <a:pPr lvl="1"/>
            <a:r>
              <a:rPr kumimoji="1" lang="en-US" altLang="zh-CN" dirty="0"/>
              <a:t>CLI </a:t>
            </a:r>
            <a:r>
              <a:rPr kumimoji="1" lang="zh-CN" altLang="en-US" dirty="0"/>
              <a:t>中的</a:t>
            </a:r>
            <a:r>
              <a:rPr kumimoji="1" lang="en-US" altLang="zh-CN" dirty="0"/>
              <a:t>printf</a:t>
            </a:r>
            <a:r>
              <a:rPr kumimoji="1" lang="zh-CN" altLang="en-US" dirty="0"/>
              <a:t> （非本次课所提及的那个</a:t>
            </a:r>
            <a:r>
              <a:rPr kumimoji="1" lang="en-US" altLang="zh-CN" dirty="0"/>
              <a:t>printf</a:t>
            </a:r>
            <a:r>
              <a:rPr kumimoji="1" lang="zh-CN" altLang="en-US" dirty="0"/>
              <a:t>）</a:t>
            </a:r>
          </a:p>
        </p:txBody>
      </p:sp>
      <p:sp>
        <p:nvSpPr>
          <p:cNvPr id="4" name="灯片编号占位符 3">
            <a:extLst>
              <a:ext uri="{FF2B5EF4-FFF2-40B4-BE49-F238E27FC236}">
                <a16:creationId xmlns:a16="http://schemas.microsoft.com/office/drawing/2014/main" id="{3DECAD79-042D-FB4E-9505-8519FDC0A53B}"/>
              </a:ext>
            </a:extLst>
          </p:cNvPr>
          <p:cNvSpPr>
            <a:spLocks noGrp="1"/>
          </p:cNvSpPr>
          <p:nvPr>
            <p:ph type="sldNum" sz="quarter" idx="10"/>
          </p:nvPr>
        </p:nvSpPr>
        <p:spPr/>
        <p:txBody>
          <a:bodyPr/>
          <a:lstStyle/>
          <a:p>
            <a:fld id="{8A6D26B4-866C-4665-A6B1-E1D86A7FEB5A}" type="slidenum">
              <a:rPr lang="zh-CN" altLang="en-US" smtClean="0"/>
              <a:pPr/>
              <a:t>32</a:t>
            </a:fld>
            <a:endParaRPr lang="zh-CN" altLang="en-US" dirty="0"/>
          </a:p>
        </p:txBody>
      </p:sp>
      <p:sp>
        <p:nvSpPr>
          <p:cNvPr id="6" name="标题 5">
            <a:extLst>
              <a:ext uri="{FF2B5EF4-FFF2-40B4-BE49-F238E27FC236}">
                <a16:creationId xmlns:a16="http://schemas.microsoft.com/office/drawing/2014/main" id="{2DA09EAC-FBCC-3344-8A20-9F380799F69B}"/>
              </a:ext>
            </a:extLst>
          </p:cNvPr>
          <p:cNvSpPr>
            <a:spLocks noGrp="1"/>
          </p:cNvSpPr>
          <p:nvPr>
            <p:ph type="title"/>
          </p:nvPr>
        </p:nvSpPr>
        <p:spPr/>
        <p:txBody>
          <a:bodyPr/>
          <a:lstStyle/>
          <a:p>
            <a:r>
              <a:rPr kumimoji="1" lang="zh-CN" altLang="en-US" dirty="0"/>
              <a:t>前言</a:t>
            </a:r>
          </a:p>
        </p:txBody>
      </p:sp>
      <p:pic>
        <p:nvPicPr>
          <p:cNvPr id="7" name="图片 6" descr="图片包含 屏幕截图&#10;&#10;描述已自动生成">
            <a:extLst>
              <a:ext uri="{FF2B5EF4-FFF2-40B4-BE49-F238E27FC236}">
                <a16:creationId xmlns:a16="http://schemas.microsoft.com/office/drawing/2014/main" id="{55EFD272-4BC8-694B-B2A3-8D37247C7A1F}"/>
              </a:ext>
            </a:extLst>
          </p:cNvPr>
          <p:cNvPicPr>
            <a:picLocks noChangeAspect="1"/>
          </p:cNvPicPr>
          <p:nvPr/>
        </p:nvPicPr>
        <p:blipFill rotWithShape="1">
          <a:blip r:embed="rId2">
            <a:extLst>
              <a:ext uri="{28A0092B-C50C-407E-A947-70E740481C1C}">
                <a14:useLocalDpi xmlns:a14="http://schemas.microsoft.com/office/drawing/2010/main" val="0"/>
              </a:ext>
            </a:extLst>
          </a:blip>
          <a:srcRect r="53120" b="-49"/>
          <a:stretch/>
        </p:blipFill>
        <p:spPr>
          <a:xfrm>
            <a:off x="2123728" y="2708920"/>
            <a:ext cx="4896544" cy="2178184"/>
          </a:xfrm>
          <a:prstGeom prst="rect">
            <a:avLst/>
          </a:prstGeom>
        </p:spPr>
      </p:pic>
      <p:sp>
        <p:nvSpPr>
          <p:cNvPr id="8" name="文本框 7">
            <a:extLst>
              <a:ext uri="{FF2B5EF4-FFF2-40B4-BE49-F238E27FC236}">
                <a16:creationId xmlns:a16="http://schemas.microsoft.com/office/drawing/2014/main" id="{C0E74BBB-7739-9443-B4A8-F0108BA8376B}"/>
              </a:ext>
            </a:extLst>
          </p:cNvPr>
          <p:cNvSpPr txBox="1"/>
          <p:nvPr/>
        </p:nvSpPr>
        <p:spPr>
          <a:xfrm>
            <a:off x="2987824" y="4918453"/>
            <a:ext cx="3240360" cy="369332"/>
          </a:xfrm>
          <a:prstGeom prst="rect">
            <a:avLst/>
          </a:prstGeom>
          <a:noFill/>
        </p:spPr>
        <p:txBody>
          <a:bodyPr wrap="square" rtlCol="0">
            <a:spAutoFit/>
          </a:bodyPr>
          <a:lstStyle/>
          <a:p>
            <a:r>
              <a:rPr kumimoji="1" lang="zh-CN" altLang="en-US" dirty="0"/>
              <a:t>图：</a:t>
            </a:r>
            <a:r>
              <a:rPr kumimoji="1" lang="en-US" altLang="zh-CN" dirty="0"/>
              <a:t>BSD</a:t>
            </a:r>
            <a:r>
              <a:rPr kumimoji="1" lang="zh-CN" altLang="en-US" dirty="0"/>
              <a:t> </a:t>
            </a:r>
            <a:r>
              <a:rPr kumimoji="1" lang="en-US" altLang="zh-CN" dirty="0"/>
              <a:t>bash</a:t>
            </a:r>
            <a:r>
              <a:rPr kumimoji="1" lang="zh-CN" altLang="en-US" dirty="0"/>
              <a:t>中的</a:t>
            </a:r>
            <a:r>
              <a:rPr kumimoji="1" lang="en-US" altLang="zh-CN" sz="1400" dirty="0">
                <a:latin typeface="Monaco" pitchFamily="2" charset="0"/>
              </a:rPr>
              <a:t>printf</a:t>
            </a:r>
            <a:r>
              <a:rPr kumimoji="1" lang="zh-CN" altLang="en-US" dirty="0"/>
              <a:t>命令</a:t>
            </a:r>
          </a:p>
        </p:txBody>
      </p:sp>
    </p:spTree>
    <p:extLst>
      <p:ext uri="{BB962C8B-B14F-4D97-AF65-F5344CB8AC3E}">
        <p14:creationId xmlns:p14="http://schemas.microsoft.com/office/powerpoint/2010/main" val="348661086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6A7863A8-9F65-AF4B-8A76-15372CD6AF70}"/>
              </a:ext>
            </a:extLst>
          </p:cNvPr>
          <p:cNvSpPr>
            <a:spLocks noGrp="1"/>
          </p:cNvSpPr>
          <p:nvPr>
            <p:ph type="body" idx="1"/>
          </p:nvPr>
        </p:nvSpPr>
        <p:spPr/>
        <p:txBody>
          <a:bodyPr/>
          <a:lstStyle/>
          <a:p>
            <a:r>
              <a:rPr kumimoji="1" lang="zh-CN" altLang="en-US" dirty="0"/>
              <a:t>如何向内存里写入地址</a:t>
            </a:r>
            <a:r>
              <a:rPr kumimoji="1" lang="en-US" altLang="zh-CN" dirty="0"/>
              <a:t>2</a:t>
            </a:r>
            <a:endParaRPr kumimoji="1" lang="zh-CN" altLang="en-US" dirty="0"/>
          </a:p>
        </p:txBody>
      </p:sp>
      <p:sp>
        <p:nvSpPr>
          <p:cNvPr id="3" name="内容占位符 2">
            <a:extLst>
              <a:ext uri="{FF2B5EF4-FFF2-40B4-BE49-F238E27FC236}">
                <a16:creationId xmlns:a16="http://schemas.microsoft.com/office/drawing/2014/main" id="{6ABB9837-B059-634A-AE0C-899B53421213}"/>
              </a:ext>
            </a:extLst>
          </p:cNvPr>
          <p:cNvSpPr>
            <a:spLocks noGrp="1"/>
          </p:cNvSpPr>
          <p:nvPr>
            <p:ph idx="13"/>
          </p:nvPr>
        </p:nvSpPr>
        <p:spPr>
          <a:xfrm>
            <a:off x="1448197" y="2757702"/>
            <a:ext cx="6247606" cy="1342595"/>
          </a:xfrm>
        </p:spPr>
        <p:txBody>
          <a:bodyPr/>
          <a:lstStyle/>
          <a:p>
            <a:r>
              <a:rPr kumimoji="1" lang="en-US" altLang="zh-CN" dirty="0"/>
              <a:t>2. </a:t>
            </a:r>
            <a:r>
              <a:rPr kumimoji="1" lang="zh-CN" altLang="en-US" dirty="0"/>
              <a:t>用 </a:t>
            </a:r>
            <a:r>
              <a:rPr kumimoji="1" lang="en-US" altLang="zh-CN" b="0" dirty="0">
                <a:latin typeface="Consolas" panose="020B0609020204030204" pitchFamily="49" charset="0"/>
                <a:cs typeface="Courier New" panose="02070309020205020404" pitchFamily="49" charset="0"/>
              </a:rPr>
              <a:t>scanf ( "%u", &amp;target )</a:t>
            </a:r>
          </a:p>
          <a:p>
            <a:pPr lvl="1"/>
            <a:r>
              <a:rPr kumimoji="1" lang="zh-CN" altLang="en-US" b="0" dirty="0"/>
              <a:t>相当于</a:t>
            </a:r>
            <a:r>
              <a:rPr kumimoji="1" lang="zh-CN" altLang="en-US" dirty="0"/>
              <a:t>直接</a:t>
            </a:r>
            <a:r>
              <a:rPr kumimoji="1" lang="zh-CN" altLang="en-US" b="0" dirty="0"/>
              <a:t>把地址以 </a:t>
            </a:r>
            <a:r>
              <a:rPr kumimoji="1" lang="en-US" altLang="zh-CN" b="0" dirty="0"/>
              <a:t>16</a:t>
            </a:r>
            <a:r>
              <a:rPr kumimoji="1" lang="zh-CN" altLang="en-US" b="0" dirty="0"/>
              <a:t> 进制（或者其他进位制）的形式</a:t>
            </a:r>
            <a:r>
              <a:rPr kumimoji="1" lang="zh-CN" altLang="en-US" dirty="0"/>
              <a:t>写进去</a:t>
            </a:r>
            <a:r>
              <a:rPr kumimoji="1" lang="zh-CN" altLang="en-US" b="0" dirty="0"/>
              <a:t>，要特别注意转换进位制以及变量的内存占用量。</a:t>
            </a:r>
            <a:endParaRPr kumimoji="1" lang="en-US" altLang="zh-CN" b="0" dirty="0"/>
          </a:p>
        </p:txBody>
      </p:sp>
      <p:sp>
        <p:nvSpPr>
          <p:cNvPr id="4" name="灯片编号占位符 3">
            <a:extLst>
              <a:ext uri="{FF2B5EF4-FFF2-40B4-BE49-F238E27FC236}">
                <a16:creationId xmlns:a16="http://schemas.microsoft.com/office/drawing/2014/main" id="{3DECAD79-042D-FB4E-9505-8519FDC0A53B}"/>
              </a:ext>
            </a:extLst>
          </p:cNvPr>
          <p:cNvSpPr>
            <a:spLocks noGrp="1"/>
          </p:cNvSpPr>
          <p:nvPr>
            <p:ph type="sldNum" sz="quarter" idx="10"/>
          </p:nvPr>
        </p:nvSpPr>
        <p:spPr/>
        <p:txBody>
          <a:bodyPr/>
          <a:lstStyle/>
          <a:p>
            <a:fld id="{8A6D26B4-866C-4665-A6B1-E1D86A7FEB5A}" type="slidenum">
              <a:rPr lang="zh-CN" altLang="en-US" smtClean="0"/>
              <a:pPr/>
              <a:t>33</a:t>
            </a:fld>
            <a:endParaRPr lang="zh-CN" altLang="en-US" dirty="0"/>
          </a:p>
        </p:txBody>
      </p:sp>
      <p:sp>
        <p:nvSpPr>
          <p:cNvPr id="6" name="标题 5">
            <a:extLst>
              <a:ext uri="{FF2B5EF4-FFF2-40B4-BE49-F238E27FC236}">
                <a16:creationId xmlns:a16="http://schemas.microsoft.com/office/drawing/2014/main" id="{2DA09EAC-FBCC-3344-8A20-9F380799F69B}"/>
              </a:ext>
            </a:extLst>
          </p:cNvPr>
          <p:cNvSpPr>
            <a:spLocks noGrp="1"/>
          </p:cNvSpPr>
          <p:nvPr>
            <p:ph type="title"/>
          </p:nvPr>
        </p:nvSpPr>
        <p:spPr/>
        <p:txBody>
          <a:bodyPr/>
          <a:lstStyle/>
          <a:p>
            <a:r>
              <a:rPr kumimoji="1" lang="zh-CN" altLang="en-US" dirty="0"/>
              <a:t>前言</a:t>
            </a:r>
          </a:p>
        </p:txBody>
      </p:sp>
    </p:spTree>
    <p:extLst>
      <p:ext uri="{BB962C8B-B14F-4D97-AF65-F5344CB8AC3E}">
        <p14:creationId xmlns:p14="http://schemas.microsoft.com/office/powerpoint/2010/main" val="334943500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内容占位符 3">
            <a:extLst>
              <a:ext uri="{FF2B5EF4-FFF2-40B4-BE49-F238E27FC236}">
                <a16:creationId xmlns:a16="http://schemas.microsoft.com/office/drawing/2014/main" id="{B4EE4F3F-9885-4373-B9C8-595F124EAED6}"/>
              </a:ext>
            </a:extLst>
          </p:cNvPr>
          <p:cNvSpPr>
            <a:spLocks noGrp="1"/>
          </p:cNvSpPr>
          <p:nvPr>
            <p:ph type="body" idx="1"/>
          </p:nvPr>
        </p:nvSpPr>
        <p:spPr>
          <a:xfrm>
            <a:off x="1691800" y="741742"/>
            <a:ext cx="5760400" cy="527018"/>
          </a:xfrm>
        </p:spPr>
        <p:txBody>
          <a:bodyPr/>
          <a:lstStyle/>
          <a:p>
            <a:pPr>
              <a:lnSpc>
                <a:spcPct val="100000"/>
              </a:lnSpc>
            </a:pPr>
            <a:r>
              <a:rPr lang="zh-CN" altLang="en-US" dirty="0"/>
              <a:t>提 纲</a:t>
            </a:r>
          </a:p>
        </p:txBody>
      </p:sp>
      <p:sp>
        <p:nvSpPr>
          <p:cNvPr id="3" name="文本占位符 2">
            <a:extLst>
              <a:ext uri="{FF2B5EF4-FFF2-40B4-BE49-F238E27FC236}">
                <a16:creationId xmlns:a16="http://schemas.microsoft.com/office/drawing/2014/main" id="{8EB06BA7-A70D-4452-95AB-78DE11B379CE}"/>
              </a:ext>
            </a:extLst>
          </p:cNvPr>
          <p:cNvSpPr>
            <a:spLocks noGrp="1"/>
          </p:cNvSpPr>
          <p:nvPr>
            <p:ph idx="13"/>
          </p:nvPr>
        </p:nvSpPr>
        <p:spPr/>
        <p:txBody>
          <a:bodyPr/>
          <a:lstStyle/>
          <a:p>
            <a:pPr marL="457200" indent="-457200">
              <a:buFont typeface="+mj-lt"/>
              <a:buAutoNum type="arabicPeriod"/>
            </a:pPr>
            <a:r>
              <a:rPr lang="zh-CN" altLang="en-US" dirty="0">
                <a:solidFill>
                  <a:schemeClr val="accent2">
                    <a:lumMod val="50000"/>
                  </a:schemeClr>
                </a:solidFill>
              </a:rPr>
              <a:t>背景介绍</a:t>
            </a:r>
            <a:endParaRPr lang="en-US" altLang="zh-CN" dirty="0">
              <a:solidFill>
                <a:schemeClr val="accent2">
                  <a:lumMod val="50000"/>
                </a:schemeClr>
              </a:solidFill>
            </a:endParaRPr>
          </a:p>
          <a:p>
            <a:pPr lvl="1">
              <a:buFont typeface="Wingdings" pitchFamily="2" charset="2"/>
              <a:buChar char="p"/>
            </a:pPr>
            <a:r>
              <a:rPr lang="zh-CN" altLang="en-US" dirty="0"/>
              <a:t>格式化字符串简介</a:t>
            </a:r>
            <a:endParaRPr lang="en-US" altLang="zh-CN" dirty="0"/>
          </a:p>
          <a:p>
            <a:pPr lvl="1">
              <a:buFont typeface="Wingdings" pitchFamily="2" charset="2"/>
              <a:buChar char="p"/>
            </a:pPr>
            <a:r>
              <a:rPr lang="zh-CN" altLang="en-US" dirty="0"/>
              <a:t>格式化字符串漏洞的基本形式</a:t>
            </a:r>
            <a:endParaRPr lang="en-US" altLang="zh-CN" dirty="0"/>
          </a:p>
          <a:p>
            <a:pPr lvl="1">
              <a:buFont typeface="Wingdings" pitchFamily="2" charset="2"/>
              <a:buChar char="p"/>
            </a:pPr>
            <a:r>
              <a:rPr lang="zh-CN" altLang="en-US" dirty="0"/>
              <a:t>栈与格式化字符串的关系</a:t>
            </a:r>
            <a:endParaRPr lang="en-US" altLang="zh-CN" dirty="0"/>
          </a:p>
          <a:p>
            <a:pPr marL="457200" indent="-457200">
              <a:buFont typeface="+mj-lt"/>
              <a:buAutoNum type="arabicPeriod"/>
            </a:pPr>
            <a:r>
              <a:rPr lang="en-US" altLang="zh-CN" dirty="0">
                <a:solidFill>
                  <a:schemeClr val="accent2">
                    <a:lumMod val="50000"/>
                  </a:schemeClr>
                </a:solidFill>
              </a:rPr>
              <a:t>Format String Vulnerability</a:t>
            </a:r>
            <a:r>
              <a:rPr lang="zh-CN" altLang="en-US" dirty="0">
                <a:solidFill>
                  <a:schemeClr val="accent2">
                    <a:lumMod val="50000"/>
                  </a:schemeClr>
                </a:solidFill>
              </a:rPr>
              <a:t>介绍</a:t>
            </a:r>
            <a:endParaRPr lang="en-US" altLang="zh-CN" dirty="0">
              <a:solidFill>
                <a:schemeClr val="accent2">
                  <a:lumMod val="50000"/>
                </a:schemeClr>
              </a:solidFill>
            </a:endParaRPr>
          </a:p>
          <a:p>
            <a:pPr marL="457200" indent="-457200">
              <a:buFont typeface="+mj-lt"/>
              <a:buAutoNum type="arabicPeriod"/>
            </a:pPr>
            <a:r>
              <a:rPr lang="zh-CN" altLang="en-US" dirty="0">
                <a:solidFill>
                  <a:schemeClr val="accent2">
                    <a:lumMod val="50000"/>
                  </a:schemeClr>
                </a:solidFill>
              </a:rPr>
              <a:t>如何利用</a:t>
            </a:r>
            <a:r>
              <a:rPr lang="en-US" altLang="zh-CN" dirty="0">
                <a:solidFill>
                  <a:schemeClr val="accent2">
                    <a:lumMod val="50000"/>
                  </a:schemeClr>
                </a:solidFill>
              </a:rPr>
              <a:t>Format String Vulnerability</a:t>
            </a:r>
          </a:p>
          <a:p>
            <a:pPr lvl="1">
              <a:buFont typeface="Wingdings" pitchFamily="2" charset="2"/>
              <a:buChar char="p"/>
            </a:pPr>
            <a:r>
              <a:rPr lang="zh-CN" altLang="en-US" dirty="0"/>
              <a:t>我们能控制什么？</a:t>
            </a:r>
            <a:endParaRPr lang="en-US" altLang="zh-CN" dirty="0"/>
          </a:p>
          <a:p>
            <a:pPr lvl="1">
              <a:buFont typeface="Wingdings" pitchFamily="2" charset="2"/>
              <a:buChar char="p"/>
            </a:pPr>
            <a:r>
              <a:rPr lang="zh-CN" altLang="en-US" dirty="0"/>
              <a:t>如何进行攻击？</a:t>
            </a:r>
            <a:endParaRPr lang="en-US" altLang="zh-CN" dirty="0"/>
          </a:p>
          <a:p>
            <a:pPr marL="457200" indent="-457200">
              <a:buFont typeface="+mj-lt"/>
              <a:buAutoNum type="arabicPeriod"/>
            </a:pPr>
            <a:r>
              <a:rPr lang="zh-CN" altLang="en-US" dirty="0">
                <a:solidFill>
                  <a:srgbClr val="FF0000"/>
                </a:solidFill>
              </a:rPr>
              <a:t>如何防范</a:t>
            </a:r>
            <a:r>
              <a:rPr lang="en-US" altLang="zh-CN" dirty="0">
                <a:solidFill>
                  <a:srgbClr val="FF0000"/>
                </a:solidFill>
              </a:rPr>
              <a:t>Format String Vulnerability</a:t>
            </a:r>
          </a:p>
          <a:p>
            <a:pPr marL="457200" indent="-457200">
              <a:buFont typeface="+mj-lt"/>
              <a:buAutoNum type="arabicPeriod"/>
            </a:pPr>
            <a:r>
              <a:rPr lang="zh-CN" altLang="en-US" dirty="0">
                <a:solidFill>
                  <a:schemeClr val="accent2">
                    <a:lumMod val="50000"/>
                  </a:schemeClr>
                </a:solidFill>
              </a:rPr>
              <a:t>总    结</a:t>
            </a:r>
            <a:endParaRPr lang="en-US" altLang="zh-CN" dirty="0">
              <a:solidFill>
                <a:schemeClr val="accent2">
                  <a:lumMod val="50000"/>
                </a:schemeClr>
              </a:solidFill>
            </a:endParaRPr>
          </a:p>
          <a:p>
            <a:pPr lvl="1">
              <a:buFont typeface="Wingdings" pitchFamily="2" charset="2"/>
              <a:buChar char="p"/>
            </a:pPr>
            <a:endParaRPr lang="en-US" altLang="zh-CN" dirty="0"/>
          </a:p>
          <a:p>
            <a:endParaRPr lang="zh-CN" altLang="en-US" dirty="0"/>
          </a:p>
        </p:txBody>
      </p:sp>
      <p:sp>
        <p:nvSpPr>
          <p:cNvPr id="9" name="标题 1">
            <a:extLst>
              <a:ext uri="{FF2B5EF4-FFF2-40B4-BE49-F238E27FC236}">
                <a16:creationId xmlns:a16="http://schemas.microsoft.com/office/drawing/2014/main" id="{5DF2A5D3-DD95-46A9-8198-94A7858933D0}"/>
              </a:ext>
            </a:extLst>
          </p:cNvPr>
          <p:cNvSpPr txBox="1">
            <a:spLocks/>
          </p:cNvSpPr>
          <p:nvPr/>
        </p:nvSpPr>
        <p:spPr bwMode="auto">
          <a:xfrm>
            <a:off x="59564" y="20517"/>
            <a:ext cx="7363921" cy="504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eaLnBrk="1" fontAlgn="base" hangingPunct="1">
              <a:lnSpc>
                <a:spcPct val="90000"/>
              </a:lnSpc>
              <a:spcBef>
                <a:spcPct val="0"/>
              </a:spcBef>
              <a:spcAft>
                <a:spcPct val="0"/>
              </a:spcAft>
              <a:defRPr lang="en-US" altLang="en-US" sz="2800" b="1" kern="1200" dirty="0">
                <a:solidFill>
                  <a:srgbClr val="622820"/>
                </a:solidFill>
                <a:effectLst>
                  <a:outerShdw blurRad="38100" dist="38100" dir="2700000" algn="tl">
                    <a:srgbClr val="000000">
                      <a:alpha val="43137"/>
                    </a:srgbClr>
                  </a:outerShdw>
                </a:effectLst>
                <a:latin typeface="Bodoni MT Condensed" pitchFamily="18" charset="0"/>
                <a:ea typeface="华文中宋" pitchFamily="2" charset="-122"/>
                <a:cs typeface="+mj-cs"/>
              </a:defRPr>
            </a:lvl1pPr>
            <a:lvl2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2pPr>
            <a:lvl3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3pPr>
            <a:lvl4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4pPr>
            <a:lvl5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5pPr>
            <a:lvl6pPr marL="4572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6pPr>
            <a:lvl7pPr marL="9144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7pPr>
            <a:lvl8pPr marL="13716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8pPr>
            <a:lvl9pPr marL="18288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9pPr>
          </a:lstStyle>
          <a:p>
            <a:r>
              <a:rPr lang="en-US" altLang="zh-CN" noProof="1">
                <a:latin typeface="隶书" panose="02010509060101010101" pitchFamily="49" charset="-122"/>
                <a:ea typeface="隶书" panose="02010509060101010101" pitchFamily="49" charset="-122"/>
              </a:rPr>
              <a:t>[</a:t>
            </a:r>
            <a:r>
              <a:rPr lang="zh-CN" altLang="en-US" noProof="1">
                <a:latin typeface="隶书" panose="02010509060101010101" pitchFamily="49" charset="-122"/>
                <a:ea typeface="隶书" panose="02010509060101010101" pitchFamily="49" charset="-122"/>
              </a:rPr>
              <a:t>第</a:t>
            </a:r>
            <a:r>
              <a:rPr lang="en-US" altLang="zh-CN" i="1" noProof="1">
                <a:latin typeface="Times New Roman" panose="02020603050405020304" pitchFamily="18" charset="0"/>
                <a:ea typeface="隶书" panose="02010509060101010101" pitchFamily="49" charset="-122"/>
                <a:cs typeface="Times New Roman" panose="02020603050405020304" pitchFamily="18" charset="0"/>
              </a:rPr>
              <a:t>2</a:t>
            </a:r>
            <a:r>
              <a:rPr lang="zh-CN" altLang="en-US" noProof="1">
                <a:latin typeface="隶书" panose="02010509060101010101" pitchFamily="49" charset="-122"/>
                <a:ea typeface="隶书" panose="02010509060101010101" pitchFamily="49" charset="-122"/>
              </a:rPr>
              <a:t>次课</a:t>
            </a:r>
            <a:r>
              <a:rPr lang="en-US" altLang="zh-CN" noProof="1">
                <a:latin typeface="隶书" panose="02010509060101010101" pitchFamily="49" charset="-122"/>
                <a:ea typeface="隶书" panose="02010509060101010101" pitchFamily="49" charset="-122"/>
              </a:rPr>
              <a:t>]</a:t>
            </a:r>
            <a:r>
              <a:rPr lang="zh-CN" altLang="en-US" noProof="1">
                <a:latin typeface="隶书" panose="02010509060101010101" pitchFamily="49" charset="-122"/>
                <a:ea typeface="隶书" panose="02010509060101010101" pitchFamily="49" charset="-122"/>
              </a:rPr>
              <a:t>漏洞利用与攻防实践</a:t>
            </a:r>
          </a:p>
        </p:txBody>
      </p:sp>
      <p:sp>
        <p:nvSpPr>
          <p:cNvPr id="12" name="灯片编号占位符 5">
            <a:extLst>
              <a:ext uri="{FF2B5EF4-FFF2-40B4-BE49-F238E27FC236}">
                <a16:creationId xmlns:a16="http://schemas.microsoft.com/office/drawing/2014/main" id="{0535CCCA-B477-3345-A3D2-E6331E719B13}"/>
              </a:ext>
            </a:extLst>
          </p:cNvPr>
          <p:cNvSpPr>
            <a:spLocks noGrp="1"/>
          </p:cNvSpPr>
          <p:nvPr>
            <p:ph type="sldNum" sz="quarter" idx="10"/>
          </p:nvPr>
        </p:nvSpPr>
        <p:spPr>
          <a:xfrm>
            <a:off x="8027988" y="6611938"/>
            <a:ext cx="1049337" cy="246062"/>
          </a:xfrm>
        </p:spPr>
        <p:txBody>
          <a:bodyPr/>
          <a:lstStyle/>
          <a:p>
            <a:fld id="{8A6D26B4-866C-4665-A6B1-E1D86A7FEB5A}" type="slidenum">
              <a:rPr lang="zh-CN" altLang="en-US" smtClean="0"/>
              <a:pPr/>
              <a:t>34</a:t>
            </a:fld>
            <a:endParaRPr lang="zh-CN" altLang="en-US" dirty="0"/>
          </a:p>
        </p:txBody>
      </p:sp>
    </p:spTree>
    <p:extLst>
      <p:ext uri="{BB962C8B-B14F-4D97-AF65-F5344CB8AC3E}">
        <p14:creationId xmlns:p14="http://schemas.microsoft.com/office/powerpoint/2010/main" val="294417182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内容占位符 3">
            <a:extLst>
              <a:ext uri="{FF2B5EF4-FFF2-40B4-BE49-F238E27FC236}">
                <a16:creationId xmlns:a16="http://schemas.microsoft.com/office/drawing/2014/main" id="{B4EE4F3F-9885-4373-B9C8-595F124EAED6}"/>
              </a:ext>
            </a:extLst>
          </p:cNvPr>
          <p:cNvSpPr>
            <a:spLocks noGrp="1"/>
          </p:cNvSpPr>
          <p:nvPr>
            <p:ph type="body" idx="1"/>
          </p:nvPr>
        </p:nvSpPr>
        <p:spPr>
          <a:xfrm>
            <a:off x="1691800" y="741742"/>
            <a:ext cx="5760400" cy="527018"/>
          </a:xfrm>
        </p:spPr>
        <p:txBody>
          <a:bodyPr/>
          <a:lstStyle/>
          <a:p>
            <a:pPr>
              <a:lnSpc>
                <a:spcPct val="100000"/>
              </a:lnSpc>
            </a:pPr>
            <a:r>
              <a:rPr lang="en-US" altLang="zh-CN" dirty="0"/>
              <a:t>Naive</a:t>
            </a:r>
            <a:endParaRPr lang="zh-CN" altLang="en-US" dirty="0"/>
          </a:p>
        </p:txBody>
      </p:sp>
      <p:sp>
        <p:nvSpPr>
          <p:cNvPr id="3" name="文本占位符 2">
            <a:extLst>
              <a:ext uri="{FF2B5EF4-FFF2-40B4-BE49-F238E27FC236}">
                <a16:creationId xmlns:a16="http://schemas.microsoft.com/office/drawing/2014/main" id="{8EB06BA7-A70D-4452-95AB-78DE11B379CE}"/>
              </a:ext>
            </a:extLst>
          </p:cNvPr>
          <p:cNvSpPr>
            <a:spLocks noGrp="1"/>
          </p:cNvSpPr>
          <p:nvPr>
            <p:ph idx="13"/>
          </p:nvPr>
        </p:nvSpPr>
        <p:spPr>
          <a:xfrm>
            <a:off x="1115616" y="1653387"/>
            <a:ext cx="6463630" cy="527018"/>
          </a:xfrm>
        </p:spPr>
        <p:txBody>
          <a:bodyPr/>
          <a:lstStyle/>
          <a:p>
            <a:pPr marL="0" indent="0">
              <a:buNone/>
            </a:pPr>
            <a:r>
              <a:rPr lang="zh-CN" altLang="en-US" dirty="0">
                <a:solidFill>
                  <a:schemeClr val="accent2">
                    <a:lumMod val="50000"/>
                  </a:schemeClr>
                </a:solidFill>
              </a:rPr>
              <a:t>一个合格的程序员，不会把内存地址暴露出来！</a:t>
            </a:r>
            <a:endParaRPr lang="en-US" altLang="zh-CN" dirty="0">
              <a:solidFill>
                <a:schemeClr val="accent2">
                  <a:lumMod val="50000"/>
                </a:schemeClr>
              </a:solidFill>
            </a:endParaRPr>
          </a:p>
          <a:p>
            <a:pPr marL="457200" lvl="1" indent="0">
              <a:buNone/>
            </a:pPr>
            <a:endParaRPr lang="en-US" altLang="zh-CN" dirty="0"/>
          </a:p>
          <a:p>
            <a:endParaRPr lang="zh-CN" altLang="en-US" dirty="0"/>
          </a:p>
        </p:txBody>
      </p:sp>
      <p:sp>
        <p:nvSpPr>
          <p:cNvPr id="9" name="标题 1">
            <a:extLst>
              <a:ext uri="{FF2B5EF4-FFF2-40B4-BE49-F238E27FC236}">
                <a16:creationId xmlns:a16="http://schemas.microsoft.com/office/drawing/2014/main" id="{5DF2A5D3-DD95-46A9-8198-94A7858933D0}"/>
              </a:ext>
            </a:extLst>
          </p:cNvPr>
          <p:cNvSpPr txBox="1">
            <a:spLocks/>
          </p:cNvSpPr>
          <p:nvPr/>
        </p:nvSpPr>
        <p:spPr bwMode="auto">
          <a:xfrm>
            <a:off x="59564" y="20517"/>
            <a:ext cx="7363921" cy="504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eaLnBrk="1" fontAlgn="base" hangingPunct="1">
              <a:lnSpc>
                <a:spcPct val="90000"/>
              </a:lnSpc>
              <a:spcBef>
                <a:spcPct val="0"/>
              </a:spcBef>
              <a:spcAft>
                <a:spcPct val="0"/>
              </a:spcAft>
              <a:defRPr lang="en-US" altLang="en-US" sz="2800" b="1" kern="1200" dirty="0">
                <a:solidFill>
                  <a:srgbClr val="622820"/>
                </a:solidFill>
                <a:effectLst>
                  <a:outerShdw blurRad="38100" dist="38100" dir="2700000" algn="tl">
                    <a:srgbClr val="000000">
                      <a:alpha val="43137"/>
                    </a:srgbClr>
                  </a:outerShdw>
                </a:effectLst>
                <a:latin typeface="Bodoni MT Condensed" pitchFamily="18" charset="0"/>
                <a:ea typeface="华文中宋" pitchFamily="2" charset="-122"/>
                <a:cs typeface="+mj-cs"/>
              </a:defRPr>
            </a:lvl1pPr>
            <a:lvl2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2pPr>
            <a:lvl3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3pPr>
            <a:lvl4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4pPr>
            <a:lvl5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5pPr>
            <a:lvl6pPr marL="4572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6pPr>
            <a:lvl7pPr marL="9144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7pPr>
            <a:lvl8pPr marL="13716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8pPr>
            <a:lvl9pPr marL="18288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9pPr>
          </a:lstStyle>
          <a:p>
            <a:r>
              <a:rPr lang="en-US" altLang="zh-CN" noProof="1">
                <a:latin typeface="隶书" panose="02010509060101010101" pitchFamily="49" charset="-122"/>
                <a:ea typeface="隶书" panose="02010509060101010101" pitchFamily="49" charset="-122"/>
              </a:rPr>
              <a:t>[</a:t>
            </a:r>
            <a:r>
              <a:rPr lang="zh-CN" altLang="en-US" noProof="1">
                <a:latin typeface="隶书" panose="02010509060101010101" pitchFamily="49" charset="-122"/>
                <a:ea typeface="隶书" panose="02010509060101010101" pitchFamily="49" charset="-122"/>
              </a:rPr>
              <a:t>第</a:t>
            </a:r>
            <a:r>
              <a:rPr lang="en-US" altLang="zh-CN" i="1" noProof="1">
                <a:latin typeface="Times New Roman" panose="02020603050405020304" pitchFamily="18" charset="0"/>
                <a:ea typeface="隶书" panose="02010509060101010101" pitchFamily="49" charset="-122"/>
                <a:cs typeface="Times New Roman" panose="02020603050405020304" pitchFamily="18" charset="0"/>
              </a:rPr>
              <a:t>2</a:t>
            </a:r>
            <a:r>
              <a:rPr lang="zh-CN" altLang="en-US" noProof="1">
                <a:latin typeface="隶书" panose="02010509060101010101" pitchFamily="49" charset="-122"/>
                <a:ea typeface="隶书" panose="02010509060101010101" pitchFamily="49" charset="-122"/>
              </a:rPr>
              <a:t>次课</a:t>
            </a:r>
            <a:r>
              <a:rPr lang="en-US" altLang="zh-CN" noProof="1">
                <a:latin typeface="隶书" panose="02010509060101010101" pitchFamily="49" charset="-122"/>
                <a:ea typeface="隶书" panose="02010509060101010101" pitchFamily="49" charset="-122"/>
              </a:rPr>
              <a:t>]</a:t>
            </a:r>
            <a:r>
              <a:rPr lang="zh-CN" altLang="en-US" noProof="1">
                <a:latin typeface="隶书" panose="02010509060101010101" pitchFamily="49" charset="-122"/>
                <a:ea typeface="隶书" panose="02010509060101010101" pitchFamily="49" charset="-122"/>
              </a:rPr>
              <a:t>漏洞利用与攻防实践</a:t>
            </a:r>
          </a:p>
        </p:txBody>
      </p:sp>
      <p:sp>
        <p:nvSpPr>
          <p:cNvPr id="12" name="灯片编号占位符 5">
            <a:extLst>
              <a:ext uri="{FF2B5EF4-FFF2-40B4-BE49-F238E27FC236}">
                <a16:creationId xmlns:a16="http://schemas.microsoft.com/office/drawing/2014/main" id="{0535CCCA-B477-3345-A3D2-E6331E719B13}"/>
              </a:ext>
            </a:extLst>
          </p:cNvPr>
          <p:cNvSpPr>
            <a:spLocks noGrp="1"/>
          </p:cNvSpPr>
          <p:nvPr>
            <p:ph type="sldNum" sz="quarter" idx="10"/>
          </p:nvPr>
        </p:nvSpPr>
        <p:spPr>
          <a:xfrm>
            <a:off x="8027988" y="6611938"/>
            <a:ext cx="1049337" cy="246062"/>
          </a:xfrm>
        </p:spPr>
        <p:txBody>
          <a:bodyPr/>
          <a:lstStyle/>
          <a:p>
            <a:fld id="{8A6D26B4-866C-4665-A6B1-E1D86A7FEB5A}" type="slidenum">
              <a:rPr lang="zh-CN" altLang="en-US" smtClean="0"/>
              <a:pPr/>
              <a:t>35</a:t>
            </a:fld>
            <a:endParaRPr lang="zh-CN" altLang="en-US" dirty="0"/>
          </a:p>
        </p:txBody>
      </p:sp>
      <p:sp>
        <p:nvSpPr>
          <p:cNvPr id="2" name="文本框 1">
            <a:extLst>
              <a:ext uri="{FF2B5EF4-FFF2-40B4-BE49-F238E27FC236}">
                <a16:creationId xmlns:a16="http://schemas.microsoft.com/office/drawing/2014/main" id="{A32B1456-AAF3-4A49-B82C-9CBE937E35F7}"/>
              </a:ext>
            </a:extLst>
          </p:cNvPr>
          <p:cNvSpPr txBox="1"/>
          <p:nvPr/>
        </p:nvSpPr>
        <p:spPr>
          <a:xfrm>
            <a:off x="1827151" y="3203816"/>
            <a:ext cx="5040560" cy="523220"/>
          </a:xfrm>
          <a:prstGeom prst="rect">
            <a:avLst/>
          </a:prstGeom>
          <a:noFill/>
        </p:spPr>
        <p:txBody>
          <a:bodyPr wrap="square" rtlCol="0">
            <a:spAutoFit/>
          </a:bodyPr>
          <a:lstStyle/>
          <a:p>
            <a:r>
              <a:rPr lang="en-US" altLang="zh-CN" sz="2800" b="1" dirty="0">
                <a:solidFill>
                  <a:schemeClr val="accent2">
                    <a:lumMod val="50000"/>
                  </a:schemeClr>
                </a:solidFill>
                <a:latin typeface="Monaco" pitchFamily="2" charset="0"/>
              </a:rPr>
              <a:t>C -&gt; C++ -&gt; Java -&gt; C#</a:t>
            </a:r>
          </a:p>
        </p:txBody>
      </p:sp>
      <p:sp>
        <p:nvSpPr>
          <p:cNvPr id="4" name="圆角矩形 3">
            <a:extLst>
              <a:ext uri="{FF2B5EF4-FFF2-40B4-BE49-F238E27FC236}">
                <a16:creationId xmlns:a16="http://schemas.microsoft.com/office/drawing/2014/main" id="{742B1A75-7CE5-B746-BEC0-7C647063F1C1}"/>
              </a:ext>
            </a:extLst>
          </p:cNvPr>
          <p:cNvSpPr/>
          <p:nvPr/>
        </p:nvSpPr>
        <p:spPr>
          <a:xfrm>
            <a:off x="2591780" y="4096237"/>
            <a:ext cx="1620174" cy="67253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dirty="0"/>
              <a:t>建议用</a:t>
            </a:r>
            <a:r>
              <a:rPr kumimoji="1" lang="en-US" altLang="zh-CN" sz="1400" dirty="0"/>
              <a:t>Reference</a:t>
            </a:r>
          </a:p>
          <a:p>
            <a:pPr algn="ctr"/>
            <a:r>
              <a:rPr kumimoji="1" lang="zh-CN" altLang="en-US" sz="1400" dirty="0"/>
              <a:t>不要用</a:t>
            </a:r>
            <a:r>
              <a:rPr kumimoji="1" lang="en-US" altLang="zh-CN" sz="1400" dirty="0"/>
              <a:t>Pointer </a:t>
            </a:r>
            <a:endParaRPr kumimoji="1" lang="zh-CN" altLang="en-US" sz="1400" dirty="0"/>
          </a:p>
        </p:txBody>
      </p:sp>
      <p:cxnSp>
        <p:nvCxnSpPr>
          <p:cNvPr id="6" name="直线箭头连接符 5">
            <a:extLst>
              <a:ext uri="{FF2B5EF4-FFF2-40B4-BE49-F238E27FC236}">
                <a16:creationId xmlns:a16="http://schemas.microsoft.com/office/drawing/2014/main" id="{67339CB7-E3F0-D746-968B-5A12E4221351}"/>
              </a:ext>
            </a:extLst>
          </p:cNvPr>
          <p:cNvCxnSpPr>
            <a:cxnSpLocks/>
          </p:cNvCxnSpPr>
          <p:nvPr/>
        </p:nvCxnSpPr>
        <p:spPr>
          <a:xfrm flipV="1">
            <a:off x="3383868" y="3717032"/>
            <a:ext cx="0" cy="379204"/>
          </a:xfrm>
          <a:prstGeom prst="straightConnector1">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1" name="圆角矩形 10">
            <a:extLst>
              <a:ext uri="{FF2B5EF4-FFF2-40B4-BE49-F238E27FC236}">
                <a16:creationId xmlns:a16="http://schemas.microsoft.com/office/drawing/2014/main" id="{7A5992E3-6D7A-B246-BD1A-5C6F26A3DCE2}"/>
              </a:ext>
            </a:extLst>
          </p:cNvPr>
          <p:cNvSpPr/>
          <p:nvPr/>
        </p:nvSpPr>
        <p:spPr>
          <a:xfrm>
            <a:off x="4347431" y="4096237"/>
            <a:ext cx="1620174" cy="67253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400" dirty="0"/>
              <a:t>彻底摒弃指针</a:t>
            </a:r>
            <a:r>
              <a:rPr kumimoji="1" lang="en-US" altLang="zh-CN" sz="1400" dirty="0"/>
              <a:t> </a:t>
            </a:r>
            <a:endParaRPr kumimoji="1" lang="zh-CN" altLang="en-US" sz="1400" dirty="0"/>
          </a:p>
        </p:txBody>
      </p:sp>
      <p:cxnSp>
        <p:nvCxnSpPr>
          <p:cNvPr id="13" name="直线箭头连接符 12">
            <a:extLst>
              <a:ext uri="{FF2B5EF4-FFF2-40B4-BE49-F238E27FC236}">
                <a16:creationId xmlns:a16="http://schemas.microsoft.com/office/drawing/2014/main" id="{1E0D4235-C9F6-C74B-A618-6E1E72A69F42}"/>
              </a:ext>
            </a:extLst>
          </p:cNvPr>
          <p:cNvCxnSpPr>
            <a:cxnSpLocks/>
          </p:cNvCxnSpPr>
          <p:nvPr/>
        </p:nvCxnSpPr>
        <p:spPr>
          <a:xfrm flipV="1">
            <a:off x="5105181" y="3717032"/>
            <a:ext cx="0" cy="379204"/>
          </a:xfrm>
          <a:prstGeom prst="straightConnector1">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0422544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内容占位符 3">
            <a:extLst>
              <a:ext uri="{FF2B5EF4-FFF2-40B4-BE49-F238E27FC236}">
                <a16:creationId xmlns:a16="http://schemas.microsoft.com/office/drawing/2014/main" id="{B4EE4F3F-9885-4373-B9C8-595F124EAED6}"/>
              </a:ext>
            </a:extLst>
          </p:cNvPr>
          <p:cNvSpPr>
            <a:spLocks noGrp="1"/>
          </p:cNvSpPr>
          <p:nvPr>
            <p:ph type="body" idx="1"/>
          </p:nvPr>
        </p:nvSpPr>
        <p:spPr>
          <a:xfrm>
            <a:off x="1691800" y="741742"/>
            <a:ext cx="5760400" cy="527018"/>
          </a:xfrm>
        </p:spPr>
        <p:txBody>
          <a:bodyPr/>
          <a:lstStyle/>
          <a:p>
            <a:pPr>
              <a:lnSpc>
                <a:spcPct val="100000"/>
              </a:lnSpc>
            </a:pPr>
            <a:r>
              <a:rPr lang="en-US" altLang="zh-CN" dirty="0"/>
              <a:t>ASLR</a:t>
            </a:r>
            <a:r>
              <a:rPr lang="zh-CN" altLang="en-US" dirty="0"/>
              <a:t>，没有银弹</a:t>
            </a:r>
          </a:p>
        </p:txBody>
      </p:sp>
      <p:sp>
        <p:nvSpPr>
          <p:cNvPr id="3" name="文本占位符 2">
            <a:extLst>
              <a:ext uri="{FF2B5EF4-FFF2-40B4-BE49-F238E27FC236}">
                <a16:creationId xmlns:a16="http://schemas.microsoft.com/office/drawing/2014/main" id="{8EB06BA7-A70D-4452-95AB-78DE11B379CE}"/>
              </a:ext>
            </a:extLst>
          </p:cNvPr>
          <p:cNvSpPr>
            <a:spLocks noGrp="1"/>
          </p:cNvSpPr>
          <p:nvPr>
            <p:ph idx="13"/>
          </p:nvPr>
        </p:nvSpPr>
        <p:spPr>
          <a:xfrm>
            <a:off x="1115616" y="1653387"/>
            <a:ext cx="6463630" cy="1181228"/>
          </a:xfrm>
        </p:spPr>
        <p:txBody>
          <a:bodyPr/>
          <a:lstStyle/>
          <a:p>
            <a:pPr marL="0" indent="0">
              <a:buNone/>
            </a:pPr>
            <a:r>
              <a:rPr lang="en-US" altLang="zh-CN" dirty="0">
                <a:solidFill>
                  <a:schemeClr val="accent2">
                    <a:lumMod val="50000"/>
                  </a:schemeClr>
                </a:solidFill>
              </a:rPr>
              <a:t>Address Space Layout Randomization</a:t>
            </a:r>
          </a:p>
          <a:p>
            <a:pPr marL="0" indent="0">
              <a:buNone/>
            </a:pPr>
            <a:r>
              <a:rPr lang="zh-CN" altLang="en-US" dirty="0">
                <a:solidFill>
                  <a:schemeClr val="accent2">
                    <a:lumMod val="50000"/>
                  </a:schemeClr>
                </a:solidFill>
              </a:rPr>
              <a:t>内存空间布局随机化</a:t>
            </a:r>
            <a:endParaRPr lang="en-US" altLang="zh-CN" dirty="0"/>
          </a:p>
          <a:p>
            <a:endParaRPr lang="zh-CN" altLang="en-US" dirty="0"/>
          </a:p>
        </p:txBody>
      </p:sp>
      <p:sp>
        <p:nvSpPr>
          <p:cNvPr id="9" name="标题 1">
            <a:extLst>
              <a:ext uri="{FF2B5EF4-FFF2-40B4-BE49-F238E27FC236}">
                <a16:creationId xmlns:a16="http://schemas.microsoft.com/office/drawing/2014/main" id="{5DF2A5D3-DD95-46A9-8198-94A7858933D0}"/>
              </a:ext>
            </a:extLst>
          </p:cNvPr>
          <p:cNvSpPr txBox="1">
            <a:spLocks/>
          </p:cNvSpPr>
          <p:nvPr/>
        </p:nvSpPr>
        <p:spPr bwMode="auto">
          <a:xfrm>
            <a:off x="59564" y="20517"/>
            <a:ext cx="7363921" cy="504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eaLnBrk="1" fontAlgn="base" hangingPunct="1">
              <a:lnSpc>
                <a:spcPct val="90000"/>
              </a:lnSpc>
              <a:spcBef>
                <a:spcPct val="0"/>
              </a:spcBef>
              <a:spcAft>
                <a:spcPct val="0"/>
              </a:spcAft>
              <a:defRPr lang="en-US" altLang="en-US" sz="2800" b="1" kern="1200" dirty="0">
                <a:solidFill>
                  <a:srgbClr val="622820"/>
                </a:solidFill>
                <a:effectLst>
                  <a:outerShdw blurRad="38100" dist="38100" dir="2700000" algn="tl">
                    <a:srgbClr val="000000">
                      <a:alpha val="43137"/>
                    </a:srgbClr>
                  </a:outerShdw>
                </a:effectLst>
                <a:latin typeface="Bodoni MT Condensed" pitchFamily="18" charset="0"/>
                <a:ea typeface="华文中宋" pitchFamily="2" charset="-122"/>
                <a:cs typeface="+mj-cs"/>
              </a:defRPr>
            </a:lvl1pPr>
            <a:lvl2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2pPr>
            <a:lvl3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3pPr>
            <a:lvl4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4pPr>
            <a:lvl5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5pPr>
            <a:lvl6pPr marL="4572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6pPr>
            <a:lvl7pPr marL="9144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7pPr>
            <a:lvl8pPr marL="13716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8pPr>
            <a:lvl9pPr marL="18288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9pPr>
          </a:lstStyle>
          <a:p>
            <a:r>
              <a:rPr lang="en-US" altLang="zh-CN" noProof="1">
                <a:latin typeface="隶书" panose="02010509060101010101" pitchFamily="49" charset="-122"/>
                <a:ea typeface="隶书" panose="02010509060101010101" pitchFamily="49" charset="-122"/>
              </a:rPr>
              <a:t>[</a:t>
            </a:r>
            <a:r>
              <a:rPr lang="zh-CN" altLang="en-US" noProof="1">
                <a:latin typeface="隶书" panose="02010509060101010101" pitchFamily="49" charset="-122"/>
                <a:ea typeface="隶书" panose="02010509060101010101" pitchFamily="49" charset="-122"/>
              </a:rPr>
              <a:t>第</a:t>
            </a:r>
            <a:r>
              <a:rPr lang="en-US" altLang="zh-CN" i="1" noProof="1">
                <a:latin typeface="Times New Roman" panose="02020603050405020304" pitchFamily="18" charset="0"/>
                <a:ea typeface="隶书" panose="02010509060101010101" pitchFamily="49" charset="-122"/>
                <a:cs typeface="Times New Roman" panose="02020603050405020304" pitchFamily="18" charset="0"/>
              </a:rPr>
              <a:t>2</a:t>
            </a:r>
            <a:r>
              <a:rPr lang="zh-CN" altLang="en-US" noProof="1">
                <a:latin typeface="隶书" panose="02010509060101010101" pitchFamily="49" charset="-122"/>
                <a:ea typeface="隶书" panose="02010509060101010101" pitchFamily="49" charset="-122"/>
              </a:rPr>
              <a:t>次课</a:t>
            </a:r>
            <a:r>
              <a:rPr lang="en-US" altLang="zh-CN" noProof="1">
                <a:latin typeface="隶书" panose="02010509060101010101" pitchFamily="49" charset="-122"/>
                <a:ea typeface="隶书" panose="02010509060101010101" pitchFamily="49" charset="-122"/>
              </a:rPr>
              <a:t>]</a:t>
            </a:r>
            <a:r>
              <a:rPr lang="zh-CN" altLang="en-US" noProof="1">
                <a:latin typeface="隶书" panose="02010509060101010101" pitchFamily="49" charset="-122"/>
                <a:ea typeface="隶书" panose="02010509060101010101" pitchFamily="49" charset="-122"/>
              </a:rPr>
              <a:t>漏洞利用与攻防实践</a:t>
            </a:r>
          </a:p>
        </p:txBody>
      </p:sp>
      <p:sp>
        <p:nvSpPr>
          <p:cNvPr id="12" name="灯片编号占位符 5">
            <a:extLst>
              <a:ext uri="{FF2B5EF4-FFF2-40B4-BE49-F238E27FC236}">
                <a16:creationId xmlns:a16="http://schemas.microsoft.com/office/drawing/2014/main" id="{0535CCCA-B477-3345-A3D2-E6331E719B13}"/>
              </a:ext>
            </a:extLst>
          </p:cNvPr>
          <p:cNvSpPr>
            <a:spLocks noGrp="1"/>
          </p:cNvSpPr>
          <p:nvPr>
            <p:ph type="sldNum" sz="quarter" idx="10"/>
          </p:nvPr>
        </p:nvSpPr>
        <p:spPr>
          <a:xfrm>
            <a:off x="8027988" y="6611938"/>
            <a:ext cx="1049337" cy="246062"/>
          </a:xfrm>
        </p:spPr>
        <p:txBody>
          <a:bodyPr/>
          <a:lstStyle/>
          <a:p>
            <a:fld id="{8A6D26B4-866C-4665-A6B1-E1D86A7FEB5A}" type="slidenum">
              <a:rPr lang="zh-CN" altLang="en-US" smtClean="0"/>
              <a:pPr/>
              <a:t>36</a:t>
            </a:fld>
            <a:endParaRPr lang="zh-CN" altLang="en-US" dirty="0"/>
          </a:p>
        </p:txBody>
      </p:sp>
      <p:pic>
        <p:nvPicPr>
          <p:cNvPr id="7" name="图片 6">
            <a:extLst>
              <a:ext uri="{FF2B5EF4-FFF2-40B4-BE49-F238E27FC236}">
                <a16:creationId xmlns:a16="http://schemas.microsoft.com/office/drawing/2014/main" id="{DE4D5080-0B9A-2A40-BEBB-764D3D820F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9632" y="2531043"/>
            <a:ext cx="6463630" cy="3585215"/>
          </a:xfrm>
          <a:prstGeom prst="rect">
            <a:avLst/>
          </a:prstGeom>
        </p:spPr>
      </p:pic>
      <p:cxnSp>
        <p:nvCxnSpPr>
          <p:cNvPr id="10" name="直线连接符 9">
            <a:extLst>
              <a:ext uri="{FF2B5EF4-FFF2-40B4-BE49-F238E27FC236}">
                <a16:creationId xmlns:a16="http://schemas.microsoft.com/office/drawing/2014/main" id="{9566BCB2-37FB-7E4B-8803-448F2A32A773}"/>
              </a:ext>
            </a:extLst>
          </p:cNvPr>
          <p:cNvCxnSpPr>
            <a:cxnSpLocks/>
          </p:cNvCxnSpPr>
          <p:nvPr/>
        </p:nvCxnSpPr>
        <p:spPr>
          <a:xfrm>
            <a:off x="4427984" y="3573016"/>
            <a:ext cx="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 name="直线连接符 15">
            <a:extLst>
              <a:ext uri="{FF2B5EF4-FFF2-40B4-BE49-F238E27FC236}">
                <a16:creationId xmlns:a16="http://schemas.microsoft.com/office/drawing/2014/main" id="{793F9EEC-63C2-3446-8C5A-D60F57D9563F}"/>
              </a:ext>
            </a:extLst>
          </p:cNvPr>
          <p:cNvCxnSpPr>
            <a:cxnSpLocks/>
          </p:cNvCxnSpPr>
          <p:nvPr/>
        </p:nvCxnSpPr>
        <p:spPr>
          <a:xfrm>
            <a:off x="6012160" y="3356992"/>
            <a:ext cx="1567086"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 name="直线连接符 22">
            <a:extLst>
              <a:ext uri="{FF2B5EF4-FFF2-40B4-BE49-F238E27FC236}">
                <a16:creationId xmlns:a16="http://schemas.microsoft.com/office/drawing/2014/main" id="{0362A3A1-15E6-9245-8C17-48982DFCE59E}"/>
              </a:ext>
            </a:extLst>
          </p:cNvPr>
          <p:cNvCxnSpPr>
            <a:cxnSpLocks/>
          </p:cNvCxnSpPr>
          <p:nvPr/>
        </p:nvCxnSpPr>
        <p:spPr>
          <a:xfrm>
            <a:off x="1403648" y="3717032"/>
            <a:ext cx="4104456"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8379386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内容占位符 3">
            <a:extLst>
              <a:ext uri="{FF2B5EF4-FFF2-40B4-BE49-F238E27FC236}">
                <a16:creationId xmlns:a16="http://schemas.microsoft.com/office/drawing/2014/main" id="{B4EE4F3F-9885-4373-B9C8-595F124EAED6}"/>
              </a:ext>
            </a:extLst>
          </p:cNvPr>
          <p:cNvSpPr>
            <a:spLocks noGrp="1"/>
          </p:cNvSpPr>
          <p:nvPr>
            <p:ph type="body" idx="1"/>
          </p:nvPr>
        </p:nvSpPr>
        <p:spPr>
          <a:xfrm>
            <a:off x="1691800" y="741742"/>
            <a:ext cx="5760400" cy="527018"/>
          </a:xfrm>
        </p:spPr>
        <p:txBody>
          <a:bodyPr/>
          <a:lstStyle/>
          <a:p>
            <a:pPr>
              <a:lnSpc>
                <a:spcPct val="100000"/>
              </a:lnSpc>
            </a:pPr>
            <a:r>
              <a:rPr lang="en-US" altLang="zh-CN" dirty="0"/>
              <a:t>ASLR</a:t>
            </a:r>
            <a:r>
              <a:rPr lang="zh-CN" altLang="en-US" dirty="0"/>
              <a:t>，没有银弹</a:t>
            </a:r>
          </a:p>
        </p:txBody>
      </p:sp>
      <p:sp>
        <p:nvSpPr>
          <p:cNvPr id="3" name="文本占位符 2">
            <a:extLst>
              <a:ext uri="{FF2B5EF4-FFF2-40B4-BE49-F238E27FC236}">
                <a16:creationId xmlns:a16="http://schemas.microsoft.com/office/drawing/2014/main" id="{8EB06BA7-A70D-4452-95AB-78DE11B379CE}"/>
              </a:ext>
            </a:extLst>
          </p:cNvPr>
          <p:cNvSpPr>
            <a:spLocks noGrp="1"/>
          </p:cNvSpPr>
          <p:nvPr>
            <p:ph idx="13"/>
          </p:nvPr>
        </p:nvSpPr>
        <p:spPr>
          <a:xfrm>
            <a:off x="1115616" y="1653387"/>
            <a:ext cx="6463630" cy="1181228"/>
          </a:xfrm>
        </p:spPr>
        <p:txBody>
          <a:bodyPr/>
          <a:lstStyle/>
          <a:p>
            <a:pPr marL="0" indent="0">
              <a:buNone/>
            </a:pPr>
            <a:r>
              <a:rPr lang="en-US" altLang="zh-CN" dirty="0">
                <a:solidFill>
                  <a:schemeClr val="accent2">
                    <a:lumMod val="50000"/>
                  </a:schemeClr>
                </a:solidFill>
              </a:rPr>
              <a:t>Address Space Layout Randomization</a:t>
            </a:r>
          </a:p>
          <a:p>
            <a:pPr marL="0" indent="0">
              <a:buNone/>
            </a:pPr>
            <a:r>
              <a:rPr lang="zh-CN" altLang="en-US" dirty="0">
                <a:solidFill>
                  <a:schemeClr val="accent2">
                    <a:lumMod val="50000"/>
                  </a:schemeClr>
                </a:solidFill>
              </a:rPr>
              <a:t>内存空间布局随机化</a:t>
            </a:r>
            <a:endParaRPr lang="en-US" altLang="zh-CN" dirty="0"/>
          </a:p>
          <a:p>
            <a:endParaRPr lang="zh-CN" altLang="en-US" dirty="0"/>
          </a:p>
        </p:txBody>
      </p:sp>
      <p:sp>
        <p:nvSpPr>
          <p:cNvPr id="9" name="标题 1">
            <a:extLst>
              <a:ext uri="{FF2B5EF4-FFF2-40B4-BE49-F238E27FC236}">
                <a16:creationId xmlns:a16="http://schemas.microsoft.com/office/drawing/2014/main" id="{5DF2A5D3-DD95-46A9-8198-94A7858933D0}"/>
              </a:ext>
            </a:extLst>
          </p:cNvPr>
          <p:cNvSpPr txBox="1">
            <a:spLocks/>
          </p:cNvSpPr>
          <p:nvPr/>
        </p:nvSpPr>
        <p:spPr bwMode="auto">
          <a:xfrm>
            <a:off x="59564" y="20517"/>
            <a:ext cx="7363921" cy="504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eaLnBrk="1" fontAlgn="base" hangingPunct="1">
              <a:lnSpc>
                <a:spcPct val="90000"/>
              </a:lnSpc>
              <a:spcBef>
                <a:spcPct val="0"/>
              </a:spcBef>
              <a:spcAft>
                <a:spcPct val="0"/>
              </a:spcAft>
              <a:defRPr lang="en-US" altLang="en-US" sz="2800" b="1" kern="1200" dirty="0">
                <a:solidFill>
                  <a:srgbClr val="622820"/>
                </a:solidFill>
                <a:effectLst>
                  <a:outerShdw blurRad="38100" dist="38100" dir="2700000" algn="tl">
                    <a:srgbClr val="000000">
                      <a:alpha val="43137"/>
                    </a:srgbClr>
                  </a:outerShdw>
                </a:effectLst>
                <a:latin typeface="Bodoni MT Condensed" pitchFamily="18" charset="0"/>
                <a:ea typeface="华文中宋" pitchFamily="2" charset="-122"/>
                <a:cs typeface="+mj-cs"/>
              </a:defRPr>
            </a:lvl1pPr>
            <a:lvl2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2pPr>
            <a:lvl3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3pPr>
            <a:lvl4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4pPr>
            <a:lvl5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5pPr>
            <a:lvl6pPr marL="4572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6pPr>
            <a:lvl7pPr marL="9144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7pPr>
            <a:lvl8pPr marL="13716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8pPr>
            <a:lvl9pPr marL="18288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9pPr>
          </a:lstStyle>
          <a:p>
            <a:r>
              <a:rPr lang="en-US" altLang="zh-CN" noProof="1">
                <a:latin typeface="隶书" panose="02010509060101010101" pitchFamily="49" charset="-122"/>
                <a:ea typeface="隶书" panose="02010509060101010101" pitchFamily="49" charset="-122"/>
              </a:rPr>
              <a:t>[</a:t>
            </a:r>
            <a:r>
              <a:rPr lang="zh-CN" altLang="en-US" noProof="1">
                <a:latin typeface="隶书" panose="02010509060101010101" pitchFamily="49" charset="-122"/>
                <a:ea typeface="隶书" panose="02010509060101010101" pitchFamily="49" charset="-122"/>
              </a:rPr>
              <a:t>第</a:t>
            </a:r>
            <a:r>
              <a:rPr lang="en-US" altLang="zh-CN" i="1" noProof="1">
                <a:latin typeface="Times New Roman" panose="02020603050405020304" pitchFamily="18" charset="0"/>
                <a:ea typeface="隶书" panose="02010509060101010101" pitchFamily="49" charset="-122"/>
                <a:cs typeface="Times New Roman" panose="02020603050405020304" pitchFamily="18" charset="0"/>
              </a:rPr>
              <a:t>2</a:t>
            </a:r>
            <a:r>
              <a:rPr lang="zh-CN" altLang="en-US" noProof="1">
                <a:latin typeface="隶书" panose="02010509060101010101" pitchFamily="49" charset="-122"/>
                <a:ea typeface="隶书" panose="02010509060101010101" pitchFamily="49" charset="-122"/>
              </a:rPr>
              <a:t>次课</a:t>
            </a:r>
            <a:r>
              <a:rPr lang="en-US" altLang="zh-CN" noProof="1">
                <a:latin typeface="隶书" panose="02010509060101010101" pitchFamily="49" charset="-122"/>
                <a:ea typeface="隶书" panose="02010509060101010101" pitchFamily="49" charset="-122"/>
              </a:rPr>
              <a:t>]</a:t>
            </a:r>
            <a:r>
              <a:rPr lang="zh-CN" altLang="en-US" noProof="1">
                <a:latin typeface="隶书" panose="02010509060101010101" pitchFamily="49" charset="-122"/>
                <a:ea typeface="隶书" panose="02010509060101010101" pitchFamily="49" charset="-122"/>
              </a:rPr>
              <a:t>漏洞利用与攻防实践</a:t>
            </a:r>
          </a:p>
        </p:txBody>
      </p:sp>
      <p:sp>
        <p:nvSpPr>
          <p:cNvPr id="12" name="灯片编号占位符 5">
            <a:extLst>
              <a:ext uri="{FF2B5EF4-FFF2-40B4-BE49-F238E27FC236}">
                <a16:creationId xmlns:a16="http://schemas.microsoft.com/office/drawing/2014/main" id="{0535CCCA-B477-3345-A3D2-E6331E719B13}"/>
              </a:ext>
            </a:extLst>
          </p:cNvPr>
          <p:cNvSpPr>
            <a:spLocks noGrp="1"/>
          </p:cNvSpPr>
          <p:nvPr>
            <p:ph type="sldNum" sz="quarter" idx="10"/>
          </p:nvPr>
        </p:nvSpPr>
        <p:spPr>
          <a:xfrm>
            <a:off x="8027988" y="6611938"/>
            <a:ext cx="1049337" cy="246062"/>
          </a:xfrm>
        </p:spPr>
        <p:txBody>
          <a:bodyPr/>
          <a:lstStyle/>
          <a:p>
            <a:fld id="{8A6D26B4-866C-4665-A6B1-E1D86A7FEB5A}" type="slidenum">
              <a:rPr lang="zh-CN" altLang="en-US" smtClean="0"/>
              <a:pPr/>
              <a:t>37</a:t>
            </a:fld>
            <a:endParaRPr lang="zh-CN" altLang="en-US" dirty="0"/>
          </a:p>
        </p:txBody>
      </p:sp>
      <p:pic>
        <p:nvPicPr>
          <p:cNvPr id="7" name="图片 6">
            <a:extLst>
              <a:ext uri="{FF2B5EF4-FFF2-40B4-BE49-F238E27FC236}">
                <a16:creationId xmlns:a16="http://schemas.microsoft.com/office/drawing/2014/main" id="{DE4D5080-0B9A-2A40-BEBB-764D3D820F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9632" y="2531043"/>
            <a:ext cx="6463630" cy="3585215"/>
          </a:xfrm>
          <a:prstGeom prst="rect">
            <a:avLst/>
          </a:prstGeom>
        </p:spPr>
      </p:pic>
      <p:cxnSp>
        <p:nvCxnSpPr>
          <p:cNvPr id="10" name="直线连接符 9">
            <a:extLst>
              <a:ext uri="{FF2B5EF4-FFF2-40B4-BE49-F238E27FC236}">
                <a16:creationId xmlns:a16="http://schemas.microsoft.com/office/drawing/2014/main" id="{9566BCB2-37FB-7E4B-8803-448F2A32A773}"/>
              </a:ext>
            </a:extLst>
          </p:cNvPr>
          <p:cNvCxnSpPr>
            <a:cxnSpLocks/>
          </p:cNvCxnSpPr>
          <p:nvPr/>
        </p:nvCxnSpPr>
        <p:spPr>
          <a:xfrm>
            <a:off x="4427984" y="3573016"/>
            <a:ext cx="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 name="直线连接符 15">
            <a:extLst>
              <a:ext uri="{FF2B5EF4-FFF2-40B4-BE49-F238E27FC236}">
                <a16:creationId xmlns:a16="http://schemas.microsoft.com/office/drawing/2014/main" id="{793F9EEC-63C2-3446-8C5A-D60F57D9563F}"/>
              </a:ext>
            </a:extLst>
          </p:cNvPr>
          <p:cNvCxnSpPr>
            <a:cxnSpLocks/>
          </p:cNvCxnSpPr>
          <p:nvPr/>
        </p:nvCxnSpPr>
        <p:spPr>
          <a:xfrm>
            <a:off x="6012160" y="3356992"/>
            <a:ext cx="1567086"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 name="直线连接符 22">
            <a:extLst>
              <a:ext uri="{FF2B5EF4-FFF2-40B4-BE49-F238E27FC236}">
                <a16:creationId xmlns:a16="http://schemas.microsoft.com/office/drawing/2014/main" id="{0362A3A1-15E6-9245-8C17-48982DFCE59E}"/>
              </a:ext>
            </a:extLst>
          </p:cNvPr>
          <p:cNvCxnSpPr>
            <a:cxnSpLocks/>
          </p:cNvCxnSpPr>
          <p:nvPr/>
        </p:nvCxnSpPr>
        <p:spPr>
          <a:xfrm>
            <a:off x="1403648" y="3717032"/>
            <a:ext cx="4104456"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528124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A036D3A1-75E9-1647-8883-0FB9E29E3868}"/>
              </a:ext>
            </a:extLst>
          </p:cNvPr>
          <p:cNvSpPr>
            <a:spLocks noGrp="1"/>
          </p:cNvSpPr>
          <p:nvPr>
            <p:ph type="body" idx="1"/>
          </p:nvPr>
        </p:nvSpPr>
        <p:spPr/>
        <p:txBody>
          <a:bodyPr/>
          <a:lstStyle/>
          <a:p>
            <a:r>
              <a:rPr kumimoji="1" lang="zh-CN" altLang="en-US" dirty="0"/>
              <a:t>攻击</a:t>
            </a:r>
            <a:r>
              <a:rPr kumimoji="1" lang="en-US" altLang="zh-CN" dirty="0"/>
              <a:t>ASLR</a:t>
            </a:r>
            <a:r>
              <a:rPr kumimoji="1" lang="zh-CN" altLang="en-US" dirty="0"/>
              <a:t>的对策</a:t>
            </a:r>
          </a:p>
        </p:txBody>
      </p:sp>
      <p:sp>
        <p:nvSpPr>
          <p:cNvPr id="3" name="内容占位符 2">
            <a:extLst>
              <a:ext uri="{FF2B5EF4-FFF2-40B4-BE49-F238E27FC236}">
                <a16:creationId xmlns:a16="http://schemas.microsoft.com/office/drawing/2014/main" id="{AE8A95B8-85FE-2E4C-886B-823466BE4667}"/>
              </a:ext>
            </a:extLst>
          </p:cNvPr>
          <p:cNvSpPr>
            <a:spLocks noGrp="1"/>
          </p:cNvSpPr>
          <p:nvPr>
            <p:ph idx="13"/>
          </p:nvPr>
        </p:nvSpPr>
        <p:spPr>
          <a:xfrm>
            <a:off x="628650" y="2708962"/>
            <a:ext cx="7886700" cy="1440076"/>
          </a:xfrm>
        </p:spPr>
        <p:txBody>
          <a:bodyPr/>
          <a:lstStyle/>
          <a:p>
            <a:r>
              <a:rPr kumimoji="1" lang="zh-CN" altLang="en-US" dirty="0"/>
              <a:t>耗尽</a:t>
            </a:r>
            <a:r>
              <a:rPr kumimoji="1" lang="en-US" altLang="zh-CN" dirty="0"/>
              <a:t>Entropy</a:t>
            </a:r>
            <a:r>
              <a:rPr kumimoji="1" lang="zh-CN" altLang="en-US" dirty="0"/>
              <a:t> </a:t>
            </a:r>
            <a:r>
              <a:rPr kumimoji="1" lang="en-US" altLang="zh-CN" dirty="0"/>
              <a:t>Pool</a:t>
            </a:r>
            <a:r>
              <a:rPr kumimoji="1" lang="zh-CN" altLang="en-US" dirty="0"/>
              <a:t>（熵池），转换到</a:t>
            </a:r>
            <a:r>
              <a:rPr kumimoji="1" lang="en-US" altLang="zh-CN" dirty="0"/>
              <a:t>64</a:t>
            </a:r>
            <a:r>
              <a:rPr kumimoji="1" lang="zh-CN" altLang="en-US" dirty="0"/>
              <a:t>位系统是比较好的选择。</a:t>
            </a:r>
            <a:endParaRPr kumimoji="1" lang="en-US" altLang="zh-CN" dirty="0"/>
          </a:p>
          <a:p>
            <a:r>
              <a:rPr kumimoji="1" lang="zh-CN" altLang="en-US" dirty="0"/>
              <a:t>微软在</a:t>
            </a:r>
            <a:r>
              <a:rPr kumimoji="1" lang="en-US" altLang="zh-CN" dirty="0"/>
              <a:t>Vista</a:t>
            </a:r>
            <a:r>
              <a:rPr kumimoji="1" lang="zh-CN" altLang="en-US" dirty="0"/>
              <a:t> </a:t>
            </a:r>
            <a:r>
              <a:rPr kumimoji="1" lang="en-US" altLang="zh-CN" dirty="0"/>
              <a:t>Beta</a:t>
            </a:r>
            <a:r>
              <a:rPr kumimoji="1" lang="zh-CN" altLang="en-US" dirty="0"/>
              <a:t> </a:t>
            </a:r>
            <a:r>
              <a:rPr kumimoji="1" lang="en-US" altLang="zh-CN" dirty="0"/>
              <a:t>2</a:t>
            </a:r>
            <a:r>
              <a:rPr kumimoji="1" lang="zh-CN" altLang="en-US" dirty="0"/>
              <a:t>系统里开启</a:t>
            </a:r>
            <a:r>
              <a:rPr kumimoji="1" lang="en-US" altLang="zh-CN" dirty="0"/>
              <a:t>ASLR</a:t>
            </a:r>
            <a:r>
              <a:rPr kumimoji="1" lang="zh-CN" altLang="en-US" dirty="0"/>
              <a:t>（</a:t>
            </a:r>
            <a:r>
              <a:rPr kumimoji="1" lang="en-US" altLang="zh-CN" dirty="0"/>
              <a:t>2006</a:t>
            </a:r>
            <a:r>
              <a:rPr kumimoji="1" lang="zh-CN" altLang="en-US" dirty="0"/>
              <a:t>）</a:t>
            </a:r>
            <a:endParaRPr kumimoji="1" lang="en-US" altLang="zh-CN" dirty="0"/>
          </a:p>
          <a:p>
            <a:endParaRPr kumimoji="1" lang="zh-CN" altLang="en-US" dirty="0"/>
          </a:p>
        </p:txBody>
      </p:sp>
      <p:sp>
        <p:nvSpPr>
          <p:cNvPr id="4" name="灯片编号占位符 3">
            <a:extLst>
              <a:ext uri="{FF2B5EF4-FFF2-40B4-BE49-F238E27FC236}">
                <a16:creationId xmlns:a16="http://schemas.microsoft.com/office/drawing/2014/main" id="{7DD37341-4F11-DC44-B0B9-9C0AA4F10322}"/>
              </a:ext>
            </a:extLst>
          </p:cNvPr>
          <p:cNvSpPr>
            <a:spLocks noGrp="1"/>
          </p:cNvSpPr>
          <p:nvPr>
            <p:ph type="sldNum" sz="quarter" idx="10"/>
          </p:nvPr>
        </p:nvSpPr>
        <p:spPr/>
        <p:txBody>
          <a:bodyPr/>
          <a:lstStyle/>
          <a:p>
            <a:fld id="{8A6D26B4-866C-4665-A6B1-E1D86A7FEB5A}" type="slidenum">
              <a:rPr lang="zh-CN" altLang="en-US" smtClean="0"/>
              <a:pPr/>
              <a:t>38</a:t>
            </a:fld>
            <a:endParaRPr lang="zh-CN" altLang="en-US" dirty="0"/>
          </a:p>
        </p:txBody>
      </p:sp>
      <p:sp>
        <p:nvSpPr>
          <p:cNvPr id="5" name="标题 4">
            <a:extLst>
              <a:ext uri="{FF2B5EF4-FFF2-40B4-BE49-F238E27FC236}">
                <a16:creationId xmlns:a16="http://schemas.microsoft.com/office/drawing/2014/main" id="{503205F4-9782-794D-AC4C-91185457F4E3}"/>
              </a:ext>
            </a:extLst>
          </p:cNvPr>
          <p:cNvSpPr>
            <a:spLocks noGrp="1"/>
          </p:cNvSpPr>
          <p:nvPr>
            <p:ph type="title"/>
          </p:nvPr>
        </p:nvSpPr>
        <p:spPr/>
        <p:txBody>
          <a:bodyPr/>
          <a:lstStyle/>
          <a:p>
            <a:endParaRPr kumimoji="1" lang="zh-CN" altLang="en-US"/>
          </a:p>
        </p:txBody>
      </p:sp>
    </p:spTree>
    <p:extLst>
      <p:ext uri="{BB962C8B-B14F-4D97-AF65-F5344CB8AC3E}">
        <p14:creationId xmlns:p14="http://schemas.microsoft.com/office/powerpoint/2010/main" val="300290559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内容占位符 3">
            <a:extLst>
              <a:ext uri="{FF2B5EF4-FFF2-40B4-BE49-F238E27FC236}">
                <a16:creationId xmlns:a16="http://schemas.microsoft.com/office/drawing/2014/main" id="{B4EE4F3F-9885-4373-B9C8-595F124EAED6}"/>
              </a:ext>
            </a:extLst>
          </p:cNvPr>
          <p:cNvSpPr>
            <a:spLocks noGrp="1"/>
          </p:cNvSpPr>
          <p:nvPr>
            <p:ph type="body" idx="1"/>
          </p:nvPr>
        </p:nvSpPr>
        <p:spPr>
          <a:xfrm>
            <a:off x="1691800" y="741742"/>
            <a:ext cx="5760400" cy="527018"/>
          </a:xfrm>
        </p:spPr>
        <p:txBody>
          <a:bodyPr/>
          <a:lstStyle/>
          <a:p>
            <a:pPr>
              <a:lnSpc>
                <a:spcPct val="100000"/>
              </a:lnSpc>
            </a:pPr>
            <a:r>
              <a:rPr lang="zh-CN" altLang="en-US" dirty="0"/>
              <a:t>提 纲</a:t>
            </a:r>
          </a:p>
        </p:txBody>
      </p:sp>
      <p:sp>
        <p:nvSpPr>
          <p:cNvPr id="3" name="文本占位符 2">
            <a:extLst>
              <a:ext uri="{FF2B5EF4-FFF2-40B4-BE49-F238E27FC236}">
                <a16:creationId xmlns:a16="http://schemas.microsoft.com/office/drawing/2014/main" id="{8EB06BA7-A70D-4452-95AB-78DE11B379CE}"/>
              </a:ext>
            </a:extLst>
          </p:cNvPr>
          <p:cNvSpPr>
            <a:spLocks noGrp="1"/>
          </p:cNvSpPr>
          <p:nvPr>
            <p:ph idx="13"/>
          </p:nvPr>
        </p:nvSpPr>
        <p:spPr/>
        <p:txBody>
          <a:bodyPr/>
          <a:lstStyle/>
          <a:p>
            <a:pPr marL="457200" indent="-457200">
              <a:buFont typeface="+mj-lt"/>
              <a:buAutoNum type="arabicPeriod"/>
            </a:pPr>
            <a:r>
              <a:rPr lang="zh-CN" altLang="en-US" dirty="0">
                <a:solidFill>
                  <a:schemeClr val="accent2">
                    <a:lumMod val="50000"/>
                  </a:schemeClr>
                </a:solidFill>
              </a:rPr>
              <a:t>背景介绍</a:t>
            </a:r>
            <a:endParaRPr lang="en-US" altLang="zh-CN" dirty="0">
              <a:solidFill>
                <a:schemeClr val="accent2">
                  <a:lumMod val="50000"/>
                </a:schemeClr>
              </a:solidFill>
            </a:endParaRPr>
          </a:p>
          <a:p>
            <a:pPr lvl="1">
              <a:buFont typeface="Wingdings" pitchFamily="2" charset="2"/>
              <a:buChar char="p"/>
            </a:pPr>
            <a:r>
              <a:rPr lang="zh-CN" altLang="en-US" dirty="0"/>
              <a:t>格式化字符串简介</a:t>
            </a:r>
            <a:endParaRPr lang="en-US" altLang="zh-CN" dirty="0"/>
          </a:p>
          <a:p>
            <a:pPr lvl="1">
              <a:buFont typeface="Wingdings" pitchFamily="2" charset="2"/>
              <a:buChar char="p"/>
            </a:pPr>
            <a:r>
              <a:rPr lang="zh-CN" altLang="en-US" dirty="0"/>
              <a:t>格式化字符串漏洞的基本形式</a:t>
            </a:r>
            <a:endParaRPr lang="en-US" altLang="zh-CN" dirty="0"/>
          </a:p>
          <a:p>
            <a:pPr lvl="1">
              <a:buFont typeface="Wingdings" pitchFamily="2" charset="2"/>
              <a:buChar char="p"/>
            </a:pPr>
            <a:r>
              <a:rPr lang="zh-CN" altLang="en-US" dirty="0"/>
              <a:t>栈与格式化字符串的关系</a:t>
            </a:r>
            <a:endParaRPr lang="en-US" altLang="zh-CN" dirty="0"/>
          </a:p>
          <a:p>
            <a:pPr marL="457200" indent="-457200">
              <a:buFont typeface="+mj-lt"/>
              <a:buAutoNum type="arabicPeriod"/>
            </a:pPr>
            <a:r>
              <a:rPr lang="en-US" altLang="zh-CN" dirty="0">
                <a:solidFill>
                  <a:schemeClr val="accent2">
                    <a:lumMod val="50000"/>
                  </a:schemeClr>
                </a:solidFill>
              </a:rPr>
              <a:t>Format String Vulnerability</a:t>
            </a:r>
            <a:r>
              <a:rPr lang="zh-CN" altLang="en-US" dirty="0">
                <a:solidFill>
                  <a:schemeClr val="accent2">
                    <a:lumMod val="50000"/>
                  </a:schemeClr>
                </a:solidFill>
              </a:rPr>
              <a:t>介绍</a:t>
            </a:r>
            <a:endParaRPr lang="en-US" altLang="zh-CN" dirty="0">
              <a:solidFill>
                <a:schemeClr val="accent2">
                  <a:lumMod val="50000"/>
                </a:schemeClr>
              </a:solidFill>
            </a:endParaRPr>
          </a:p>
          <a:p>
            <a:pPr marL="457200" indent="-457200">
              <a:buFont typeface="+mj-lt"/>
              <a:buAutoNum type="arabicPeriod"/>
            </a:pPr>
            <a:r>
              <a:rPr lang="zh-CN" altLang="en-US" dirty="0">
                <a:solidFill>
                  <a:schemeClr val="accent2">
                    <a:lumMod val="50000"/>
                  </a:schemeClr>
                </a:solidFill>
              </a:rPr>
              <a:t>如何利用</a:t>
            </a:r>
            <a:r>
              <a:rPr lang="en-US" altLang="zh-CN" dirty="0">
                <a:solidFill>
                  <a:schemeClr val="accent2">
                    <a:lumMod val="50000"/>
                  </a:schemeClr>
                </a:solidFill>
              </a:rPr>
              <a:t>Format String Vulnerability</a:t>
            </a:r>
          </a:p>
          <a:p>
            <a:pPr lvl="1">
              <a:buFont typeface="Wingdings" pitchFamily="2" charset="2"/>
              <a:buChar char="p"/>
            </a:pPr>
            <a:r>
              <a:rPr lang="zh-CN" altLang="en-US" dirty="0"/>
              <a:t>我们能控制什么？</a:t>
            </a:r>
            <a:endParaRPr lang="en-US" altLang="zh-CN" dirty="0"/>
          </a:p>
          <a:p>
            <a:pPr lvl="1">
              <a:buFont typeface="Wingdings" pitchFamily="2" charset="2"/>
              <a:buChar char="p"/>
            </a:pPr>
            <a:r>
              <a:rPr lang="zh-CN" altLang="en-US" dirty="0"/>
              <a:t>如何进行攻击？</a:t>
            </a:r>
            <a:endParaRPr lang="en-US" altLang="zh-CN" dirty="0"/>
          </a:p>
          <a:p>
            <a:pPr marL="457200" indent="-457200">
              <a:buFont typeface="+mj-lt"/>
              <a:buAutoNum type="arabicPeriod"/>
            </a:pPr>
            <a:r>
              <a:rPr lang="zh-CN" altLang="en-US" dirty="0">
                <a:solidFill>
                  <a:schemeClr val="accent2">
                    <a:lumMod val="50000"/>
                  </a:schemeClr>
                </a:solidFill>
              </a:rPr>
              <a:t>如何防范</a:t>
            </a:r>
            <a:r>
              <a:rPr lang="en-US" altLang="zh-CN" dirty="0">
                <a:solidFill>
                  <a:schemeClr val="accent2">
                    <a:lumMod val="50000"/>
                  </a:schemeClr>
                </a:solidFill>
              </a:rPr>
              <a:t>Format String Vulnerability</a:t>
            </a:r>
          </a:p>
          <a:p>
            <a:pPr marL="457200" indent="-457200">
              <a:buFont typeface="+mj-lt"/>
              <a:buAutoNum type="arabicPeriod"/>
            </a:pPr>
            <a:r>
              <a:rPr lang="zh-CN" altLang="en-US" dirty="0">
                <a:solidFill>
                  <a:srgbClr val="FF0000"/>
                </a:solidFill>
              </a:rPr>
              <a:t>总    结</a:t>
            </a:r>
            <a:endParaRPr lang="en-US" altLang="zh-CN" dirty="0">
              <a:solidFill>
                <a:srgbClr val="FF0000"/>
              </a:solidFill>
            </a:endParaRPr>
          </a:p>
          <a:p>
            <a:pPr lvl="1">
              <a:buFont typeface="Wingdings" pitchFamily="2" charset="2"/>
              <a:buChar char="p"/>
            </a:pPr>
            <a:endParaRPr lang="en-US" altLang="zh-CN" dirty="0"/>
          </a:p>
          <a:p>
            <a:endParaRPr lang="zh-CN" altLang="en-US" dirty="0"/>
          </a:p>
        </p:txBody>
      </p:sp>
      <p:sp>
        <p:nvSpPr>
          <p:cNvPr id="9" name="标题 1">
            <a:extLst>
              <a:ext uri="{FF2B5EF4-FFF2-40B4-BE49-F238E27FC236}">
                <a16:creationId xmlns:a16="http://schemas.microsoft.com/office/drawing/2014/main" id="{5DF2A5D3-DD95-46A9-8198-94A7858933D0}"/>
              </a:ext>
            </a:extLst>
          </p:cNvPr>
          <p:cNvSpPr txBox="1">
            <a:spLocks/>
          </p:cNvSpPr>
          <p:nvPr/>
        </p:nvSpPr>
        <p:spPr bwMode="auto">
          <a:xfrm>
            <a:off x="59564" y="20517"/>
            <a:ext cx="7363921" cy="504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l" rtl="0" eaLnBrk="1" fontAlgn="base" hangingPunct="1">
              <a:lnSpc>
                <a:spcPct val="90000"/>
              </a:lnSpc>
              <a:spcBef>
                <a:spcPct val="0"/>
              </a:spcBef>
              <a:spcAft>
                <a:spcPct val="0"/>
              </a:spcAft>
              <a:defRPr lang="en-US" altLang="en-US" sz="2800" b="1" kern="1200" dirty="0">
                <a:solidFill>
                  <a:srgbClr val="622820"/>
                </a:solidFill>
                <a:effectLst>
                  <a:outerShdw blurRad="38100" dist="38100" dir="2700000" algn="tl">
                    <a:srgbClr val="000000">
                      <a:alpha val="43137"/>
                    </a:srgbClr>
                  </a:outerShdw>
                </a:effectLst>
                <a:latin typeface="Bodoni MT Condensed" pitchFamily="18" charset="0"/>
                <a:ea typeface="华文中宋" pitchFamily="2" charset="-122"/>
                <a:cs typeface="+mj-cs"/>
              </a:defRPr>
            </a:lvl1pPr>
            <a:lvl2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2pPr>
            <a:lvl3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3pPr>
            <a:lvl4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4pPr>
            <a:lvl5pPr algn="l" rtl="0" eaLnBrk="1" fontAlgn="base" hangingPunct="1">
              <a:lnSpc>
                <a:spcPct val="90000"/>
              </a:lnSpc>
              <a:spcBef>
                <a:spcPct val="0"/>
              </a:spcBef>
              <a:spcAft>
                <a:spcPct val="0"/>
              </a:spcAft>
              <a:defRPr sz="3200" b="1">
                <a:solidFill>
                  <a:schemeClr val="tx1"/>
                </a:solidFill>
                <a:latin typeface="Bodoni MT Condensed" pitchFamily="18" charset="0"/>
                <a:ea typeface="华文中宋" pitchFamily="2" charset="-122"/>
              </a:defRPr>
            </a:lvl5pPr>
            <a:lvl6pPr marL="4572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6pPr>
            <a:lvl7pPr marL="9144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7pPr>
            <a:lvl8pPr marL="13716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8pPr>
            <a:lvl9pPr marL="1828800" algn="l" rtl="0" eaLnBrk="1" fontAlgn="base" hangingPunct="1">
              <a:lnSpc>
                <a:spcPct val="90000"/>
              </a:lnSpc>
              <a:spcBef>
                <a:spcPct val="0"/>
              </a:spcBef>
              <a:spcAft>
                <a:spcPct val="0"/>
              </a:spcAft>
              <a:defRPr sz="3600" b="1">
                <a:solidFill>
                  <a:schemeClr val="tx1"/>
                </a:solidFill>
                <a:latin typeface="Arial" pitchFamily="34" charset="0"/>
                <a:ea typeface="黑体" pitchFamily="49" charset="-122"/>
              </a:defRPr>
            </a:lvl9pPr>
          </a:lstStyle>
          <a:p>
            <a:r>
              <a:rPr lang="en-US" altLang="zh-CN" noProof="1">
                <a:latin typeface="隶书" panose="02010509060101010101" pitchFamily="49" charset="-122"/>
                <a:ea typeface="隶书" panose="02010509060101010101" pitchFamily="49" charset="-122"/>
              </a:rPr>
              <a:t>[</a:t>
            </a:r>
            <a:r>
              <a:rPr lang="zh-CN" altLang="en-US" noProof="1">
                <a:latin typeface="隶书" panose="02010509060101010101" pitchFamily="49" charset="-122"/>
                <a:ea typeface="隶书" panose="02010509060101010101" pitchFamily="49" charset="-122"/>
              </a:rPr>
              <a:t>第</a:t>
            </a:r>
            <a:r>
              <a:rPr lang="en-US" altLang="zh-CN" i="1" noProof="1">
                <a:latin typeface="Times New Roman" panose="02020603050405020304" pitchFamily="18" charset="0"/>
                <a:ea typeface="隶书" panose="02010509060101010101" pitchFamily="49" charset="-122"/>
                <a:cs typeface="Times New Roman" panose="02020603050405020304" pitchFamily="18" charset="0"/>
              </a:rPr>
              <a:t>2</a:t>
            </a:r>
            <a:r>
              <a:rPr lang="zh-CN" altLang="en-US" noProof="1">
                <a:latin typeface="隶书" panose="02010509060101010101" pitchFamily="49" charset="-122"/>
                <a:ea typeface="隶书" panose="02010509060101010101" pitchFamily="49" charset="-122"/>
              </a:rPr>
              <a:t>次课</a:t>
            </a:r>
            <a:r>
              <a:rPr lang="en-US" altLang="zh-CN" noProof="1">
                <a:latin typeface="隶书" panose="02010509060101010101" pitchFamily="49" charset="-122"/>
                <a:ea typeface="隶书" panose="02010509060101010101" pitchFamily="49" charset="-122"/>
              </a:rPr>
              <a:t>]</a:t>
            </a:r>
            <a:r>
              <a:rPr lang="zh-CN" altLang="en-US" noProof="1">
                <a:latin typeface="隶书" panose="02010509060101010101" pitchFamily="49" charset="-122"/>
                <a:ea typeface="隶书" panose="02010509060101010101" pitchFamily="49" charset="-122"/>
              </a:rPr>
              <a:t>漏洞利用与攻防实践</a:t>
            </a:r>
          </a:p>
        </p:txBody>
      </p:sp>
      <p:sp>
        <p:nvSpPr>
          <p:cNvPr id="12" name="灯片编号占位符 5">
            <a:extLst>
              <a:ext uri="{FF2B5EF4-FFF2-40B4-BE49-F238E27FC236}">
                <a16:creationId xmlns:a16="http://schemas.microsoft.com/office/drawing/2014/main" id="{0535CCCA-B477-3345-A3D2-E6331E719B13}"/>
              </a:ext>
            </a:extLst>
          </p:cNvPr>
          <p:cNvSpPr>
            <a:spLocks noGrp="1"/>
          </p:cNvSpPr>
          <p:nvPr>
            <p:ph type="sldNum" sz="quarter" idx="10"/>
          </p:nvPr>
        </p:nvSpPr>
        <p:spPr>
          <a:xfrm>
            <a:off x="8027988" y="6611938"/>
            <a:ext cx="1049337" cy="246062"/>
          </a:xfrm>
        </p:spPr>
        <p:txBody>
          <a:bodyPr/>
          <a:lstStyle/>
          <a:p>
            <a:fld id="{8A6D26B4-866C-4665-A6B1-E1D86A7FEB5A}" type="slidenum">
              <a:rPr lang="zh-CN" altLang="en-US" smtClean="0"/>
              <a:pPr/>
              <a:t>39</a:t>
            </a:fld>
            <a:endParaRPr lang="zh-CN" altLang="en-US" dirty="0"/>
          </a:p>
        </p:txBody>
      </p:sp>
    </p:spTree>
    <p:extLst>
      <p:ext uri="{BB962C8B-B14F-4D97-AF65-F5344CB8AC3E}">
        <p14:creationId xmlns:p14="http://schemas.microsoft.com/office/powerpoint/2010/main" val="9020211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3DECAD79-042D-FB4E-9505-8519FDC0A53B}"/>
              </a:ext>
            </a:extLst>
          </p:cNvPr>
          <p:cNvSpPr>
            <a:spLocks noGrp="1"/>
          </p:cNvSpPr>
          <p:nvPr>
            <p:ph type="sldNum" sz="quarter" idx="10"/>
          </p:nvPr>
        </p:nvSpPr>
        <p:spPr/>
        <p:txBody>
          <a:bodyPr/>
          <a:lstStyle/>
          <a:p>
            <a:fld id="{8A6D26B4-866C-4665-A6B1-E1D86A7FEB5A}" type="slidenum">
              <a:rPr lang="zh-CN" altLang="en-US" smtClean="0"/>
              <a:pPr/>
              <a:t>4</a:t>
            </a:fld>
            <a:endParaRPr lang="zh-CN" altLang="en-US" dirty="0"/>
          </a:p>
        </p:txBody>
      </p:sp>
      <p:sp>
        <p:nvSpPr>
          <p:cNvPr id="6" name="标题 5">
            <a:extLst>
              <a:ext uri="{FF2B5EF4-FFF2-40B4-BE49-F238E27FC236}">
                <a16:creationId xmlns:a16="http://schemas.microsoft.com/office/drawing/2014/main" id="{2DA09EAC-FBCC-3344-8A20-9F380799F69B}"/>
              </a:ext>
            </a:extLst>
          </p:cNvPr>
          <p:cNvSpPr>
            <a:spLocks noGrp="1"/>
          </p:cNvSpPr>
          <p:nvPr>
            <p:ph type="title"/>
          </p:nvPr>
        </p:nvSpPr>
        <p:spPr/>
        <p:txBody>
          <a:bodyPr/>
          <a:lstStyle/>
          <a:p>
            <a:r>
              <a:rPr kumimoji="1" lang="en-US" altLang="zh-CN" dirty="0"/>
              <a:t>1</a:t>
            </a:r>
            <a:r>
              <a:rPr kumimoji="1" lang="zh-CN" altLang="en-US" dirty="0"/>
              <a:t>、背景介绍</a:t>
            </a:r>
          </a:p>
        </p:txBody>
      </p:sp>
      <p:sp>
        <p:nvSpPr>
          <p:cNvPr id="16" name="文本框 15">
            <a:extLst>
              <a:ext uri="{FF2B5EF4-FFF2-40B4-BE49-F238E27FC236}">
                <a16:creationId xmlns:a16="http://schemas.microsoft.com/office/drawing/2014/main" id="{57A586D2-E269-4523-9598-2380704E9106}"/>
              </a:ext>
            </a:extLst>
          </p:cNvPr>
          <p:cNvSpPr txBox="1"/>
          <p:nvPr/>
        </p:nvSpPr>
        <p:spPr>
          <a:xfrm>
            <a:off x="2051720" y="3255736"/>
            <a:ext cx="6120680" cy="307777"/>
          </a:xfrm>
          <a:prstGeom prst="rect">
            <a:avLst/>
          </a:prstGeom>
          <a:noFill/>
        </p:spPr>
        <p:txBody>
          <a:bodyPr wrap="square" rtlCol="0">
            <a:spAutoFit/>
          </a:bodyPr>
          <a:lstStyle/>
          <a:p>
            <a:r>
              <a:rPr kumimoji="1" lang="zh-CN" altLang="en-US" sz="1400" dirty="0"/>
              <a:t>表</a:t>
            </a:r>
            <a:r>
              <a:rPr kumimoji="1" lang="en-US" altLang="zh-CN" sz="1400" dirty="0"/>
              <a:t>1</a:t>
            </a:r>
            <a:r>
              <a:rPr kumimoji="1" lang="zh-CN" altLang="en-US" sz="1400" dirty="0"/>
              <a:t>：</a:t>
            </a:r>
            <a:r>
              <a:rPr kumimoji="1" lang="en-US" altLang="zh-CN" sz="1400" dirty="0"/>
              <a:t>Buffer Overflows vs. Format String Vulnerabilities</a:t>
            </a:r>
            <a:endParaRPr kumimoji="1" lang="zh-CN" altLang="en-US" sz="1400" dirty="0"/>
          </a:p>
        </p:txBody>
      </p:sp>
      <p:pic>
        <p:nvPicPr>
          <p:cNvPr id="17" name="图片 16">
            <a:extLst>
              <a:ext uri="{FF2B5EF4-FFF2-40B4-BE49-F238E27FC236}">
                <a16:creationId xmlns:a16="http://schemas.microsoft.com/office/drawing/2014/main" id="{CDDEF8EB-2896-4768-BE6E-830528B58C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1600" y="1372813"/>
            <a:ext cx="6734065" cy="1808008"/>
          </a:xfrm>
          <a:prstGeom prst="rect">
            <a:avLst/>
          </a:prstGeom>
        </p:spPr>
      </p:pic>
      <p:sp>
        <p:nvSpPr>
          <p:cNvPr id="18" name="矩形 17">
            <a:extLst>
              <a:ext uri="{FF2B5EF4-FFF2-40B4-BE49-F238E27FC236}">
                <a16:creationId xmlns:a16="http://schemas.microsoft.com/office/drawing/2014/main" id="{9A8296CD-775E-44CD-A8C2-984CF9B760D7}"/>
              </a:ext>
            </a:extLst>
          </p:cNvPr>
          <p:cNvSpPr/>
          <p:nvPr/>
        </p:nvSpPr>
        <p:spPr>
          <a:xfrm>
            <a:off x="461747" y="3713343"/>
            <a:ext cx="8119814" cy="2308324"/>
          </a:xfrm>
          <a:prstGeom prst="rect">
            <a:avLst/>
          </a:prstGeom>
        </p:spPr>
        <p:txBody>
          <a:bodyPr wrap="square">
            <a:spAutoFit/>
          </a:bodyPr>
          <a:lstStyle/>
          <a:p>
            <a:r>
              <a:rPr lang="zh-CN" altLang="en-US" dirty="0"/>
              <a:t>普通的缓冲区溢出就是利用了堆栈生长方向和数据存储方向相反的特点 ,用后存入的数据覆盖先前压栈的数据 ,一般是覆盖返回地址 ,从而改变程序的流程 ,这样函数返回时就跳转到了攻击者指定的地址 ,就可以按照攻击者的意愿做任何事情了。</a:t>
            </a:r>
          </a:p>
          <a:p>
            <a:r>
              <a:rPr lang="zh-CN" altLang="en-US" dirty="0"/>
              <a:t>格式化字符串漏洞和普通的缓冲溢出有相似之处 ,但又有所不同 ,它们都是利用了程序员的疏忽大意来改变程序运行的正常流程。格式化字符串漏洞的历史要比缓冲区溢出短得多 ,而且一般被认为是程序员的编程错误。但是格式化字符串漏洞攻击可以往任意地址写任意内容 ,它的危害也是非常致命的。</a:t>
            </a:r>
          </a:p>
        </p:txBody>
      </p:sp>
    </p:spTree>
    <p:extLst>
      <p:ext uri="{BB962C8B-B14F-4D97-AF65-F5344CB8AC3E}">
        <p14:creationId xmlns:p14="http://schemas.microsoft.com/office/powerpoint/2010/main" val="336687816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副标题 2"/>
          <p:cNvSpPr>
            <a:spLocks noGrp="1"/>
          </p:cNvSpPr>
          <p:nvPr/>
        </p:nvSpPr>
        <p:spPr>
          <a:xfrm>
            <a:off x="3419475" y="6021388"/>
            <a:ext cx="2432050" cy="425450"/>
          </a:xfrm>
          <a:prstGeom prst="rect">
            <a:avLst/>
          </a:prstGeom>
          <a:noFill/>
          <a:ln w="9525">
            <a:noFill/>
            <a:miter/>
          </a:ln>
        </p:spPr>
        <p:txBody>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defRPr/>
            </a:pPr>
            <a:endParaRPr lang="en-US" altLang="zh-CN" sz="2800" b="1" noProof="1">
              <a:solidFill>
                <a:schemeClr val="accent1">
                  <a:lumMod val="50000"/>
                </a:schemeClr>
              </a:solidFill>
              <a:effectLst>
                <a:outerShdw blurRad="38100" dist="38100" dir="2700000" algn="tl">
                  <a:srgbClr val="000000">
                    <a:alpha val="43137"/>
                  </a:srgbClr>
                </a:outerShdw>
              </a:effectLst>
              <a:latin typeface="Californian FB" pitchFamily="18" charset="0"/>
              <a:ea typeface="方正姚体" charset="0"/>
            </a:endParaRPr>
          </a:p>
        </p:txBody>
      </p:sp>
      <p:sp>
        <p:nvSpPr>
          <p:cNvPr id="9" name="文本框 8"/>
          <p:cNvSpPr txBox="1"/>
          <p:nvPr/>
        </p:nvSpPr>
        <p:spPr>
          <a:xfrm>
            <a:off x="1988" y="-72000"/>
            <a:ext cx="9142012" cy="523220"/>
          </a:xfrm>
          <a:prstGeom prst="rect">
            <a:avLst/>
          </a:prstGeom>
          <a:solidFill>
            <a:srgbClr val="D8F6F8"/>
          </a:solidFill>
        </p:spPr>
        <p:txBody>
          <a:bodyPr wrap="square">
            <a:spAutoFit/>
          </a:bodyPr>
          <a:lstStyle/>
          <a:p>
            <a:pPr algn="ctr" eaLnBrk="1" hangingPunct="1">
              <a:buFont typeface="Arial" panose="020B0604020202020204" pitchFamily="34" charset="0"/>
              <a:buNone/>
              <a:defRPr/>
            </a:pPr>
            <a:r>
              <a:rPr lang="zh-CN" altLang="en-US" sz="2800" b="1" noProof="1">
                <a:solidFill>
                  <a:srgbClr val="622820"/>
                </a:solidFill>
                <a:effectLst>
                  <a:outerShdw blurRad="38100" dist="38100" dir="2700000" algn="tl">
                    <a:srgbClr val="000000">
                      <a:alpha val="43137"/>
                    </a:srgbClr>
                  </a:outerShdw>
                </a:effectLst>
                <a:latin typeface="隶书" charset="0"/>
                <a:ea typeface="隶书" charset="0"/>
                <a:cs typeface="+mn-ea"/>
                <a:sym typeface="+mn-ea"/>
              </a:rPr>
              <a:t>中国科学院大学网络空间安全学院专业研讨课</a:t>
            </a:r>
            <a:endParaRPr lang="zh-CN" altLang="en-US" sz="2800" b="1" noProof="1">
              <a:solidFill>
                <a:srgbClr val="622820"/>
              </a:solidFill>
              <a:effectLst>
                <a:outerShdw blurRad="38100" dist="38100" dir="2700000" algn="tl">
                  <a:srgbClr val="000000">
                    <a:alpha val="43137"/>
                  </a:srgbClr>
                </a:outerShdw>
              </a:effectLst>
              <a:latin typeface="隶书" charset="0"/>
              <a:ea typeface="隶书" charset="0"/>
              <a:sym typeface="+mn-ea"/>
            </a:endParaRPr>
          </a:p>
        </p:txBody>
      </p:sp>
      <p:sp>
        <p:nvSpPr>
          <p:cNvPr id="10" name="副标题 2">
            <a:extLst>
              <a:ext uri="{FF2B5EF4-FFF2-40B4-BE49-F238E27FC236}">
                <a16:creationId xmlns:a16="http://schemas.microsoft.com/office/drawing/2014/main" id="{983AECA0-8A39-4344-B081-978A1FB8B3F5}"/>
              </a:ext>
            </a:extLst>
          </p:cNvPr>
          <p:cNvSpPr>
            <a:spLocks noGrp="1"/>
          </p:cNvSpPr>
          <p:nvPr/>
        </p:nvSpPr>
        <p:spPr>
          <a:xfrm>
            <a:off x="2843808" y="2487118"/>
            <a:ext cx="2880201" cy="1498600"/>
          </a:xfrm>
          <a:prstGeom prst="rect">
            <a:avLst/>
          </a:prstGeom>
          <a:noFill/>
          <a:ln w="9525">
            <a:noFill/>
            <a:miter/>
          </a:ln>
        </p:spPr>
        <p:txBody>
          <a:bodyPr>
            <a:scene3d>
              <a:camera prst="orthographicFront"/>
              <a:lightRig rig="soft" dir="tl">
                <a:rot lat="0" lon="0" rev="0"/>
              </a:lightRig>
            </a:scene3d>
            <a:sp3d contourW="25400" prstMaterial="matte">
              <a:bevelT w="25400" h="55880" prst="artDeco"/>
              <a:contourClr>
                <a:schemeClr val="accent2">
                  <a:tint val="20000"/>
                </a:schemeClr>
              </a:contourClr>
            </a:sp3d>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defRPr/>
            </a:pPr>
            <a:r>
              <a:rPr lang="en-US" altLang="zh-CN" sz="9600" b="1" spc="50" noProof="1">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Footlight MT Light" pitchFamily="18" charset="0"/>
                <a:ea typeface="楷体" charset="0"/>
              </a:rPr>
              <a:t>Q&amp;A</a:t>
            </a:r>
            <a:endParaRPr lang="zh-CN" altLang="en-US" sz="9600" b="1" spc="50" noProof="1">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Footlight MT Light" pitchFamily="18" charset="0"/>
              <a:ea typeface="楷体" charset="0"/>
            </a:endParaRPr>
          </a:p>
          <a:p>
            <a:pPr>
              <a:defRPr/>
            </a:pPr>
            <a:endParaRPr lang="zh-CN" altLang="en-US" sz="5400" b="1" spc="50" noProof="1">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楷体" charset="0"/>
              <a:ea typeface="楷体" charset="0"/>
            </a:endParaRPr>
          </a:p>
        </p:txBody>
      </p:sp>
      <p:sp>
        <p:nvSpPr>
          <p:cNvPr id="2" name="文本占位符 1"/>
          <p:cNvSpPr>
            <a:spLocks noGrp="1"/>
          </p:cNvSpPr>
          <p:nvPr>
            <p:ph type="body" idx="1"/>
          </p:nvPr>
        </p:nvSpPr>
        <p:spPr/>
        <p:txBody>
          <a:bodyPr/>
          <a:lstStyle/>
          <a:p>
            <a:endParaRPr lang="zh-CN" altLang="en-US"/>
          </a:p>
        </p:txBody>
      </p:sp>
      <p:sp>
        <p:nvSpPr>
          <p:cNvPr id="4" name="灯片编号占位符 3">
            <a:extLst>
              <a:ext uri="{FF2B5EF4-FFF2-40B4-BE49-F238E27FC236}">
                <a16:creationId xmlns:a16="http://schemas.microsoft.com/office/drawing/2014/main" id="{E8FE9FF6-9B70-BD47-867F-3191B749762A}"/>
              </a:ext>
            </a:extLst>
          </p:cNvPr>
          <p:cNvSpPr>
            <a:spLocks noGrp="1"/>
          </p:cNvSpPr>
          <p:nvPr>
            <p:ph type="sldNum" sz="quarter" idx="10"/>
          </p:nvPr>
        </p:nvSpPr>
        <p:spPr/>
        <p:txBody>
          <a:bodyPr/>
          <a:lstStyle/>
          <a:p>
            <a:fld id="{8A6D26B4-866C-4665-A6B1-E1D86A7FEB5A}" type="slidenum">
              <a:rPr lang="zh-CN" altLang="en-US" smtClean="0"/>
              <a:pPr/>
              <a:t>40</a:t>
            </a:fld>
            <a:endParaRPr lang="zh-CN" altLang="en-US" dirty="0"/>
          </a:p>
        </p:txBody>
      </p:sp>
    </p:spTree>
    <p:custDataLst>
      <p:tags r:id="rId1"/>
    </p:custDataLst>
    <p:extLst>
      <p:ext uri="{BB962C8B-B14F-4D97-AF65-F5344CB8AC3E}">
        <p14:creationId xmlns:p14="http://schemas.microsoft.com/office/powerpoint/2010/main" val="18632262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6A7863A8-9F65-AF4B-8A76-15372CD6AF70}"/>
              </a:ext>
            </a:extLst>
          </p:cNvPr>
          <p:cNvSpPr>
            <a:spLocks noGrp="1"/>
          </p:cNvSpPr>
          <p:nvPr>
            <p:ph type="body" idx="1"/>
          </p:nvPr>
        </p:nvSpPr>
        <p:spPr/>
        <p:txBody>
          <a:bodyPr/>
          <a:lstStyle/>
          <a:p>
            <a:r>
              <a:rPr kumimoji="1" lang="zh-CN" altLang="en-US" dirty="0"/>
              <a:t>格式化字符串简介</a:t>
            </a:r>
          </a:p>
        </p:txBody>
      </p:sp>
      <p:sp>
        <p:nvSpPr>
          <p:cNvPr id="3" name="内容占位符 2">
            <a:extLst>
              <a:ext uri="{FF2B5EF4-FFF2-40B4-BE49-F238E27FC236}">
                <a16:creationId xmlns:a16="http://schemas.microsoft.com/office/drawing/2014/main" id="{6ABB9837-B059-634A-AE0C-899B53421213}"/>
              </a:ext>
            </a:extLst>
          </p:cNvPr>
          <p:cNvSpPr>
            <a:spLocks noGrp="1"/>
          </p:cNvSpPr>
          <p:nvPr>
            <p:ph idx="13"/>
          </p:nvPr>
        </p:nvSpPr>
        <p:spPr>
          <a:xfrm>
            <a:off x="628650" y="1268760"/>
            <a:ext cx="7886700" cy="5015003"/>
          </a:xfrm>
        </p:spPr>
        <p:txBody>
          <a:bodyPr/>
          <a:lstStyle/>
          <a:p>
            <a:r>
              <a:rPr lang="zh-CN" altLang="en-US" dirty="0"/>
              <a:t>什么是格式化字符串？</a:t>
            </a:r>
            <a:endParaRPr kumimoji="1" lang="en-US" altLang="zh-CN" dirty="0"/>
          </a:p>
          <a:p>
            <a:pPr lvl="1"/>
            <a:r>
              <a:rPr lang="zh-CN" altLang="en-US" dirty="0"/>
              <a:t>格式化字符串是一种</a:t>
            </a:r>
            <a:r>
              <a:rPr lang="en-US" altLang="zh-CN" dirty="0"/>
              <a:t>ASCIIZ</a:t>
            </a:r>
            <a:r>
              <a:rPr lang="zh-CN" altLang="en-US" dirty="0"/>
              <a:t>类型的字符串，字符串包含文本内容以及格式化符号。</a:t>
            </a:r>
            <a:endParaRPr lang="en-US" altLang="zh-CN" dirty="0"/>
          </a:p>
          <a:p>
            <a:pPr marL="457200" lvl="1" indent="0">
              <a:buNone/>
            </a:pPr>
            <a:endParaRPr lang="en-US" altLang="zh-CN" dirty="0"/>
          </a:p>
          <a:p>
            <a:pPr marL="457200" lvl="1" indent="0">
              <a:buNone/>
            </a:pPr>
            <a:endParaRPr lang="en-US" altLang="zh-CN" dirty="0"/>
          </a:p>
        </p:txBody>
      </p:sp>
      <p:sp>
        <p:nvSpPr>
          <p:cNvPr id="4" name="灯片编号占位符 3">
            <a:extLst>
              <a:ext uri="{FF2B5EF4-FFF2-40B4-BE49-F238E27FC236}">
                <a16:creationId xmlns:a16="http://schemas.microsoft.com/office/drawing/2014/main" id="{3DECAD79-042D-FB4E-9505-8519FDC0A53B}"/>
              </a:ext>
            </a:extLst>
          </p:cNvPr>
          <p:cNvSpPr>
            <a:spLocks noGrp="1"/>
          </p:cNvSpPr>
          <p:nvPr>
            <p:ph type="sldNum" sz="quarter" idx="10"/>
          </p:nvPr>
        </p:nvSpPr>
        <p:spPr/>
        <p:txBody>
          <a:bodyPr/>
          <a:lstStyle/>
          <a:p>
            <a:fld id="{8A6D26B4-866C-4665-A6B1-E1D86A7FEB5A}" type="slidenum">
              <a:rPr lang="zh-CN" altLang="en-US" smtClean="0"/>
              <a:pPr/>
              <a:t>5</a:t>
            </a:fld>
            <a:endParaRPr lang="zh-CN" altLang="en-US" dirty="0"/>
          </a:p>
        </p:txBody>
      </p:sp>
      <p:sp>
        <p:nvSpPr>
          <p:cNvPr id="6" name="标题 5">
            <a:extLst>
              <a:ext uri="{FF2B5EF4-FFF2-40B4-BE49-F238E27FC236}">
                <a16:creationId xmlns:a16="http://schemas.microsoft.com/office/drawing/2014/main" id="{2DA09EAC-FBCC-3344-8A20-9F380799F69B}"/>
              </a:ext>
            </a:extLst>
          </p:cNvPr>
          <p:cNvSpPr>
            <a:spLocks noGrp="1"/>
          </p:cNvSpPr>
          <p:nvPr>
            <p:ph type="title"/>
          </p:nvPr>
        </p:nvSpPr>
        <p:spPr/>
        <p:txBody>
          <a:bodyPr/>
          <a:lstStyle/>
          <a:p>
            <a:r>
              <a:rPr kumimoji="1" lang="en-US" altLang="zh-CN" dirty="0"/>
              <a:t>1</a:t>
            </a:r>
            <a:r>
              <a:rPr kumimoji="1" lang="zh-CN" altLang="en-US" dirty="0"/>
              <a:t>、背景介绍</a:t>
            </a:r>
          </a:p>
        </p:txBody>
      </p:sp>
      <p:pic>
        <p:nvPicPr>
          <p:cNvPr id="8" name="图片 7">
            <a:extLst>
              <a:ext uri="{FF2B5EF4-FFF2-40B4-BE49-F238E27FC236}">
                <a16:creationId xmlns:a16="http://schemas.microsoft.com/office/drawing/2014/main" id="{CB3A0CF6-9B2B-4750-9FA0-25B735B1068A}"/>
              </a:ext>
            </a:extLst>
          </p:cNvPr>
          <p:cNvPicPr>
            <a:picLocks noChangeAspect="1"/>
          </p:cNvPicPr>
          <p:nvPr/>
        </p:nvPicPr>
        <p:blipFill rotWithShape="1">
          <a:blip r:embed="rId3"/>
          <a:srcRect l="9810" b="-14810"/>
          <a:stretch/>
        </p:blipFill>
        <p:spPr>
          <a:xfrm>
            <a:off x="1583668" y="2564904"/>
            <a:ext cx="5976664" cy="410147"/>
          </a:xfrm>
          <a:prstGeom prst="rect">
            <a:avLst/>
          </a:prstGeom>
        </p:spPr>
      </p:pic>
      <p:pic>
        <p:nvPicPr>
          <p:cNvPr id="10" name="图片 9">
            <a:extLst>
              <a:ext uri="{FF2B5EF4-FFF2-40B4-BE49-F238E27FC236}">
                <a16:creationId xmlns:a16="http://schemas.microsoft.com/office/drawing/2014/main" id="{6D20D01A-4F31-4A4C-A469-062AF11E11FC}"/>
              </a:ext>
            </a:extLst>
          </p:cNvPr>
          <p:cNvPicPr>
            <a:picLocks noChangeAspect="1"/>
          </p:cNvPicPr>
          <p:nvPr/>
        </p:nvPicPr>
        <p:blipFill rotWithShape="1">
          <a:blip r:embed="rId4">
            <a:extLst>
              <a:ext uri="{28A0092B-C50C-407E-A947-70E740481C1C}">
                <a14:useLocalDpi xmlns:a14="http://schemas.microsoft.com/office/drawing/2010/main" val="0"/>
              </a:ext>
            </a:extLst>
          </a:blip>
          <a:srcRect b="838"/>
          <a:stretch/>
        </p:blipFill>
        <p:spPr>
          <a:xfrm>
            <a:off x="874962" y="3572077"/>
            <a:ext cx="7528073" cy="2114659"/>
          </a:xfrm>
          <a:prstGeom prst="rect">
            <a:avLst/>
          </a:prstGeom>
        </p:spPr>
      </p:pic>
      <p:sp>
        <p:nvSpPr>
          <p:cNvPr id="11" name="文本框 10">
            <a:extLst>
              <a:ext uri="{FF2B5EF4-FFF2-40B4-BE49-F238E27FC236}">
                <a16:creationId xmlns:a16="http://schemas.microsoft.com/office/drawing/2014/main" id="{522E9BAB-696F-4C5D-B718-E6F034D5C079}"/>
              </a:ext>
            </a:extLst>
          </p:cNvPr>
          <p:cNvSpPr txBox="1"/>
          <p:nvPr/>
        </p:nvSpPr>
        <p:spPr>
          <a:xfrm>
            <a:off x="773977" y="2573519"/>
            <a:ext cx="914400" cy="646331"/>
          </a:xfrm>
          <a:prstGeom prst="rect">
            <a:avLst/>
          </a:prstGeom>
          <a:noFill/>
        </p:spPr>
        <p:txBody>
          <a:bodyPr wrap="square" rtlCol="0">
            <a:spAutoFit/>
          </a:bodyPr>
          <a:lstStyle/>
          <a:p>
            <a:r>
              <a:rPr lang="zh-CN" altLang="en-US" noProof="1">
                <a:solidFill>
                  <a:schemeClr val="accent2">
                    <a:lumMod val="50000"/>
                  </a:schemeClr>
                </a:solidFill>
                <a:latin typeface="Arial Narrow" pitchFamily="34" charset="0"/>
                <a:ea typeface="微软雅黑" pitchFamily="34" charset="-122"/>
              </a:rPr>
              <a:t>示例</a:t>
            </a:r>
            <a:r>
              <a:rPr lang="zh-CN" altLang="en-US" sz="1600" dirty="0"/>
              <a:t>：</a:t>
            </a:r>
            <a:endParaRPr lang="en-US" altLang="zh-CN" sz="1600" dirty="0"/>
          </a:p>
          <a:p>
            <a:endParaRPr lang="zh-CN" altLang="en-US" dirty="0"/>
          </a:p>
        </p:txBody>
      </p:sp>
      <p:sp>
        <p:nvSpPr>
          <p:cNvPr id="13" name="文本框 12">
            <a:extLst>
              <a:ext uri="{FF2B5EF4-FFF2-40B4-BE49-F238E27FC236}">
                <a16:creationId xmlns:a16="http://schemas.microsoft.com/office/drawing/2014/main" id="{F8B7158A-4734-430A-A38B-BA6EB89DB077}"/>
              </a:ext>
            </a:extLst>
          </p:cNvPr>
          <p:cNvSpPr txBox="1"/>
          <p:nvPr/>
        </p:nvSpPr>
        <p:spPr>
          <a:xfrm>
            <a:off x="3203848" y="5327764"/>
            <a:ext cx="3657293" cy="861774"/>
          </a:xfrm>
          <a:prstGeom prst="rect">
            <a:avLst/>
          </a:prstGeom>
          <a:noFill/>
        </p:spPr>
        <p:txBody>
          <a:bodyPr wrap="square" rtlCol="0">
            <a:spAutoFit/>
          </a:bodyPr>
          <a:lstStyle/>
          <a:p>
            <a:r>
              <a:rPr lang="zh-CN" altLang="en-US" sz="1600" dirty="0"/>
              <a:t>表</a:t>
            </a:r>
            <a:r>
              <a:rPr lang="en-US" altLang="zh-CN" sz="1600" dirty="0"/>
              <a:t>1</a:t>
            </a:r>
            <a:r>
              <a:rPr lang="zh-CN" altLang="en-US" sz="1600" dirty="0"/>
              <a:t>：示例格式化字符串解析表</a:t>
            </a:r>
          </a:p>
          <a:p>
            <a:endParaRPr lang="en-US" altLang="zh-CN" sz="1600" dirty="0"/>
          </a:p>
          <a:p>
            <a:r>
              <a:rPr lang="zh-CN" altLang="en-US" dirty="0"/>
              <a:t>表</a:t>
            </a:r>
            <a:r>
              <a:rPr lang="en-US" altLang="zh-CN" dirty="0"/>
              <a:t>2</a:t>
            </a:r>
            <a:r>
              <a:rPr lang="zh-CN" altLang="en-US" dirty="0"/>
              <a:t>：格式符说明</a:t>
            </a:r>
          </a:p>
        </p:txBody>
      </p:sp>
      <p:pic>
        <p:nvPicPr>
          <p:cNvPr id="14" name="图片 13">
            <a:extLst>
              <a:ext uri="{FF2B5EF4-FFF2-40B4-BE49-F238E27FC236}">
                <a16:creationId xmlns:a16="http://schemas.microsoft.com/office/drawing/2014/main" id="{43B81CCA-2DB3-4BAB-9A1C-1A230BC7F5B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40965" y="3285924"/>
            <a:ext cx="7774385" cy="2359778"/>
          </a:xfrm>
          <a:prstGeom prst="rect">
            <a:avLst/>
          </a:prstGeom>
          <a:ln>
            <a:solidFill>
              <a:schemeClr val="tx1"/>
            </a:solidFill>
          </a:ln>
        </p:spPr>
      </p:pic>
      <p:sp>
        <p:nvSpPr>
          <p:cNvPr id="15" name="矩形 14">
            <a:extLst>
              <a:ext uri="{FF2B5EF4-FFF2-40B4-BE49-F238E27FC236}">
                <a16:creationId xmlns:a16="http://schemas.microsoft.com/office/drawing/2014/main" id="{EF4225F0-B132-434E-A4E4-E9EED22FA74B}"/>
              </a:ext>
            </a:extLst>
          </p:cNvPr>
          <p:cNvSpPr/>
          <p:nvPr/>
        </p:nvSpPr>
        <p:spPr>
          <a:xfrm>
            <a:off x="827584" y="2479294"/>
            <a:ext cx="7543751" cy="589981"/>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600" dirty="0">
                <a:solidFill>
                  <a:sysClr val="windowText" lastClr="000000"/>
                </a:solidFill>
              </a:rPr>
              <a:t>格式化字符串中有一些常见的格式化符号，分别对应</a:t>
            </a:r>
            <a:r>
              <a:rPr lang="en-US" altLang="zh-CN" sz="1600" dirty="0">
                <a:solidFill>
                  <a:sysClr val="windowText" lastClr="000000"/>
                </a:solidFill>
              </a:rPr>
              <a:t>(C</a:t>
            </a:r>
            <a:r>
              <a:rPr lang="zh-CN" altLang="en-US" sz="1600" dirty="0">
                <a:solidFill>
                  <a:sysClr val="windowText" lastClr="000000"/>
                </a:solidFill>
              </a:rPr>
              <a:t>语言中</a:t>
            </a:r>
            <a:r>
              <a:rPr lang="en-US" altLang="zh-CN" sz="1600" dirty="0">
                <a:solidFill>
                  <a:sysClr val="windowText" lastClr="000000"/>
                </a:solidFill>
              </a:rPr>
              <a:t>)</a:t>
            </a:r>
            <a:r>
              <a:rPr lang="zh-CN" altLang="en-US" sz="1600" dirty="0">
                <a:solidFill>
                  <a:sysClr val="windowText" lastClr="000000"/>
                </a:solidFill>
              </a:rPr>
              <a:t>不同的参数类型</a:t>
            </a:r>
          </a:p>
        </p:txBody>
      </p:sp>
    </p:spTree>
    <p:extLst>
      <p:ext uri="{BB962C8B-B14F-4D97-AF65-F5344CB8AC3E}">
        <p14:creationId xmlns:p14="http://schemas.microsoft.com/office/powerpoint/2010/main" val="18382372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par>
                                <p:cTn id="8" presetID="10" presetClass="entr" presetSubtype="0" fill="hold"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fade">
                                      <p:cBhvr>
                                        <p:cTn id="13"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6A7863A8-9F65-AF4B-8A76-15372CD6AF70}"/>
              </a:ext>
            </a:extLst>
          </p:cNvPr>
          <p:cNvSpPr>
            <a:spLocks noGrp="1"/>
          </p:cNvSpPr>
          <p:nvPr>
            <p:ph type="body" idx="1"/>
          </p:nvPr>
        </p:nvSpPr>
        <p:spPr/>
        <p:txBody>
          <a:bodyPr/>
          <a:lstStyle/>
          <a:p>
            <a:r>
              <a:rPr kumimoji="1" lang="zh-CN" altLang="en-US" dirty="0"/>
              <a:t>格式化字符串简介</a:t>
            </a:r>
          </a:p>
        </p:txBody>
      </p:sp>
      <p:sp>
        <p:nvSpPr>
          <p:cNvPr id="3" name="内容占位符 2">
            <a:extLst>
              <a:ext uri="{FF2B5EF4-FFF2-40B4-BE49-F238E27FC236}">
                <a16:creationId xmlns:a16="http://schemas.microsoft.com/office/drawing/2014/main" id="{6ABB9837-B059-634A-AE0C-899B53421213}"/>
              </a:ext>
            </a:extLst>
          </p:cNvPr>
          <p:cNvSpPr>
            <a:spLocks noGrp="1"/>
          </p:cNvSpPr>
          <p:nvPr>
            <p:ph idx="13"/>
          </p:nvPr>
        </p:nvSpPr>
        <p:spPr/>
        <p:txBody>
          <a:bodyPr/>
          <a:lstStyle/>
          <a:p>
            <a:r>
              <a:rPr lang="zh-CN" altLang="en-US" dirty="0"/>
              <a:t>什么是格式化函数？</a:t>
            </a:r>
            <a:endParaRPr kumimoji="1" lang="en-US" altLang="zh-CN" dirty="0"/>
          </a:p>
          <a:p>
            <a:pPr lvl="1"/>
            <a:r>
              <a:rPr kumimoji="1" lang="zh-CN" altLang="en-US" dirty="0"/>
              <a:t>格式化函数指的是一类特殊的</a:t>
            </a:r>
            <a:r>
              <a:rPr kumimoji="1" lang="en-US" altLang="zh-CN" dirty="0"/>
              <a:t>ANSI C</a:t>
            </a:r>
            <a:r>
              <a:rPr kumimoji="1" lang="zh-CN" altLang="en-US" dirty="0"/>
              <a:t>函数，这类函数的参数中含有格式化字串，其功能是按照格式化字符串的形式将其他的</a:t>
            </a:r>
            <a:r>
              <a:rPr kumimoji="1" lang="en-US" altLang="zh-CN" dirty="0"/>
              <a:t>C</a:t>
            </a:r>
            <a:r>
              <a:rPr kumimoji="1" lang="zh-CN" altLang="en-US" dirty="0"/>
              <a:t>类型参数变为人可以阅读的表现形式输出。格式化函数调用时包括格式化字符串在内的参数会被压入栈中。</a:t>
            </a:r>
            <a:endParaRPr kumimoji="1" lang="en-US" altLang="zh-CN" dirty="0"/>
          </a:p>
          <a:p>
            <a:pPr lvl="1"/>
            <a:endParaRPr kumimoji="1" lang="en-US" altLang="zh-CN" dirty="0"/>
          </a:p>
          <a:p>
            <a:pPr marL="457200" lvl="1" indent="0">
              <a:buNone/>
            </a:pPr>
            <a:r>
              <a:rPr lang="zh-CN" altLang="en-US" dirty="0">
                <a:solidFill>
                  <a:schemeClr val="tx1"/>
                </a:solidFill>
              </a:rPr>
              <a:t>常用的格式化函数</a:t>
            </a:r>
            <a:r>
              <a:rPr lang="en-US" altLang="zh-CN" dirty="0">
                <a:solidFill>
                  <a:schemeClr val="tx1"/>
                </a:solidFill>
              </a:rPr>
              <a:t>:</a:t>
            </a:r>
          </a:p>
          <a:p>
            <a:pPr lvl="2"/>
            <a:r>
              <a:rPr lang="en-US" altLang="zh-CN" dirty="0" err="1"/>
              <a:t>printf</a:t>
            </a:r>
            <a:r>
              <a:rPr lang="en-US" altLang="zh-CN" dirty="0"/>
              <a:t> —— </a:t>
            </a:r>
            <a:r>
              <a:rPr lang="zh-CN" altLang="en-US" dirty="0"/>
              <a:t>向“</a:t>
            </a:r>
            <a:r>
              <a:rPr lang="en-US" altLang="zh-CN" dirty="0" err="1"/>
              <a:t>stdout</a:t>
            </a:r>
            <a:r>
              <a:rPr lang="zh-CN" altLang="en-US" dirty="0"/>
              <a:t>”输出流输出</a:t>
            </a:r>
            <a:endParaRPr lang="en-US" altLang="zh-CN" dirty="0"/>
          </a:p>
          <a:p>
            <a:pPr lvl="2"/>
            <a:r>
              <a:rPr lang="en-US" altLang="zh-CN" dirty="0" err="1"/>
              <a:t>fprintf</a:t>
            </a:r>
            <a:r>
              <a:rPr lang="en-US" altLang="zh-CN" dirty="0"/>
              <a:t> —— </a:t>
            </a:r>
            <a:r>
              <a:rPr lang="zh-CN" altLang="en-US" dirty="0"/>
              <a:t>向文件流输出</a:t>
            </a:r>
            <a:endParaRPr lang="en-US" altLang="zh-CN" dirty="0"/>
          </a:p>
          <a:p>
            <a:pPr lvl="2"/>
            <a:r>
              <a:rPr lang="en-US" altLang="zh-CN" dirty="0" err="1"/>
              <a:t>sprintf</a:t>
            </a:r>
            <a:r>
              <a:rPr lang="en-US" altLang="zh-CN" dirty="0"/>
              <a:t> —— </a:t>
            </a:r>
            <a:r>
              <a:rPr lang="zh-CN" altLang="en-US" dirty="0"/>
              <a:t>向一个字符串输出</a:t>
            </a:r>
            <a:endParaRPr lang="en-US" altLang="zh-CN" dirty="0"/>
          </a:p>
          <a:p>
            <a:pPr lvl="2"/>
            <a:r>
              <a:rPr lang="en-US" altLang="zh-CN" dirty="0" err="1"/>
              <a:t>snprintf</a:t>
            </a:r>
            <a:r>
              <a:rPr lang="en-US" altLang="zh-CN" dirty="0"/>
              <a:t> —— </a:t>
            </a:r>
            <a:r>
              <a:rPr lang="zh-CN" altLang="en-US" dirty="0"/>
              <a:t>向一个字符串输出，并带有长度检查机制</a:t>
            </a:r>
            <a:endParaRPr lang="en-US" altLang="zh-CN" dirty="0"/>
          </a:p>
          <a:p>
            <a:pPr lvl="2"/>
            <a:r>
              <a:rPr lang="en-US" altLang="zh-CN" dirty="0"/>
              <a:t>syslog —— </a:t>
            </a:r>
            <a:r>
              <a:rPr lang="zh-CN" altLang="en-US" dirty="0"/>
              <a:t>向系统记录输出</a:t>
            </a:r>
            <a:endParaRPr lang="en-US" altLang="zh-CN" dirty="0"/>
          </a:p>
          <a:p>
            <a:pPr lvl="1"/>
            <a:endParaRPr kumimoji="1" lang="zh-CN" altLang="en-US" dirty="0"/>
          </a:p>
        </p:txBody>
      </p:sp>
      <p:sp>
        <p:nvSpPr>
          <p:cNvPr id="4" name="灯片编号占位符 3">
            <a:extLst>
              <a:ext uri="{FF2B5EF4-FFF2-40B4-BE49-F238E27FC236}">
                <a16:creationId xmlns:a16="http://schemas.microsoft.com/office/drawing/2014/main" id="{3DECAD79-042D-FB4E-9505-8519FDC0A53B}"/>
              </a:ext>
            </a:extLst>
          </p:cNvPr>
          <p:cNvSpPr>
            <a:spLocks noGrp="1"/>
          </p:cNvSpPr>
          <p:nvPr>
            <p:ph type="sldNum" sz="quarter" idx="10"/>
          </p:nvPr>
        </p:nvSpPr>
        <p:spPr/>
        <p:txBody>
          <a:bodyPr/>
          <a:lstStyle/>
          <a:p>
            <a:fld id="{8A6D26B4-866C-4665-A6B1-E1D86A7FEB5A}" type="slidenum">
              <a:rPr lang="zh-CN" altLang="en-US" smtClean="0"/>
              <a:pPr/>
              <a:t>6</a:t>
            </a:fld>
            <a:endParaRPr lang="zh-CN" altLang="en-US" dirty="0"/>
          </a:p>
        </p:txBody>
      </p:sp>
      <p:sp>
        <p:nvSpPr>
          <p:cNvPr id="6" name="标题 5">
            <a:extLst>
              <a:ext uri="{FF2B5EF4-FFF2-40B4-BE49-F238E27FC236}">
                <a16:creationId xmlns:a16="http://schemas.microsoft.com/office/drawing/2014/main" id="{2DA09EAC-FBCC-3344-8A20-9F380799F69B}"/>
              </a:ext>
            </a:extLst>
          </p:cNvPr>
          <p:cNvSpPr>
            <a:spLocks noGrp="1"/>
          </p:cNvSpPr>
          <p:nvPr>
            <p:ph type="title"/>
          </p:nvPr>
        </p:nvSpPr>
        <p:spPr/>
        <p:txBody>
          <a:bodyPr/>
          <a:lstStyle/>
          <a:p>
            <a:r>
              <a:rPr kumimoji="1" lang="en-US" altLang="zh-CN" dirty="0"/>
              <a:t>1</a:t>
            </a:r>
            <a:r>
              <a:rPr kumimoji="1" lang="zh-CN" altLang="en-US" dirty="0"/>
              <a:t>、背景介绍</a:t>
            </a:r>
          </a:p>
        </p:txBody>
      </p:sp>
    </p:spTree>
    <p:extLst>
      <p:ext uri="{BB962C8B-B14F-4D97-AF65-F5344CB8AC3E}">
        <p14:creationId xmlns:p14="http://schemas.microsoft.com/office/powerpoint/2010/main" val="13692259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6A7863A8-9F65-AF4B-8A76-15372CD6AF70}"/>
              </a:ext>
            </a:extLst>
          </p:cNvPr>
          <p:cNvSpPr>
            <a:spLocks noGrp="1"/>
          </p:cNvSpPr>
          <p:nvPr>
            <p:ph type="body" idx="1"/>
          </p:nvPr>
        </p:nvSpPr>
        <p:spPr/>
        <p:txBody>
          <a:bodyPr/>
          <a:lstStyle/>
          <a:p>
            <a:r>
              <a:rPr kumimoji="1" lang="zh-CN" altLang="en-US" dirty="0"/>
              <a:t>格式化字符串漏洞的基本形式</a:t>
            </a:r>
          </a:p>
        </p:txBody>
      </p:sp>
      <p:sp>
        <p:nvSpPr>
          <p:cNvPr id="3" name="内容占位符 2">
            <a:extLst>
              <a:ext uri="{FF2B5EF4-FFF2-40B4-BE49-F238E27FC236}">
                <a16:creationId xmlns:a16="http://schemas.microsoft.com/office/drawing/2014/main" id="{6ABB9837-B059-634A-AE0C-899B53421213}"/>
              </a:ext>
            </a:extLst>
          </p:cNvPr>
          <p:cNvSpPr>
            <a:spLocks noGrp="1"/>
          </p:cNvSpPr>
          <p:nvPr>
            <p:ph idx="13"/>
          </p:nvPr>
        </p:nvSpPr>
        <p:spPr/>
        <p:txBody>
          <a:bodyPr/>
          <a:lstStyle/>
          <a:p>
            <a:r>
              <a:rPr lang="zh-CN" altLang="en-US" dirty="0"/>
              <a:t>形式上是编程</a:t>
            </a:r>
            <a:endParaRPr kumimoji="1" lang="en-US" altLang="zh-CN" dirty="0"/>
          </a:p>
          <a:p>
            <a:pPr lvl="1"/>
            <a:r>
              <a:rPr lang="zh-CN" altLang="en-US" dirty="0"/>
              <a:t>在程序开发过程中，开发者编程上的失误导致攻击者的输入可以作为格式化字符串，攻击者输入的格式化字符串可以控制格式化函数的运行，进而获得程序运行的控制权。</a:t>
            </a:r>
            <a:endParaRPr lang="en-US" altLang="zh-CN" dirty="0"/>
          </a:p>
        </p:txBody>
      </p:sp>
      <p:sp>
        <p:nvSpPr>
          <p:cNvPr id="4" name="灯片编号占位符 3">
            <a:extLst>
              <a:ext uri="{FF2B5EF4-FFF2-40B4-BE49-F238E27FC236}">
                <a16:creationId xmlns:a16="http://schemas.microsoft.com/office/drawing/2014/main" id="{3DECAD79-042D-FB4E-9505-8519FDC0A53B}"/>
              </a:ext>
            </a:extLst>
          </p:cNvPr>
          <p:cNvSpPr>
            <a:spLocks noGrp="1"/>
          </p:cNvSpPr>
          <p:nvPr>
            <p:ph type="sldNum" sz="quarter" idx="10"/>
          </p:nvPr>
        </p:nvSpPr>
        <p:spPr/>
        <p:txBody>
          <a:bodyPr/>
          <a:lstStyle/>
          <a:p>
            <a:fld id="{8A6D26B4-866C-4665-A6B1-E1D86A7FEB5A}" type="slidenum">
              <a:rPr lang="zh-CN" altLang="en-US" smtClean="0"/>
              <a:pPr/>
              <a:t>7</a:t>
            </a:fld>
            <a:endParaRPr lang="zh-CN" altLang="en-US" dirty="0"/>
          </a:p>
        </p:txBody>
      </p:sp>
      <p:sp>
        <p:nvSpPr>
          <p:cNvPr id="6" name="标题 5">
            <a:extLst>
              <a:ext uri="{FF2B5EF4-FFF2-40B4-BE49-F238E27FC236}">
                <a16:creationId xmlns:a16="http://schemas.microsoft.com/office/drawing/2014/main" id="{2DA09EAC-FBCC-3344-8A20-9F380799F69B}"/>
              </a:ext>
            </a:extLst>
          </p:cNvPr>
          <p:cNvSpPr>
            <a:spLocks noGrp="1"/>
          </p:cNvSpPr>
          <p:nvPr>
            <p:ph type="title"/>
          </p:nvPr>
        </p:nvSpPr>
        <p:spPr/>
        <p:txBody>
          <a:bodyPr/>
          <a:lstStyle/>
          <a:p>
            <a:r>
              <a:rPr kumimoji="1" lang="en-US" altLang="zh-CN" dirty="0"/>
              <a:t>1</a:t>
            </a:r>
            <a:r>
              <a:rPr kumimoji="1" lang="zh-CN" altLang="en-US" dirty="0"/>
              <a:t>、背景介绍</a:t>
            </a:r>
          </a:p>
        </p:txBody>
      </p:sp>
      <p:pic>
        <p:nvPicPr>
          <p:cNvPr id="7" name="图片 6">
            <a:extLst>
              <a:ext uri="{FF2B5EF4-FFF2-40B4-BE49-F238E27FC236}">
                <a16:creationId xmlns:a16="http://schemas.microsoft.com/office/drawing/2014/main" id="{A9B492A2-64FA-436F-8D66-9F9D34421719}"/>
              </a:ext>
            </a:extLst>
          </p:cNvPr>
          <p:cNvPicPr>
            <a:picLocks noChangeAspect="1"/>
          </p:cNvPicPr>
          <p:nvPr/>
        </p:nvPicPr>
        <p:blipFill rotWithShape="1">
          <a:blip r:embed="rId2"/>
          <a:srcRect r="1801" b="2941"/>
          <a:stretch/>
        </p:blipFill>
        <p:spPr>
          <a:xfrm>
            <a:off x="683568" y="3140968"/>
            <a:ext cx="3804928" cy="1727926"/>
          </a:xfrm>
          <a:prstGeom prst="rect">
            <a:avLst/>
          </a:prstGeom>
        </p:spPr>
      </p:pic>
      <p:pic>
        <p:nvPicPr>
          <p:cNvPr id="8" name="图片 7">
            <a:extLst>
              <a:ext uri="{FF2B5EF4-FFF2-40B4-BE49-F238E27FC236}">
                <a16:creationId xmlns:a16="http://schemas.microsoft.com/office/drawing/2014/main" id="{DE0C5172-F221-462C-BE09-79D722C60482}"/>
              </a:ext>
            </a:extLst>
          </p:cNvPr>
          <p:cNvPicPr>
            <a:picLocks noChangeAspect="1"/>
          </p:cNvPicPr>
          <p:nvPr/>
        </p:nvPicPr>
        <p:blipFill>
          <a:blip r:embed="rId3"/>
          <a:stretch>
            <a:fillRect/>
          </a:stretch>
        </p:blipFill>
        <p:spPr>
          <a:xfrm>
            <a:off x="4716016" y="3140968"/>
            <a:ext cx="3804928" cy="1727926"/>
          </a:xfrm>
          <a:prstGeom prst="rect">
            <a:avLst/>
          </a:prstGeom>
        </p:spPr>
      </p:pic>
      <p:sp>
        <p:nvSpPr>
          <p:cNvPr id="5" name="矩形 4">
            <a:extLst>
              <a:ext uri="{FF2B5EF4-FFF2-40B4-BE49-F238E27FC236}">
                <a16:creationId xmlns:a16="http://schemas.microsoft.com/office/drawing/2014/main" id="{F3392F6C-D097-418E-8E22-78523105D95A}"/>
              </a:ext>
            </a:extLst>
          </p:cNvPr>
          <p:cNvSpPr/>
          <p:nvPr/>
        </p:nvSpPr>
        <p:spPr>
          <a:xfrm>
            <a:off x="2193572" y="5049422"/>
            <a:ext cx="6359084" cy="338554"/>
          </a:xfrm>
          <a:prstGeom prst="rect">
            <a:avLst/>
          </a:prstGeom>
        </p:spPr>
        <p:txBody>
          <a:bodyPr wrap="square">
            <a:spAutoFit/>
          </a:bodyPr>
          <a:lstStyle/>
          <a:p>
            <a:r>
              <a:rPr lang="zh-CN" altLang="en-US" sz="1600" dirty="0"/>
              <a:t>图</a:t>
            </a:r>
            <a:r>
              <a:rPr lang="en-US" altLang="zh-CN" sz="1600" dirty="0"/>
              <a:t>1</a:t>
            </a:r>
            <a:r>
              <a:rPr lang="zh-CN" altLang="en-US" sz="1600" dirty="0"/>
              <a:t>：错误</a:t>
            </a:r>
            <a:r>
              <a:rPr lang="en-US" altLang="zh-CN" sz="1600" dirty="0"/>
              <a:t>(</a:t>
            </a:r>
            <a:r>
              <a:rPr lang="zh-CN" altLang="en-US" sz="1600" dirty="0"/>
              <a:t>左</a:t>
            </a:r>
            <a:r>
              <a:rPr lang="en-US" altLang="zh-CN" sz="1600" dirty="0"/>
              <a:t>)</a:t>
            </a:r>
            <a:r>
              <a:rPr lang="zh-CN" altLang="en-US" sz="1600" dirty="0"/>
              <a:t>以及正确</a:t>
            </a:r>
            <a:r>
              <a:rPr lang="en-US" altLang="zh-CN" sz="1600" dirty="0"/>
              <a:t>(</a:t>
            </a:r>
            <a:r>
              <a:rPr lang="zh-CN" altLang="en-US" sz="1600" dirty="0"/>
              <a:t>右</a:t>
            </a:r>
            <a:r>
              <a:rPr lang="en-US" altLang="zh-CN" sz="1600" dirty="0"/>
              <a:t>)</a:t>
            </a:r>
            <a:r>
              <a:rPr lang="zh-CN" altLang="en-US" sz="1600" dirty="0"/>
              <a:t>使用格式化函数</a:t>
            </a:r>
            <a:r>
              <a:rPr lang="en-US" altLang="zh-CN" sz="1600" dirty="0" err="1"/>
              <a:t>printf</a:t>
            </a:r>
            <a:r>
              <a:rPr lang="zh-CN" altLang="en-US" sz="1600" dirty="0"/>
              <a:t>的方法</a:t>
            </a:r>
          </a:p>
        </p:txBody>
      </p:sp>
    </p:spTree>
    <p:extLst>
      <p:ext uri="{BB962C8B-B14F-4D97-AF65-F5344CB8AC3E}">
        <p14:creationId xmlns:p14="http://schemas.microsoft.com/office/powerpoint/2010/main" val="33003347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6A7863A8-9F65-AF4B-8A76-15372CD6AF70}"/>
              </a:ext>
            </a:extLst>
          </p:cNvPr>
          <p:cNvSpPr>
            <a:spLocks noGrp="1"/>
          </p:cNvSpPr>
          <p:nvPr>
            <p:ph type="body" idx="1"/>
          </p:nvPr>
        </p:nvSpPr>
        <p:spPr/>
        <p:txBody>
          <a:bodyPr/>
          <a:lstStyle/>
          <a:p>
            <a:r>
              <a:rPr kumimoji="1" lang="zh-CN" altLang="en-US" dirty="0"/>
              <a:t>格式化字符串漏洞的基本形式</a:t>
            </a:r>
          </a:p>
        </p:txBody>
      </p:sp>
      <p:sp>
        <p:nvSpPr>
          <p:cNvPr id="3" name="内容占位符 2">
            <a:extLst>
              <a:ext uri="{FF2B5EF4-FFF2-40B4-BE49-F238E27FC236}">
                <a16:creationId xmlns:a16="http://schemas.microsoft.com/office/drawing/2014/main" id="{6ABB9837-B059-634A-AE0C-899B53421213}"/>
              </a:ext>
            </a:extLst>
          </p:cNvPr>
          <p:cNvSpPr>
            <a:spLocks noGrp="1"/>
          </p:cNvSpPr>
          <p:nvPr>
            <p:ph idx="13"/>
          </p:nvPr>
        </p:nvSpPr>
        <p:spPr/>
        <p:txBody>
          <a:bodyPr/>
          <a:lstStyle/>
          <a:p>
            <a:r>
              <a:rPr lang="zh-CN" altLang="en-US" dirty="0"/>
              <a:t>本质上是通道问题</a:t>
            </a:r>
            <a:r>
              <a:rPr lang="en-US" altLang="zh-CN" dirty="0"/>
              <a:t>(channeling problem)</a:t>
            </a:r>
            <a:endParaRPr kumimoji="1" lang="en-US" altLang="zh-CN" dirty="0"/>
          </a:p>
          <a:p>
            <a:pPr lvl="1"/>
            <a:r>
              <a:rPr lang="zh-CN" altLang="en-US" dirty="0"/>
              <a:t>对于一般的系统而言，会有两个通道，一个数据通道和一个控制通道。数据通道中传递的内容不被主动解析，只被复制。控制通道中传递的内容被主动解析，并据此影响系统的运行。许多系统中两个通道被合二为一，并通过特殊的转义字符和序列来区分活动的通道。</a:t>
            </a:r>
            <a:endParaRPr lang="en-US" altLang="zh-CN" dirty="0"/>
          </a:p>
          <a:p>
            <a:pPr marL="457200" lvl="1" indent="0">
              <a:buNone/>
            </a:pPr>
            <a:r>
              <a:rPr lang="en-US" altLang="zh-CN" dirty="0"/>
              <a:t>——</a:t>
            </a:r>
            <a:r>
              <a:rPr lang="zh-CN" altLang="en-US" dirty="0"/>
              <a:t>通道问题本身不是漏洞，但是使得开发过程中的</a:t>
            </a:r>
            <a:r>
              <a:rPr lang="en-US" altLang="zh-CN" dirty="0"/>
              <a:t>bug</a:t>
            </a:r>
            <a:r>
              <a:rPr lang="zh-CN" altLang="en-US" dirty="0"/>
              <a:t>可被利用</a:t>
            </a:r>
            <a:endParaRPr lang="en-US" altLang="zh-CN" dirty="0"/>
          </a:p>
        </p:txBody>
      </p:sp>
      <p:sp>
        <p:nvSpPr>
          <p:cNvPr id="4" name="灯片编号占位符 3">
            <a:extLst>
              <a:ext uri="{FF2B5EF4-FFF2-40B4-BE49-F238E27FC236}">
                <a16:creationId xmlns:a16="http://schemas.microsoft.com/office/drawing/2014/main" id="{3DECAD79-042D-FB4E-9505-8519FDC0A53B}"/>
              </a:ext>
            </a:extLst>
          </p:cNvPr>
          <p:cNvSpPr>
            <a:spLocks noGrp="1"/>
          </p:cNvSpPr>
          <p:nvPr>
            <p:ph type="sldNum" sz="quarter" idx="10"/>
          </p:nvPr>
        </p:nvSpPr>
        <p:spPr/>
        <p:txBody>
          <a:bodyPr/>
          <a:lstStyle/>
          <a:p>
            <a:fld id="{8A6D26B4-866C-4665-A6B1-E1D86A7FEB5A}" type="slidenum">
              <a:rPr lang="zh-CN" altLang="en-US" smtClean="0"/>
              <a:pPr/>
              <a:t>8</a:t>
            </a:fld>
            <a:endParaRPr lang="zh-CN" altLang="en-US" dirty="0"/>
          </a:p>
        </p:txBody>
      </p:sp>
      <p:sp>
        <p:nvSpPr>
          <p:cNvPr id="6" name="标题 5">
            <a:extLst>
              <a:ext uri="{FF2B5EF4-FFF2-40B4-BE49-F238E27FC236}">
                <a16:creationId xmlns:a16="http://schemas.microsoft.com/office/drawing/2014/main" id="{2DA09EAC-FBCC-3344-8A20-9F380799F69B}"/>
              </a:ext>
            </a:extLst>
          </p:cNvPr>
          <p:cNvSpPr>
            <a:spLocks noGrp="1"/>
          </p:cNvSpPr>
          <p:nvPr>
            <p:ph type="title"/>
          </p:nvPr>
        </p:nvSpPr>
        <p:spPr/>
        <p:txBody>
          <a:bodyPr/>
          <a:lstStyle/>
          <a:p>
            <a:r>
              <a:rPr kumimoji="1" lang="en-US" altLang="zh-CN" dirty="0"/>
              <a:t>1</a:t>
            </a:r>
            <a:r>
              <a:rPr kumimoji="1" lang="zh-CN" altLang="en-US" dirty="0"/>
              <a:t>、背景介绍</a:t>
            </a:r>
          </a:p>
        </p:txBody>
      </p:sp>
      <p:sp>
        <p:nvSpPr>
          <p:cNvPr id="9" name="文本框 8">
            <a:extLst>
              <a:ext uri="{FF2B5EF4-FFF2-40B4-BE49-F238E27FC236}">
                <a16:creationId xmlns:a16="http://schemas.microsoft.com/office/drawing/2014/main" id="{257A99F9-8FD3-4CED-A95E-26638FE25C9C}"/>
              </a:ext>
            </a:extLst>
          </p:cNvPr>
          <p:cNvSpPr txBox="1"/>
          <p:nvPr/>
        </p:nvSpPr>
        <p:spPr>
          <a:xfrm>
            <a:off x="1108623" y="5750334"/>
            <a:ext cx="2108326" cy="307777"/>
          </a:xfrm>
          <a:prstGeom prst="rect">
            <a:avLst/>
          </a:prstGeom>
          <a:noFill/>
        </p:spPr>
        <p:txBody>
          <a:bodyPr wrap="square" rtlCol="0">
            <a:spAutoFit/>
          </a:bodyPr>
          <a:lstStyle/>
          <a:p>
            <a:r>
              <a:rPr lang="zh-CN" altLang="en-US" sz="1400" dirty="0"/>
              <a:t>图</a:t>
            </a:r>
            <a:r>
              <a:rPr lang="en-US" altLang="zh-CN" sz="1400" dirty="0"/>
              <a:t>2</a:t>
            </a:r>
            <a:r>
              <a:rPr lang="zh-CN" altLang="en-US" sz="1400" dirty="0"/>
              <a:t>：通道问题示意图</a:t>
            </a:r>
          </a:p>
        </p:txBody>
      </p:sp>
      <p:grpSp>
        <p:nvGrpSpPr>
          <p:cNvPr id="10" name="组合 9">
            <a:extLst>
              <a:ext uri="{FF2B5EF4-FFF2-40B4-BE49-F238E27FC236}">
                <a16:creationId xmlns:a16="http://schemas.microsoft.com/office/drawing/2014/main" id="{4155C471-FE12-4EC3-9C3F-A69BA8B92E3C}"/>
              </a:ext>
            </a:extLst>
          </p:cNvPr>
          <p:cNvGrpSpPr/>
          <p:nvPr/>
        </p:nvGrpSpPr>
        <p:grpSpPr>
          <a:xfrm>
            <a:off x="467544" y="4056899"/>
            <a:ext cx="3390483" cy="1757389"/>
            <a:chOff x="468234" y="4254660"/>
            <a:chExt cx="3390483" cy="1757389"/>
          </a:xfrm>
        </p:grpSpPr>
        <p:cxnSp>
          <p:nvCxnSpPr>
            <p:cNvPr id="11" name="直接连接符 10">
              <a:extLst>
                <a:ext uri="{FF2B5EF4-FFF2-40B4-BE49-F238E27FC236}">
                  <a16:creationId xmlns:a16="http://schemas.microsoft.com/office/drawing/2014/main" id="{8AC0CDA7-C1D0-4BF6-B427-ECA1416ED487}"/>
                </a:ext>
              </a:extLst>
            </p:cNvPr>
            <p:cNvCxnSpPr>
              <a:cxnSpLocks/>
            </p:cNvCxnSpPr>
            <p:nvPr/>
          </p:nvCxnSpPr>
          <p:spPr>
            <a:xfrm>
              <a:off x="1111254" y="4994030"/>
              <a:ext cx="1099383"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12" name="直接连接符 11">
              <a:extLst>
                <a:ext uri="{FF2B5EF4-FFF2-40B4-BE49-F238E27FC236}">
                  <a16:creationId xmlns:a16="http://schemas.microsoft.com/office/drawing/2014/main" id="{4203B80F-1C86-4BA3-BF24-11FCFF294874}"/>
                </a:ext>
              </a:extLst>
            </p:cNvPr>
            <p:cNvCxnSpPr>
              <a:cxnSpLocks/>
            </p:cNvCxnSpPr>
            <p:nvPr/>
          </p:nvCxnSpPr>
          <p:spPr>
            <a:xfrm>
              <a:off x="1111254" y="5267010"/>
              <a:ext cx="1099383"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13" name="直接箭头连接符 12">
              <a:extLst>
                <a:ext uri="{FF2B5EF4-FFF2-40B4-BE49-F238E27FC236}">
                  <a16:creationId xmlns:a16="http://schemas.microsoft.com/office/drawing/2014/main" id="{B91FA2B4-0C0F-4446-ABAC-FFBF913CB08F}"/>
                </a:ext>
              </a:extLst>
            </p:cNvPr>
            <p:cNvCxnSpPr>
              <a:cxnSpLocks/>
            </p:cNvCxnSpPr>
            <p:nvPr/>
          </p:nvCxnSpPr>
          <p:spPr>
            <a:xfrm>
              <a:off x="468234" y="5132235"/>
              <a:ext cx="918439" cy="0"/>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14" name="直接连接符 13">
              <a:extLst>
                <a:ext uri="{FF2B5EF4-FFF2-40B4-BE49-F238E27FC236}">
                  <a16:creationId xmlns:a16="http://schemas.microsoft.com/office/drawing/2014/main" id="{5F67E8ED-24C8-400B-B548-E9CE12C79D66}"/>
                </a:ext>
              </a:extLst>
            </p:cNvPr>
            <p:cNvCxnSpPr>
              <a:cxnSpLocks/>
            </p:cNvCxnSpPr>
            <p:nvPr/>
          </p:nvCxnSpPr>
          <p:spPr>
            <a:xfrm flipV="1">
              <a:off x="2210637" y="4539417"/>
              <a:ext cx="832566" cy="456290"/>
            </a:xfrm>
            <a:prstGeom prst="line">
              <a:avLst/>
            </a:prstGeom>
          </p:spPr>
          <p:style>
            <a:lnRef idx="3">
              <a:schemeClr val="accent1"/>
            </a:lnRef>
            <a:fillRef idx="0">
              <a:schemeClr val="accent1"/>
            </a:fillRef>
            <a:effectRef idx="2">
              <a:schemeClr val="accent1"/>
            </a:effectRef>
            <a:fontRef idx="minor">
              <a:schemeClr val="tx1"/>
            </a:fontRef>
          </p:style>
        </p:cxnSp>
        <p:cxnSp>
          <p:nvCxnSpPr>
            <p:cNvPr id="15" name="直接连接符 14">
              <a:extLst>
                <a:ext uri="{FF2B5EF4-FFF2-40B4-BE49-F238E27FC236}">
                  <a16:creationId xmlns:a16="http://schemas.microsoft.com/office/drawing/2014/main" id="{BAEC2103-0846-44E8-9F13-927F18BA611D}"/>
                </a:ext>
              </a:extLst>
            </p:cNvPr>
            <p:cNvCxnSpPr>
              <a:cxnSpLocks/>
            </p:cNvCxnSpPr>
            <p:nvPr/>
          </p:nvCxnSpPr>
          <p:spPr>
            <a:xfrm>
              <a:off x="2210637" y="5267010"/>
              <a:ext cx="898260" cy="483084"/>
            </a:xfrm>
            <a:prstGeom prst="line">
              <a:avLst/>
            </a:prstGeom>
          </p:spPr>
          <p:style>
            <a:lnRef idx="3">
              <a:schemeClr val="accent2"/>
            </a:lnRef>
            <a:fillRef idx="0">
              <a:schemeClr val="accent2"/>
            </a:fillRef>
            <a:effectRef idx="2">
              <a:schemeClr val="accent2"/>
            </a:effectRef>
            <a:fontRef idx="minor">
              <a:schemeClr val="tx1"/>
            </a:fontRef>
          </p:style>
        </p:cxnSp>
        <p:cxnSp>
          <p:nvCxnSpPr>
            <p:cNvPr id="16" name="直接连接符 15">
              <a:extLst>
                <a:ext uri="{FF2B5EF4-FFF2-40B4-BE49-F238E27FC236}">
                  <a16:creationId xmlns:a16="http://schemas.microsoft.com/office/drawing/2014/main" id="{FE654AF4-B397-425E-8F20-A59F4BA32182}"/>
                </a:ext>
              </a:extLst>
            </p:cNvPr>
            <p:cNvCxnSpPr>
              <a:cxnSpLocks/>
            </p:cNvCxnSpPr>
            <p:nvPr/>
          </p:nvCxnSpPr>
          <p:spPr>
            <a:xfrm flipV="1">
              <a:off x="2607544" y="4547482"/>
              <a:ext cx="1002707" cy="565642"/>
            </a:xfrm>
            <a:prstGeom prst="line">
              <a:avLst/>
            </a:prstGeom>
          </p:spPr>
          <p:style>
            <a:lnRef idx="3">
              <a:schemeClr val="accent1"/>
            </a:lnRef>
            <a:fillRef idx="0">
              <a:schemeClr val="accent1"/>
            </a:fillRef>
            <a:effectRef idx="2">
              <a:schemeClr val="accent1"/>
            </a:effectRef>
            <a:fontRef idx="minor">
              <a:schemeClr val="tx1"/>
            </a:fontRef>
          </p:style>
        </p:cxnSp>
        <p:cxnSp>
          <p:nvCxnSpPr>
            <p:cNvPr id="17" name="直接连接符 16">
              <a:extLst>
                <a:ext uri="{FF2B5EF4-FFF2-40B4-BE49-F238E27FC236}">
                  <a16:creationId xmlns:a16="http://schemas.microsoft.com/office/drawing/2014/main" id="{CA2873FA-0D75-4DC0-850A-79B808236DF7}"/>
                </a:ext>
              </a:extLst>
            </p:cNvPr>
            <p:cNvCxnSpPr>
              <a:cxnSpLocks/>
            </p:cNvCxnSpPr>
            <p:nvPr/>
          </p:nvCxnSpPr>
          <p:spPr>
            <a:xfrm>
              <a:off x="2607544" y="5128946"/>
              <a:ext cx="1002707" cy="568612"/>
            </a:xfrm>
            <a:prstGeom prst="line">
              <a:avLst/>
            </a:prstGeom>
          </p:spPr>
          <p:style>
            <a:lnRef idx="3">
              <a:schemeClr val="accent2"/>
            </a:lnRef>
            <a:fillRef idx="0">
              <a:schemeClr val="accent2"/>
            </a:fillRef>
            <a:effectRef idx="2">
              <a:schemeClr val="accent2"/>
            </a:effectRef>
            <a:fontRef idx="minor">
              <a:schemeClr val="tx1"/>
            </a:fontRef>
          </p:style>
        </p:cxnSp>
        <p:sp>
          <p:nvSpPr>
            <p:cNvPr id="18" name="矩形 17">
              <a:extLst>
                <a:ext uri="{FF2B5EF4-FFF2-40B4-BE49-F238E27FC236}">
                  <a16:creationId xmlns:a16="http://schemas.microsoft.com/office/drawing/2014/main" id="{043B15D1-A7DC-41C7-B131-B66B79BE37FD}"/>
                </a:ext>
              </a:extLst>
            </p:cNvPr>
            <p:cNvSpPr/>
            <p:nvPr/>
          </p:nvSpPr>
          <p:spPr>
            <a:xfrm>
              <a:off x="1386673" y="5022500"/>
              <a:ext cx="1101132" cy="21604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chemeClr val="tx1"/>
                  </a:solidFill>
                </a:rPr>
                <a:t>转义序列检测</a:t>
              </a:r>
            </a:p>
          </p:txBody>
        </p:sp>
        <p:cxnSp>
          <p:nvCxnSpPr>
            <p:cNvPr id="19" name="直接箭头连接符 18">
              <a:extLst>
                <a:ext uri="{FF2B5EF4-FFF2-40B4-BE49-F238E27FC236}">
                  <a16:creationId xmlns:a16="http://schemas.microsoft.com/office/drawing/2014/main" id="{3BD8DA96-4922-4B30-9479-F0D3C80B828C}"/>
                </a:ext>
              </a:extLst>
            </p:cNvPr>
            <p:cNvCxnSpPr>
              <a:cxnSpLocks/>
            </p:cNvCxnSpPr>
            <p:nvPr/>
          </p:nvCxnSpPr>
          <p:spPr>
            <a:xfrm flipV="1">
              <a:off x="2487805" y="4627650"/>
              <a:ext cx="697522" cy="395729"/>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20" name="直接箭头连接符 19">
              <a:extLst>
                <a:ext uri="{FF2B5EF4-FFF2-40B4-BE49-F238E27FC236}">
                  <a16:creationId xmlns:a16="http://schemas.microsoft.com/office/drawing/2014/main" id="{DE19283F-F6C8-42F3-83AE-3B5ADF52A8FB}"/>
                </a:ext>
              </a:extLst>
            </p:cNvPr>
            <p:cNvCxnSpPr>
              <a:cxnSpLocks/>
            </p:cNvCxnSpPr>
            <p:nvPr/>
          </p:nvCxnSpPr>
          <p:spPr>
            <a:xfrm>
              <a:off x="2487805" y="5237742"/>
              <a:ext cx="697522" cy="389335"/>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21" name="文本框 20">
              <a:extLst>
                <a:ext uri="{FF2B5EF4-FFF2-40B4-BE49-F238E27FC236}">
                  <a16:creationId xmlns:a16="http://schemas.microsoft.com/office/drawing/2014/main" id="{64D57EB1-F68C-4E59-910C-ECF7E989395F}"/>
                </a:ext>
              </a:extLst>
            </p:cNvPr>
            <p:cNvSpPr txBox="1"/>
            <p:nvPr/>
          </p:nvSpPr>
          <p:spPr>
            <a:xfrm>
              <a:off x="3012841" y="4254660"/>
              <a:ext cx="828073" cy="276999"/>
            </a:xfrm>
            <a:prstGeom prst="rect">
              <a:avLst/>
            </a:prstGeom>
            <a:noFill/>
          </p:spPr>
          <p:txBody>
            <a:bodyPr wrap="square" rtlCol="0">
              <a:spAutoFit/>
            </a:bodyPr>
            <a:lstStyle/>
            <a:p>
              <a:r>
                <a:rPr lang="zh-CN" altLang="en-US" sz="1200" dirty="0"/>
                <a:t>数据通道</a:t>
              </a:r>
            </a:p>
          </p:txBody>
        </p:sp>
        <p:sp>
          <p:nvSpPr>
            <p:cNvPr id="22" name="文本框 21">
              <a:extLst>
                <a:ext uri="{FF2B5EF4-FFF2-40B4-BE49-F238E27FC236}">
                  <a16:creationId xmlns:a16="http://schemas.microsoft.com/office/drawing/2014/main" id="{92AB3FA8-1014-4BFE-BE01-DE7960431C65}"/>
                </a:ext>
              </a:extLst>
            </p:cNvPr>
            <p:cNvSpPr txBox="1"/>
            <p:nvPr/>
          </p:nvSpPr>
          <p:spPr>
            <a:xfrm>
              <a:off x="3030644" y="5735050"/>
              <a:ext cx="828073" cy="276999"/>
            </a:xfrm>
            <a:prstGeom prst="rect">
              <a:avLst/>
            </a:prstGeom>
            <a:noFill/>
          </p:spPr>
          <p:txBody>
            <a:bodyPr wrap="square" rtlCol="0">
              <a:spAutoFit/>
            </a:bodyPr>
            <a:lstStyle/>
            <a:p>
              <a:r>
                <a:rPr lang="zh-CN" altLang="en-US" sz="1200" dirty="0"/>
                <a:t>控制通道</a:t>
              </a:r>
            </a:p>
          </p:txBody>
        </p:sp>
      </p:grpSp>
      <p:graphicFrame>
        <p:nvGraphicFramePr>
          <p:cNvPr id="23" name="表格 22">
            <a:extLst>
              <a:ext uri="{FF2B5EF4-FFF2-40B4-BE49-F238E27FC236}">
                <a16:creationId xmlns:a16="http://schemas.microsoft.com/office/drawing/2014/main" id="{054F6A4F-978B-47D9-B975-65A671095517}"/>
              </a:ext>
            </a:extLst>
          </p:cNvPr>
          <p:cNvGraphicFramePr>
            <a:graphicFrameLocks noGrp="1"/>
          </p:cNvGraphicFramePr>
          <p:nvPr>
            <p:extLst>
              <p:ext uri="{D42A27DB-BD31-4B8C-83A1-F6EECF244321}">
                <p14:modId xmlns:p14="http://schemas.microsoft.com/office/powerpoint/2010/main" val="3228992320"/>
              </p:ext>
            </p:extLst>
          </p:nvPr>
        </p:nvGraphicFramePr>
        <p:xfrm>
          <a:off x="4206502" y="4001545"/>
          <a:ext cx="4469954" cy="1859280"/>
        </p:xfrm>
        <a:graphic>
          <a:graphicData uri="http://schemas.openxmlformats.org/drawingml/2006/table">
            <a:tbl>
              <a:tblPr firstRow="1" bandRow="1">
                <a:tableStyleId>{073A0DAA-6AF3-43AB-8588-CEC1D06C72B9}</a:tableStyleId>
              </a:tblPr>
              <a:tblGrid>
                <a:gridCol w="1066155">
                  <a:extLst>
                    <a:ext uri="{9D8B030D-6E8A-4147-A177-3AD203B41FA5}">
                      <a16:colId xmlns:a16="http://schemas.microsoft.com/office/drawing/2014/main" val="2471565480"/>
                    </a:ext>
                  </a:extLst>
                </a:gridCol>
                <a:gridCol w="995077">
                  <a:extLst>
                    <a:ext uri="{9D8B030D-6E8A-4147-A177-3AD203B41FA5}">
                      <a16:colId xmlns:a16="http://schemas.microsoft.com/office/drawing/2014/main" val="1498534774"/>
                    </a:ext>
                  </a:extLst>
                </a:gridCol>
                <a:gridCol w="1034565">
                  <a:extLst>
                    <a:ext uri="{9D8B030D-6E8A-4147-A177-3AD203B41FA5}">
                      <a16:colId xmlns:a16="http://schemas.microsoft.com/office/drawing/2014/main" val="1549143290"/>
                    </a:ext>
                  </a:extLst>
                </a:gridCol>
                <a:gridCol w="1374157">
                  <a:extLst>
                    <a:ext uri="{9D8B030D-6E8A-4147-A177-3AD203B41FA5}">
                      <a16:colId xmlns:a16="http://schemas.microsoft.com/office/drawing/2014/main" val="3511732416"/>
                    </a:ext>
                  </a:extLst>
                </a:gridCol>
              </a:tblGrid>
              <a:tr h="278136">
                <a:tc>
                  <a:txBody>
                    <a:bodyPr/>
                    <a:lstStyle/>
                    <a:p>
                      <a:pPr algn="ctr"/>
                      <a:r>
                        <a:rPr lang="zh-CN" altLang="en-US" sz="1400" dirty="0">
                          <a:solidFill>
                            <a:schemeClr val="tx1"/>
                          </a:solidFill>
                        </a:rPr>
                        <a:t>通道问题</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sz="1400" dirty="0">
                          <a:solidFill>
                            <a:schemeClr val="tx1"/>
                          </a:solidFill>
                        </a:rPr>
                        <a:t>数据通道</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sz="1400" dirty="0">
                          <a:solidFill>
                            <a:schemeClr val="tx1"/>
                          </a:solidFill>
                        </a:rPr>
                        <a:t>控制通道</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sz="1400" dirty="0">
                          <a:solidFill>
                            <a:schemeClr val="tx1"/>
                          </a:solidFill>
                        </a:rPr>
                        <a:t>安全问题</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87883286"/>
                  </a:ext>
                </a:extLst>
              </a:tr>
              <a:tr h="156089">
                <a:tc>
                  <a:txBody>
                    <a:bodyPr/>
                    <a:lstStyle/>
                    <a:p>
                      <a:pPr algn="ctr"/>
                      <a:r>
                        <a:rPr lang="zh-CN" altLang="en-US" sz="1400" dirty="0">
                          <a:solidFill>
                            <a:schemeClr val="tx1"/>
                          </a:solidFill>
                        </a:rPr>
                        <a:t>电话系统</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sz="1400" dirty="0">
                          <a:solidFill>
                            <a:schemeClr val="tx1"/>
                          </a:solidFill>
                        </a:rPr>
                        <a:t>语音数据</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sz="1400" dirty="0">
                          <a:solidFill>
                            <a:schemeClr val="tx1"/>
                          </a:solidFill>
                        </a:rPr>
                        <a:t>线路控制音</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sz="1400" dirty="0">
                          <a:solidFill>
                            <a:schemeClr val="tx1"/>
                          </a:solidFill>
                        </a:rPr>
                        <a:t>影响线路控制</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63800906"/>
                  </a:ext>
                </a:extLst>
              </a:tr>
              <a:tr h="356052">
                <a:tc>
                  <a:txBody>
                    <a:bodyPr/>
                    <a:lstStyle/>
                    <a:p>
                      <a:pPr algn="ctr"/>
                      <a:r>
                        <a:rPr lang="zh-CN" altLang="en-US" sz="1400" dirty="0">
                          <a:solidFill>
                            <a:schemeClr val="tx1"/>
                          </a:solidFill>
                        </a:rPr>
                        <a:t>栈</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sz="1400" dirty="0">
                          <a:solidFill>
                            <a:schemeClr val="tx1"/>
                          </a:solidFill>
                        </a:rPr>
                        <a:t>栈中的数据</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sz="1400" dirty="0">
                          <a:solidFill>
                            <a:schemeClr val="tx1"/>
                          </a:solidFill>
                        </a:rPr>
                        <a:t>返回地址</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sz="1400" dirty="0">
                          <a:solidFill>
                            <a:schemeClr val="tx1"/>
                          </a:solidFill>
                        </a:rPr>
                        <a:t>控制返回地址</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71832395"/>
                  </a:ext>
                </a:extLst>
              </a:tr>
              <a:tr h="356052">
                <a:tc>
                  <a:txBody>
                    <a:bodyPr/>
                    <a:lstStyle/>
                    <a:p>
                      <a:pPr algn="ctr"/>
                      <a:r>
                        <a:rPr lang="zh-CN" altLang="en-US" sz="1400" dirty="0">
                          <a:solidFill>
                            <a:schemeClr val="tx1"/>
                          </a:solidFill>
                        </a:rPr>
                        <a:t>格式化字符串</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sz="1400" dirty="0">
                          <a:solidFill>
                            <a:schemeClr val="tx1"/>
                          </a:solidFill>
                        </a:rPr>
                        <a:t>输出字符串</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sz="1400">
                          <a:solidFill>
                            <a:schemeClr val="tx1"/>
                          </a:solidFill>
                        </a:rPr>
                        <a:t>格式化符号</a:t>
                      </a:r>
                      <a:endParaRPr lang="zh-CN"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sz="1400" dirty="0">
                          <a:solidFill>
                            <a:schemeClr val="tx1"/>
                          </a:solidFill>
                        </a:rPr>
                        <a:t>控制格式化函数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73962100"/>
                  </a:ext>
                </a:extLst>
              </a:tr>
            </a:tbl>
          </a:graphicData>
        </a:graphic>
      </p:graphicFrame>
      <p:sp>
        <p:nvSpPr>
          <p:cNvPr id="24" name="文本框 23">
            <a:extLst>
              <a:ext uri="{FF2B5EF4-FFF2-40B4-BE49-F238E27FC236}">
                <a16:creationId xmlns:a16="http://schemas.microsoft.com/office/drawing/2014/main" id="{1436A3A9-6349-4CB0-BE8F-F3651C444998}"/>
              </a:ext>
            </a:extLst>
          </p:cNvPr>
          <p:cNvSpPr txBox="1"/>
          <p:nvPr/>
        </p:nvSpPr>
        <p:spPr>
          <a:xfrm>
            <a:off x="5673400" y="5904222"/>
            <a:ext cx="2108326" cy="307777"/>
          </a:xfrm>
          <a:prstGeom prst="rect">
            <a:avLst/>
          </a:prstGeom>
          <a:noFill/>
        </p:spPr>
        <p:txBody>
          <a:bodyPr wrap="square" rtlCol="0">
            <a:spAutoFit/>
          </a:bodyPr>
          <a:lstStyle/>
          <a:p>
            <a:r>
              <a:rPr lang="zh-CN" altLang="en-US" sz="1400" dirty="0"/>
              <a:t>表</a:t>
            </a:r>
            <a:r>
              <a:rPr lang="en-US" altLang="zh-CN" sz="1400" dirty="0"/>
              <a:t>3</a:t>
            </a:r>
            <a:r>
              <a:rPr lang="zh-CN" altLang="en-US" sz="1400" dirty="0"/>
              <a:t>：常见的通道问题</a:t>
            </a:r>
          </a:p>
        </p:txBody>
      </p:sp>
    </p:spTree>
    <p:extLst>
      <p:ext uri="{BB962C8B-B14F-4D97-AF65-F5344CB8AC3E}">
        <p14:creationId xmlns:p14="http://schemas.microsoft.com/office/powerpoint/2010/main" val="2467584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2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接连接符 5"/>
          <p:cNvCxnSpPr/>
          <p:nvPr/>
        </p:nvCxnSpPr>
        <p:spPr>
          <a:xfrm>
            <a:off x="5550339" y="1773504"/>
            <a:ext cx="0" cy="461694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7174940" y="1773504"/>
            <a:ext cx="0" cy="461694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5550339" y="2027789"/>
            <a:ext cx="1624601" cy="300520"/>
          </a:xfrm>
          <a:prstGeom prst="rect">
            <a:avLst/>
          </a:prstGeom>
          <a:solidFill>
            <a:schemeClr val="accent2">
              <a:lumMod val="40000"/>
              <a:lumOff val="6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100" dirty="0">
                <a:solidFill>
                  <a:schemeClr val="tx1"/>
                </a:solidFill>
              </a:rPr>
              <a:t>b</a:t>
            </a:r>
            <a:endParaRPr lang="zh-CN" altLang="en-US" sz="2100" dirty="0">
              <a:solidFill>
                <a:schemeClr val="tx1"/>
              </a:solidFill>
            </a:endParaRPr>
          </a:p>
        </p:txBody>
      </p:sp>
      <p:sp>
        <p:nvSpPr>
          <p:cNvPr id="17" name="矩形 16"/>
          <p:cNvSpPr/>
          <p:nvPr/>
        </p:nvSpPr>
        <p:spPr>
          <a:xfrm>
            <a:off x="5550339" y="2328308"/>
            <a:ext cx="1624601" cy="300520"/>
          </a:xfrm>
          <a:prstGeom prst="rect">
            <a:avLst/>
          </a:prstGeom>
          <a:solidFill>
            <a:schemeClr val="accent2">
              <a:lumMod val="40000"/>
              <a:lumOff val="6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100" dirty="0">
                <a:solidFill>
                  <a:schemeClr val="tx1"/>
                </a:solidFill>
              </a:rPr>
              <a:t>a</a:t>
            </a:r>
            <a:endParaRPr lang="zh-CN" altLang="en-US" sz="2100" dirty="0">
              <a:solidFill>
                <a:schemeClr val="tx1"/>
              </a:solidFill>
            </a:endParaRPr>
          </a:p>
        </p:txBody>
      </p:sp>
      <p:sp>
        <p:nvSpPr>
          <p:cNvPr id="18" name="矩形 17"/>
          <p:cNvSpPr/>
          <p:nvPr/>
        </p:nvSpPr>
        <p:spPr>
          <a:xfrm>
            <a:off x="5550339" y="2628828"/>
            <a:ext cx="1624601" cy="300520"/>
          </a:xfrm>
          <a:prstGeom prst="rect">
            <a:avLst/>
          </a:prstGeom>
          <a:solidFill>
            <a:schemeClr val="accent5">
              <a:lumMod val="40000"/>
              <a:lumOff val="6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100" dirty="0" err="1">
                <a:solidFill>
                  <a:schemeClr val="tx1"/>
                </a:solidFill>
              </a:rPr>
              <a:t>retaddr</a:t>
            </a:r>
            <a:endParaRPr lang="zh-CN" altLang="en-US" sz="2100" dirty="0">
              <a:solidFill>
                <a:schemeClr val="tx1"/>
              </a:solidFill>
            </a:endParaRPr>
          </a:p>
        </p:txBody>
      </p:sp>
      <p:sp>
        <p:nvSpPr>
          <p:cNvPr id="19" name="矩形 18"/>
          <p:cNvSpPr/>
          <p:nvPr/>
        </p:nvSpPr>
        <p:spPr>
          <a:xfrm>
            <a:off x="5550339" y="2929348"/>
            <a:ext cx="1624601" cy="300520"/>
          </a:xfrm>
          <a:prstGeom prst="rect">
            <a:avLst/>
          </a:prstGeom>
          <a:solidFill>
            <a:schemeClr val="accent5">
              <a:lumMod val="40000"/>
              <a:lumOff val="6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100" dirty="0">
                <a:solidFill>
                  <a:schemeClr val="tx1"/>
                </a:solidFill>
              </a:rPr>
              <a:t>main’s </a:t>
            </a:r>
            <a:r>
              <a:rPr lang="en-US" altLang="zh-CN" sz="2100" dirty="0" err="1">
                <a:solidFill>
                  <a:schemeClr val="tx1"/>
                </a:solidFill>
              </a:rPr>
              <a:t>ebp</a:t>
            </a:r>
            <a:endParaRPr lang="zh-CN" altLang="en-US" sz="2100" dirty="0">
              <a:solidFill>
                <a:schemeClr val="tx1"/>
              </a:solidFill>
            </a:endParaRPr>
          </a:p>
        </p:txBody>
      </p:sp>
      <p:sp>
        <p:nvSpPr>
          <p:cNvPr id="20" name="矩形 19"/>
          <p:cNvSpPr/>
          <p:nvPr/>
        </p:nvSpPr>
        <p:spPr>
          <a:xfrm>
            <a:off x="5550339" y="3229868"/>
            <a:ext cx="1624601" cy="300520"/>
          </a:xfrm>
          <a:prstGeom prst="rect">
            <a:avLst/>
          </a:prstGeom>
          <a:solidFill>
            <a:schemeClr val="accent5">
              <a:lumMod val="40000"/>
              <a:lumOff val="6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100" dirty="0">
                <a:solidFill>
                  <a:schemeClr val="tx1"/>
                </a:solidFill>
              </a:rPr>
              <a:t>…</a:t>
            </a:r>
            <a:endParaRPr lang="zh-CN" altLang="en-US" sz="2100" dirty="0">
              <a:solidFill>
                <a:schemeClr val="tx1"/>
              </a:solidFill>
            </a:endParaRPr>
          </a:p>
        </p:txBody>
      </p:sp>
      <p:sp>
        <p:nvSpPr>
          <p:cNvPr id="21" name="矩形 20"/>
          <p:cNvSpPr/>
          <p:nvPr/>
        </p:nvSpPr>
        <p:spPr>
          <a:xfrm>
            <a:off x="5550339" y="3530387"/>
            <a:ext cx="1624601" cy="977327"/>
          </a:xfrm>
          <a:prstGeom prst="rect">
            <a:avLst/>
          </a:prstGeom>
          <a:solidFill>
            <a:schemeClr val="accent5">
              <a:lumMod val="40000"/>
              <a:lumOff val="6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100" dirty="0" err="1">
                <a:solidFill>
                  <a:schemeClr val="tx1"/>
                </a:solidFill>
              </a:rPr>
              <a:t>buf</a:t>
            </a:r>
            <a:endParaRPr lang="zh-CN" altLang="en-US" sz="2100" dirty="0">
              <a:solidFill>
                <a:schemeClr val="tx1"/>
              </a:solidFill>
            </a:endParaRPr>
          </a:p>
        </p:txBody>
      </p:sp>
      <p:sp>
        <p:nvSpPr>
          <p:cNvPr id="22" name="矩形 21"/>
          <p:cNvSpPr/>
          <p:nvPr/>
        </p:nvSpPr>
        <p:spPr>
          <a:xfrm>
            <a:off x="5550339" y="4808234"/>
            <a:ext cx="1624601" cy="300520"/>
          </a:xfrm>
          <a:prstGeom prst="rect">
            <a:avLst/>
          </a:prstGeom>
          <a:solidFill>
            <a:schemeClr val="accent5">
              <a:lumMod val="40000"/>
              <a:lumOff val="6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100" dirty="0">
                <a:solidFill>
                  <a:schemeClr val="tx1"/>
                </a:solidFill>
              </a:rPr>
              <a:t>sum</a:t>
            </a:r>
            <a:endParaRPr lang="zh-CN" altLang="en-US" sz="2100" dirty="0">
              <a:solidFill>
                <a:schemeClr val="tx1"/>
              </a:solidFill>
            </a:endParaRPr>
          </a:p>
        </p:txBody>
      </p:sp>
      <p:sp>
        <p:nvSpPr>
          <p:cNvPr id="23" name="矩形 22"/>
          <p:cNvSpPr/>
          <p:nvPr/>
        </p:nvSpPr>
        <p:spPr>
          <a:xfrm>
            <a:off x="5550339" y="5401562"/>
            <a:ext cx="1624601" cy="300520"/>
          </a:xfrm>
          <a:prstGeom prst="rect">
            <a:avLst/>
          </a:prstGeom>
          <a:solidFill>
            <a:schemeClr val="accent6">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100" dirty="0" err="1">
                <a:solidFill>
                  <a:schemeClr val="tx1"/>
                </a:solidFill>
              </a:rPr>
              <a:t>retaddr</a:t>
            </a:r>
            <a:endParaRPr lang="zh-CN" altLang="en-US" sz="2100" dirty="0">
              <a:solidFill>
                <a:schemeClr val="tx1"/>
              </a:solidFill>
            </a:endParaRPr>
          </a:p>
        </p:txBody>
      </p:sp>
      <p:sp>
        <p:nvSpPr>
          <p:cNvPr id="26" name="矩形 25"/>
          <p:cNvSpPr/>
          <p:nvPr/>
        </p:nvSpPr>
        <p:spPr>
          <a:xfrm>
            <a:off x="5550339" y="5702082"/>
            <a:ext cx="1624601" cy="300520"/>
          </a:xfrm>
          <a:prstGeom prst="rect">
            <a:avLst/>
          </a:prstGeom>
          <a:solidFill>
            <a:schemeClr val="accent6">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100" dirty="0">
                <a:solidFill>
                  <a:schemeClr val="tx1"/>
                </a:solidFill>
              </a:rPr>
              <a:t>foo’s </a:t>
            </a:r>
            <a:r>
              <a:rPr lang="en-US" altLang="zh-CN" sz="2100" dirty="0" err="1">
                <a:solidFill>
                  <a:schemeClr val="tx1"/>
                </a:solidFill>
              </a:rPr>
              <a:t>ebp</a:t>
            </a:r>
            <a:endParaRPr lang="zh-CN" altLang="en-US" sz="2100" dirty="0">
              <a:solidFill>
                <a:schemeClr val="tx1"/>
              </a:solidFill>
            </a:endParaRPr>
          </a:p>
        </p:txBody>
      </p:sp>
      <p:sp>
        <p:nvSpPr>
          <p:cNvPr id="31" name="矩形 30"/>
          <p:cNvSpPr/>
          <p:nvPr/>
        </p:nvSpPr>
        <p:spPr>
          <a:xfrm>
            <a:off x="5550339" y="6002602"/>
            <a:ext cx="1624601" cy="300520"/>
          </a:xfrm>
          <a:prstGeom prst="rect">
            <a:avLst/>
          </a:prstGeom>
          <a:solidFill>
            <a:schemeClr val="accent6">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100" dirty="0">
                <a:solidFill>
                  <a:schemeClr val="tx1"/>
                </a:solidFill>
              </a:rPr>
              <a:t>…</a:t>
            </a:r>
            <a:endParaRPr lang="zh-CN" altLang="en-US" sz="2100" dirty="0">
              <a:solidFill>
                <a:schemeClr val="tx1"/>
              </a:solidFill>
            </a:endParaRPr>
          </a:p>
        </p:txBody>
      </p:sp>
      <p:sp>
        <p:nvSpPr>
          <p:cNvPr id="32" name="右大括号 31"/>
          <p:cNvSpPr/>
          <p:nvPr/>
        </p:nvSpPr>
        <p:spPr>
          <a:xfrm>
            <a:off x="7253279" y="2027789"/>
            <a:ext cx="215757" cy="601040"/>
          </a:xfrm>
          <a:prstGeom prst="righ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3" name="TextBox 32"/>
          <p:cNvSpPr txBox="1"/>
          <p:nvPr/>
        </p:nvSpPr>
        <p:spPr>
          <a:xfrm>
            <a:off x="7630852" y="2315904"/>
            <a:ext cx="945224" cy="323165"/>
          </a:xfrm>
          <a:prstGeom prst="rect">
            <a:avLst/>
          </a:prstGeom>
          <a:noFill/>
        </p:spPr>
        <p:txBody>
          <a:bodyPr wrap="square" rtlCol="0">
            <a:spAutoFit/>
          </a:bodyPr>
          <a:lstStyle/>
          <a:p>
            <a:r>
              <a:rPr lang="zh-CN" altLang="en-US" sz="1500" dirty="0"/>
              <a:t>调用函数</a:t>
            </a:r>
          </a:p>
        </p:txBody>
      </p:sp>
      <p:sp>
        <p:nvSpPr>
          <p:cNvPr id="34" name="右大括号 33"/>
          <p:cNvSpPr/>
          <p:nvPr/>
        </p:nvSpPr>
        <p:spPr>
          <a:xfrm>
            <a:off x="7259700" y="2628829"/>
            <a:ext cx="209336" cy="2479925"/>
          </a:xfrm>
          <a:prstGeom prst="righ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5" name="TextBox 34"/>
          <p:cNvSpPr txBox="1"/>
          <p:nvPr/>
        </p:nvSpPr>
        <p:spPr>
          <a:xfrm>
            <a:off x="7630852" y="3669605"/>
            <a:ext cx="945224" cy="553998"/>
          </a:xfrm>
          <a:prstGeom prst="rect">
            <a:avLst/>
          </a:prstGeom>
          <a:noFill/>
        </p:spPr>
        <p:txBody>
          <a:bodyPr wrap="square" rtlCol="0">
            <a:spAutoFit/>
          </a:bodyPr>
          <a:lstStyle/>
          <a:p>
            <a:r>
              <a:rPr lang="zh-CN" altLang="en-US" sz="1500" dirty="0"/>
              <a:t>被调用函数</a:t>
            </a:r>
          </a:p>
        </p:txBody>
      </p:sp>
      <p:sp>
        <p:nvSpPr>
          <p:cNvPr id="36" name="右大括号 35"/>
          <p:cNvSpPr/>
          <p:nvPr/>
        </p:nvSpPr>
        <p:spPr>
          <a:xfrm>
            <a:off x="7282816" y="5108754"/>
            <a:ext cx="186220" cy="1202078"/>
          </a:xfrm>
          <a:prstGeom prst="righ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7" name="TextBox 36"/>
          <p:cNvSpPr txBox="1"/>
          <p:nvPr/>
        </p:nvSpPr>
        <p:spPr>
          <a:xfrm>
            <a:off x="7630852" y="5425125"/>
            <a:ext cx="945224" cy="553998"/>
          </a:xfrm>
          <a:prstGeom prst="rect">
            <a:avLst/>
          </a:prstGeom>
          <a:noFill/>
        </p:spPr>
        <p:txBody>
          <a:bodyPr wrap="square" rtlCol="0">
            <a:spAutoFit/>
          </a:bodyPr>
          <a:lstStyle/>
          <a:p>
            <a:r>
              <a:rPr lang="zh-CN" altLang="en-US" sz="1500" dirty="0"/>
              <a:t>下一级被调用函数</a:t>
            </a:r>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2854" y="3368073"/>
            <a:ext cx="2857500" cy="27074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1" name="矩形 40"/>
          <p:cNvSpPr/>
          <p:nvPr/>
        </p:nvSpPr>
        <p:spPr>
          <a:xfrm>
            <a:off x="5550339" y="4507714"/>
            <a:ext cx="1624601" cy="300520"/>
          </a:xfrm>
          <a:prstGeom prst="rect">
            <a:avLst/>
          </a:prstGeom>
          <a:solidFill>
            <a:schemeClr val="accent5">
              <a:lumMod val="40000"/>
              <a:lumOff val="6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100" dirty="0">
                <a:solidFill>
                  <a:schemeClr val="tx1"/>
                </a:solidFill>
              </a:rPr>
              <a:t>sum</a:t>
            </a:r>
            <a:endParaRPr lang="zh-CN" altLang="en-US" sz="2100" dirty="0">
              <a:solidFill>
                <a:schemeClr val="tx1"/>
              </a:solidFill>
            </a:endParaRPr>
          </a:p>
        </p:txBody>
      </p:sp>
      <p:sp>
        <p:nvSpPr>
          <p:cNvPr id="42" name="矩形 41"/>
          <p:cNvSpPr/>
          <p:nvPr/>
        </p:nvSpPr>
        <p:spPr>
          <a:xfrm>
            <a:off x="5550339" y="5108753"/>
            <a:ext cx="1624601" cy="300520"/>
          </a:xfrm>
          <a:prstGeom prst="rect">
            <a:avLst/>
          </a:prstGeom>
          <a:solidFill>
            <a:schemeClr val="accent5">
              <a:lumMod val="40000"/>
              <a:lumOff val="6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100" dirty="0">
                <a:solidFill>
                  <a:schemeClr val="tx1"/>
                </a:solidFill>
              </a:rPr>
              <a:t>“%d\n” </a:t>
            </a:r>
            <a:r>
              <a:rPr lang="en-US" altLang="zh-CN" sz="2100" dirty="0" err="1">
                <a:solidFill>
                  <a:schemeClr val="tx1"/>
                </a:solidFill>
              </a:rPr>
              <a:t>addr</a:t>
            </a:r>
            <a:endParaRPr lang="zh-CN" altLang="en-US" sz="2100" dirty="0">
              <a:solidFill>
                <a:schemeClr val="tx1"/>
              </a:solidFill>
            </a:endParaRPr>
          </a:p>
        </p:txBody>
      </p:sp>
      <p:sp>
        <p:nvSpPr>
          <p:cNvPr id="40" name="TextBox 39"/>
          <p:cNvSpPr txBox="1"/>
          <p:nvPr/>
        </p:nvSpPr>
        <p:spPr>
          <a:xfrm>
            <a:off x="3859329" y="2095481"/>
            <a:ext cx="1690326" cy="369332"/>
          </a:xfrm>
          <a:prstGeom prst="rect">
            <a:avLst/>
          </a:prstGeom>
          <a:noFill/>
        </p:spPr>
        <p:txBody>
          <a:bodyPr wrap="square" rtlCol="0">
            <a:spAutoFit/>
          </a:bodyPr>
          <a:lstStyle/>
          <a:p>
            <a:r>
              <a:rPr lang="en-US" altLang="zh-CN" dirty="0"/>
              <a:t>foo</a:t>
            </a:r>
            <a:r>
              <a:rPr lang="zh-CN" altLang="en-US" dirty="0"/>
              <a:t>的实参</a:t>
            </a:r>
          </a:p>
        </p:txBody>
      </p:sp>
      <p:sp>
        <p:nvSpPr>
          <p:cNvPr id="46" name="TextBox 45"/>
          <p:cNvSpPr txBox="1"/>
          <p:nvPr/>
        </p:nvSpPr>
        <p:spPr>
          <a:xfrm>
            <a:off x="3772906" y="2758760"/>
            <a:ext cx="1411415" cy="646331"/>
          </a:xfrm>
          <a:prstGeom prst="rect">
            <a:avLst/>
          </a:prstGeom>
          <a:noFill/>
        </p:spPr>
        <p:txBody>
          <a:bodyPr wrap="square" rtlCol="0">
            <a:spAutoFit/>
          </a:bodyPr>
          <a:lstStyle/>
          <a:p>
            <a:r>
              <a:rPr lang="en-US" altLang="zh-CN" dirty="0"/>
              <a:t>foo</a:t>
            </a:r>
            <a:r>
              <a:rPr lang="zh-CN" altLang="en-US" dirty="0"/>
              <a:t>执行前的准备工作</a:t>
            </a:r>
          </a:p>
        </p:txBody>
      </p:sp>
      <p:sp>
        <p:nvSpPr>
          <p:cNvPr id="43" name="左大括号 42"/>
          <p:cNvSpPr/>
          <p:nvPr/>
        </p:nvSpPr>
        <p:spPr>
          <a:xfrm>
            <a:off x="5188174" y="2027789"/>
            <a:ext cx="223463" cy="601039"/>
          </a:xfrm>
          <a:prstGeom prst="leftBrace">
            <a:avLst/>
          </a:prstGeom>
        </p:spPr>
        <p:style>
          <a:lnRef idx="3">
            <a:schemeClr val="accent2"/>
          </a:lnRef>
          <a:fillRef idx="0">
            <a:schemeClr val="accent2"/>
          </a:fillRef>
          <a:effectRef idx="2">
            <a:schemeClr val="accent2"/>
          </a:effectRef>
          <a:fontRef idx="minor">
            <a:schemeClr val="tx1"/>
          </a:fontRef>
        </p:style>
        <p:txBody>
          <a:bodyPr rtlCol="0" anchor="ctr"/>
          <a:lstStyle/>
          <a:p>
            <a:pPr algn="ctr"/>
            <a:endParaRPr lang="zh-CN" altLang="en-US"/>
          </a:p>
        </p:txBody>
      </p:sp>
      <p:sp>
        <p:nvSpPr>
          <p:cNvPr id="48" name="左大括号 47"/>
          <p:cNvSpPr/>
          <p:nvPr/>
        </p:nvSpPr>
        <p:spPr>
          <a:xfrm>
            <a:off x="5186890" y="2628830"/>
            <a:ext cx="223463" cy="901558"/>
          </a:xfrm>
          <a:prstGeom prst="leftBrace">
            <a:avLst/>
          </a:prstGeom>
        </p:spPr>
        <p:style>
          <a:lnRef idx="3">
            <a:schemeClr val="accent5"/>
          </a:lnRef>
          <a:fillRef idx="0">
            <a:schemeClr val="accent5"/>
          </a:fillRef>
          <a:effectRef idx="2">
            <a:schemeClr val="accent5"/>
          </a:effectRef>
          <a:fontRef idx="minor">
            <a:schemeClr val="tx1"/>
          </a:fontRef>
        </p:style>
        <p:txBody>
          <a:bodyPr rtlCol="0" anchor="ctr"/>
          <a:lstStyle/>
          <a:p>
            <a:pPr algn="ctr"/>
            <a:endParaRPr lang="zh-CN" altLang="en-US"/>
          </a:p>
        </p:txBody>
      </p:sp>
      <p:sp>
        <p:nvSpPr>
          <p:cNvPr id="49" name="TextBox 48"/>
          <p:cNvSpPr txBox="1"/>
          <p:nvPr/>
        </p:nvSpPr>
        <p:spPr>
          <a:xfrm>
            <a:off x="3827019" y="3946604"/>
            <a:ext cx="1292447" cy="646331"/>
          </a:xfrm>
          <a:prstGeom prst="rect">
            <a:avLst/>
          </a:prstGeom>
          <a:noFill/>
        </p:spPr>
        <p:txBody>
          <a:bodyPr wrap="square" rtlCol="0">
            <a:spAutoFit/>
          </a:bodyPr>
          <a:lstStyle/>
          <a:p>
            <a:pPr algn="ctr"/>
            <a:r>
              <a:rPr lang="en-US" altLang="zh-CN" dirty="0"/>
              <a:t>foo</a:t>
            </a:r>
            <a:r>
              <a:rPr lang="zh-CN" altLang="en-US" dirty="0"/>
              <a:t>的局部变量</a:t>
            </a:r>
          </a:p>
        </p:txBody>
      </p:sp>
      <p:sp>
        <p:nvSpPr>
          <p:cNvPr id="50" name="左大括号 49"/>
          <p:cNvSpPr/>
          <p:nvPr/>
        </p:nvSpPr>
        <p:spPr>
          <a:xfrm>
            <a:off x="5189459" y="3535024"/>
            <a:ext cx="223463" cy="1273210"/>
          </a:xfrm>
          <a:prstGeom prst="leftBrace">
            <a:avLst/>
          </a:prstGeom>
        </p:spPr>
        <p:style>
          <a:lnRef idx="3">
            <a:schemeClr val="accent5"/>
          </a:lnRef>
          <a:fillRef idx="0">
            <a:schemeClr val="accent5"/>
          </a:fillRef>
          <a:effectRef idx="2">
            <a:schemeClr val="accent5"/>
          </a:effectRef>
          <a:fontRef idx="minor">
            <a:schemeClr val="tx1"/>
          </a:fontRef>
        </p:style>
        <p:txBody>
          <a:bodyPr rtlCol="0" anchor="ctr"/>
          <a:lstStyle/>
          <a:p>
            <a:pPr algn="ctr"/>
            <a:endParaRPr lang="zh-CN" altLang="en-US"/>
          </a:p>
        </p:txBody>
      </p:sp>
      <p:sp>
        <p:nvSpPr>
          <p:cNvPr id="51" name="TextBox 50"/>
          <p:cNvSpPr txBox="1"/>
          <p:nvPr/>
        </p:nvSpPr>
        <p:spPr>
          <a:xfrm>
            <a:off x="3730530" y="4949782"/>
            <a:ext cx="1492319" cy="369332"/>
          </a:xfrm>
          <a:prstGeom prst="rect">
            <a:avLst/>
          </a:prstGeom>
          <a:noFill/>
        </p:spPr>
        <p:txBody>
          <a:bodyPr wrap="square" rtlCol="0">
            <a:spAutoFit/>
          </a:bodyPr>
          <a:lstStyle/>
          <a:p>
            <a:r>
              <a:rPr lang="en-US" altLang="zh-CN" dirty="0" err="1"/>
              <a:t>printf</a:t>
            </a:r>
            <a:r>
              <a:rPr lang="zh-CN" altLang="en-US" dirty="0"/>
              <a:t>的实参</a:t>
            </a:r>
          </a:p>
        </p:txBody>
      </p:sp>
      <p:sp>
        <p:nvSpPr>
          <p:cNvPr id="52" name="左大括号 51"/>
          <p:cNvSpPr/>
          <p:nvPr/>
        </p:nvSpPr>
        <p:spPr>
          <a:xfrm>
            <a:off x="5186890" y="4817296"/>
            <a:ext cx="223463" cy="584267"/>
          </a:xfrm>
          <a:prstGeom prst="leftBrace">
            <a:avLst/>
          </a:prstGeom>
        </p:spPr>
        <p:style>
          <a:lnRef idx="3">
            <a:schemeClr val="accent5"/>
          </a:lnRef>
          <a:fillRef idx="0">
            <a:schemeClr val="accent5"/>
          </a:fillRef>
          <a:effectRef idx="2">
            <a:schemeClr val="accent5"/>
          </a:effectRef>
          <a:fontRef idx="minor">
            <a:schemeClr val="tx1"/>
          </a:fontRef>
        </p:style>
        <p:txBody>
          <a:bodyPr rtlCol="0" anchor="ctr"/>
          <a:lstStyle/>
          <a:p>
            <a:pPr algn="ctr"/>
            <a:endParaRPr lang="zh-CN" altLang="en-US"/>
          </a:p>
        </p:txBody>
      </p:sp>
      <p:sp>
        <p:nvSpPr>
          <p:cNvPr id="53" name="TextBox 52"/>
          <p:cNvSpPr txBox="1"/>
          <p:nvPr/>
        </p:nvSpPr>
        <p:spPr>
          <a:xfrm>
            <a:off x="3925739" y="5675961"/>
            <a:ext cx="1411416" cy="369332"/>
          </a:xfrm>
          <a:prstGeom prst="rect">
            <a:avLst/>
          </a:prstGeom>
          <a:noFill/>
        </p:spPr>
        <p:txBody>
          <a:bodyPr wrap="square" rtlCol="0">
            <a:spAutoFit/>
          </a:bodyPr>
          <a:lstStyle/>
          <a:p>
            <a:r>
              <a:rPr lang="en-US" altLang="zh-CN" dirty="0" err="1"/>
              <a:t>printf</a:t>
            </a:r>
            <a:r>
              <a:rPr lang="zh-CN" altLang="en-US" dirty="0"/>
              <a:t>执行</a:t>
            </a:r>
          </a:p>
        </p:txBody>
      </p:sp>
      <p:sp>
        <p:nvSpPr>
          <p:cNvPr id="54" name="左大括号 53"/>
          <p:cNvSpPr/>
          <p:nvPr/>
        </p:nvSpPr>
        <p:spPr>
          <a:xfrm>
            <a:off x="5186890" y="5406200"/>
            <a:ext cx="223463" cy="901558"/>
          </a:xfrm>
          <a:prstGeom prst="leftBrace">
            <a:avLst/>
          </a:prstGeom>
        </p:spPr>
        <p:style>
          <a:lnRef idx="3">
            <a:schemeClr val="accent6"/>
          </a:lnRef>
          <a:fillRef idx="0">
            <a:schemeClr val="accent6"/>
          </a:fillRef>
          <a:effectRef idx="2">
            <a:schemeClr val="accent6"/>
          </a:effectRef>
          <a:fontRef idx="minor">
            <a:schemeClr val="tx1"/>
          </a:fontRef>
        </p:style>
        <p:txBody>
          <a:bodyPr rtlCol="0" anchor="ctr"/>
          <a:lstStyle/>
          <a:p>
            <a:pPr algn="ctr"/>
            <a:endParaRPr lang="zh-CN" altLang="en-US"/>
          </a:p>
        </p:txBody>
      </p:sp>
      <p:sp>
        <p:nvSpPr>
          <p:cNvPr id="44" name="下箭头 43"/>
          <p:cNvSpPr/>
          <p:nvPr/>
        </p:nvSpPr>
        <p:spPr>
          <a:xfrm>
            <a:off x="8522128" y="2027790"/>
            <a:ext cx="209332" cy="4362662"/>
          </a:xfrm>
          <a:prstGeom prst="downArrow">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TextBox 55"/>
          <p:cNvSpPr txBox="1"/>
          <p:nvPr/>
        </p:nvSpPr>
        <p:spPr>
          <a:xfrm>
            <a:off x="8103464" y="1628374"/>
            <a:ext cx="945220" cy="369332"/>
          </a:xfrm>
          <a:prstGeom prst="rect">
            <a:avLst/>
          </a:prstGeom>
          <a:noFill/>
        </p:spPr>
        <p:txBody>
          <a:bodyPr wrap="square" rtlCol="0">
            <a:spAutoFit/>
          </a:bodyPr>
          <a:lstStyle/>
          <a:p>
            <a:r>
              <a:rPr lang="zh-CN" altLang="en-US" dirty="0"/>
              <a:t>高地址</a:t>
            </a:r>
          </a:p>
        </p:txBody>
      </p:sp>
      <p:sp>
        <p:nvSpPr>
          <p:cNvPr id="57" name="TextBox 56"/>
          <p:cNvSpPr txBox="1"/>
          <p:nvPr/>
        </p:nvSpPr>
        <p:spPr>
          <a:xfrm>
            <a:off x="8124014" y="6444044"/>
            <a:ext cx="904120" cy="369332"/>
          </a:xfrm>
          <a:prstGeom prst="rect">
            <a:avLst/>
          </a:prstGeom>
          <a:noFill/>
        </p:spPr>
        <p:txBody>
          <a:bodyPr wrap="square" rtlCol="0">
            <a:spAutoFit/>
          </a:bodyPr>
          <a:lstStyle/>
          <a:p>
            <a:r>
              <a:rPr lang="zh-CN" altLang="en-US" dirty="0"/>
              <a:t>低地址</a:t>
            </a:r>
          </a:p>
        </p:txBody>
      </p:sp>
      <p:sp>
        <p:nvSpPr>
          <p:cNvPr id="47" name="右箭头 46"/>
          <p:cNvSpPr/>
          <p:nvPr/>
        </p:nvSpPr>
        <p:spPr>
          <a:xfrm rot="7669021">
            <a:off x="1831314" y="5182588"/>
            <a:ext cx="312536" cy="122049"/>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右箭头 58"/>
          <p:cNvSpPr/>
          <p:nvPr/>
        </p:nvSpPr>
        <p:spPr>
          <a:xfrm rot="3359757">
            <a:off x="1240423" y="5197761"/>
            <a:ext cx="349787" cy="136016"/>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左箭头 54"/>
          <p:cNvSpPr/>
          <p:nvPr/>
        </p:nvSpPr>
        <p:spPr>
          <a:xfrm>
            <a:off x="2067391" y="5574862"/>
            <a:ext cx="824501" cy="127220"/>
          </a:xfrm>
          <a:prstGeom prst="lef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左箭头 60"/>
          <p:cNvSpPr/>
          <p:nvPr/>
        </p:nvSpPr>
        <p:spPr>
          <a:xfrm rot="10800000">
            <a:off x="297493" y="3794318"/>
            <a:ext cx="824501" cy="127220"/>
          </a:xfrm>
          <a:prstGeom prst="lef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左箭头 61"/>
          <p:cNvSpPr/>
          <p:nvPr/>
        </p:nvSpPr>
        <p:spPr>
          <a:xfrm rot="10800000">
            <a:off x="290604" y="3974742"/>
            <a:ext cx="824501" cy="127220"/>
          </a:xfrm>
          <a:prstGeom prst="lef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左箭头 62"/>
          <p:cNvSpPr/>
          <p:nvPr/>
        </p:nvSpPr>
        <p:spPr>
          <a:xfrm rot="10800000">
            <a:off x="179513" y="4323207"/>
            <a:ext cx="604248" cy="127220"/>
          </a:xfrm>
          <a:prstGeom prst="lef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左箭头 63"/>
          <p:cNvSpPr/>
          <p:nvPr/>
        </p:nvSpPr>
        <p:spPr>
          <a:xfrm rot="3778251">
            <a:off x="2717553" y="4410536"/>
            <a:ext cx="348678" cy="126703"/>
          </a:xfrm>
          <a:prstGeom prst="lef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左箭头 64"/>
          <p:cNvSpPr/>
          <p:nvPr/>
        </p:nvSpPr>
        <p:spPr>
          <a:xfrm rot="3778251">
            <a:off x="2092923" y="4408751"/>
            <a:ext cx="348678" cy="126703"/>
          </a:xfrm>
          <a:prstGeom prst="lef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TextBox 65"/>
          <p:cNvSpPr txBox="1"/>
          <p:nvPr/>
        </p:nvSpPr>
        <p:spPr>
          <a:xfrm>
            <a:off x="6156514" y="1717229"/>
            <a:ext cx="412250" cy="646331"/>
          </a:xfrm>
          <a:prstGeom prst="rect">
            <a:avLst/>
          </a:prstGeom>
          <a:noFill/>
        </p:spPr>
        <p:txBody>
          <a:bodyPr wrap="square" rtlCol="0">
            <a:spAutoFit/>
          </a:bodyPr>
          <a:lstStyle/>
          <a:p>
            <a:r>
              <a:rPr lang="en-US" altLang="zh-CN" dirty="0"/>
              <a:t>……</a:t>
            </a:r>
            <a:endParaRPr lang="zh-CN" altLang="en-US" dirty="0"/>
          </a:p>
        </p:txBody>
      </p:sp>
      <p:pic>
        <p:nvPicPr>
          <p:cNvPr id="15" name="图片 14">
            <a:extLst>
              <a:ext uri="{FF2B5EF4-FFF2-40B4-BE49-F238E27FC236}">
                <a16:creationId xmlns:a16="http://schemas.microsoft.com/office/drawing/2014/main" id="{CF019268-7437-4519-8FDA-F591B34847A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0717"/>
            <a:ext cx="9144000" cy="609971"/>
          </a:xfrm>
          <a:prstGeom prst="rect">
            <a:avLst/>
          </a:prstGeom>
        </p:spPr>
      </p:pic>
      <p:pic>
        <p:nvPicPr>
          <p:cNvPr id="3" name="图片 2">
            <a:extLst>
              <a:ext uri="{FF2B5EF4-FFF2-40B4-BE49-F238E27FC236}">
                <a16:creationId xmlns:a16="http://schemas.microsoft.com/office/drawing/2014/main" id="{544DDA8E-4937-4FE1-B2D1-F6E6D61A565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21994" y="821672"/>
            <a:ext cx="5742495" cy="514393"/>
          </a:xfrm>
          <a:prstGeom prst="rect">
            <a:avLst/>
          </a:prstGeom>
        </p:spPr>
      </p:pic>
    </p:spTree>
    <p:extLst>
      <p:ext uri="{BB962C8B-B14F-4D97-AF65-F5344CB8AC3E}">
        <p14:creationId xmlns:p14="http://schemas.microsoft.com/office/powerpoint/2010/main" val="30922267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7"/>
                                        </p:tgtEl>
                                        <p:attrNameLst>
                                          <p:attrName>style.visibility</p:attrName>
                                        </p:attrNameLst>
                                      </p:cBhvr>
                                      <p:to>
                                        <p:strVal val="visible"/>
                                      </p:to>
                                    </p:set>
                                    <p:anim calcmode="lin" valueType="num">
                                      <p:cBhvr additive="base">
                                        <p:cTn id="7" dur="500" fill="hold"/>
                                        <p:tgtEl>
                                          <p:spTgt spid="47"/>
                                        </p:tgtEl>
                                        <p:attrNameLst>
                                          <p:attrName>ppt_x</p:attrName>
                                        </p:attrNameLst>
                                      </p:cBhvr>
                                      <p:tavLst>
                                        <p:tav tm="0">
                                          <p:val>
                                            <p:strVal val="#ppt_x"/>
                                          </p:val>
                                        </p:tav>
                                        <p:tav tm="100000">
                                          <p:val>
                                            <p:strVal val="#ppt_x"/>
                                          </p:val>
                                        </p:tav>
                                      </p:tavLst>
                                    </p:anim>
                                    <p:anim calcmode="lin" valueType="num">
                                      <p:cBhvr additive="base">
                                        <p:cTn id="8" dur="500" fill="hold"/>
                                        <p:tgtEl>
                                          <p:spTgt spid="47"/>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ppt_x"/>
                                          </p:val>
                                        </p:tav>
                                        <p:tav tm="100000">
                                          <p:val>
                                            <p:strVal val="#ppt_x"/>
                                          </p:val>
                                        </p:tav>
                                      </p:tavLst>
                                    </p:anim>
                                    <p:anim calcmode="lin" valueType="num">
                                      <p:cBhvr additive="base">
                                        <p:cTn id="1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59"/>
                                        </p:tgtEl>
                                        <p:attrNameLst>
                                          <p:attrName>style.visibility</p:attrName>
                                        </p:attrNameLst>
                                      </p:cBhvr>
                                      <p:to>
                                        <p:strVal val="visible"/>
                                      </p:to>
                                    </p:set>
                                    <p:anim calcmode="lin" valueType="num">
                                      <p:cBhvr additive="base">
                                        <p:cTn id="17" dur="500" fill="hold"/>
                                        <p:tgtEl>
                                          <p:spTgt spid="59"/>
                                        </p:tgtEl>
                                        <p:attrNameLst>
                                          <p:attrName>ppt_x</p:attrName>
                                        </p:attrNameLst>
                                      </p:cBhvr>
                                      <p:tavLst>
                                        <p:tav tm="0">
                                          <p:val>
                                            <p:strVal val="#ppt_x"/>
                                          </p:val>
                                        </p:tav>
                                        <p:tav tm="100000">
                                          <p:val>
                                            <p:strVal val="#ppt_x"/>
                                          </p:val>
                                        </p:tav>
                                      </p:tavLst>
                                    </p:anim>
                                    <p:anim calcmode="lin" valueType="num">
                                      <p:cBhvr additive="base">
                                        <p:cTn id="18" dur="500" fill="hold"/>
                                        <p:tgtEl>
                                          <p:spTgt spid="59"/>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17"/>
                                        </p:tgtEl>
                                        <p:attrNameLst>
                                          <p:attrName>style.visibility</p:attrName>
                                        </p:attrNameLst>
                                      </p:cBhvr>
                                      <p:to>
                                        <p:strVal val="visible"/>
                                      </p:to>
                                    </p:set>
                                    <p:anim calcmode="lin" valueType="num">
                                      <p:cBhvr additive="base">
                                        <p:cTn id="21" dur="500" fill="hold"/>
                                        <p:tgtEl>
                                          <p:spTgt spid="17"/>
                                        </p:tgtEl>
                                        <p:attrNameLst>
                                          <p:attrName>ppt_x</p:attrName>
                                        </p:attrNameLst>
                                      </p:cBhvr>
                                      <p:tavLst>
                                        <p:tav tm="0">
                                          <p:val>
                                            <p:strVal val="#ppt_x"/>
                                          </p:val>
                                        </p:tav>
                                        <p:tav tm="100000">
                                          <p:val>
                                            <p:strVal val="#ppt_x"/>
                                          </p:val>
                                        </p:tav>
                                      </p:tavLst>
                                    </p:anim>
                                    <p:anim calcmode="lin" valueType="num">
                                      <p:cBhvr additive="base">
                                        <p:cTn id="22"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55"/>
                                        </p:tgtEl>
                                        <p:attrNameLst>
                                          <p:attrName>style.visibility</p:attrName>
                                        </p:attrNameLst>
                                      </p:cBhvr>
                                      <p:to>
                                        <p:strVal val="visible"/>
                                      </p:to>
                                    </p:set>
                                    <p:anim calcmode="lin" valueType="num">
                                      <p:cBhvr additive="base">
                                        <p:cTn id="27" dur="500" fill="hold"/>
                                        <p:tgtEl>
                                          <p:spTgt spid="55"/>
                                        </p:tgtEl>
                                        <p:attrNameLst>
                                          <p:attrName>ppt_x</p:attrName>
                                        </p:attrNameLst>
                                      </p:cBhvr>
                                      <p:tavLst>
                                        <p:tav tm="0">
                                          <p:val>
                                            <p:strVal val="#ppt_x"/>
                                          </p:val>
                                        </p:tav>
                                        <p:tav tm="100000">
                                          <p:val>
                                            <p:strVal val="#ppt_x"/>
                                          </p:val>
                                        </p:tav>
                                      </p:tavLst>
                                    </p:anim>
                                    <p:anim calcmode="lin" valueType="num">
                                      <p:cBhvr additive="base">
                                        <p:cTn id="28" dur="500" fill="hold"/>
                                        <p:tgtEl>
                                          <p:spTgt spid="55"/>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8"/>
                                        </p:tgtEl>
                                        <p:attrNameLst>
                                          <p:attrName>style.visibility</p:attrName>
                                        </p:attrNameLst>
                                      </p:cBhvr>
                                      <p:to>
                                        <p:strVal val="visible"/>
                                      </p:to>
                                    </p:set>
                                    <p:anim calcmode="lin" valueType="num">
                                      <p:cBhvr additive="base">
                                        <p:cTn id="31" dur="500" fill="hold"/>
                                        <p:tgtEl>
                                          <p:spTgt spid="18"/>
                                        </p:tgtEl>
                                        <p:attrNameLst>
                                          <p:attrName>ppt_x</p:attrName>
                                        </p:attrNameLst>
                                      </p:cBhvr>
                                      <p:tavLst>
                                        <p:tav tm="0">
                                          <p:val>
                                            <p:strVal val="#ppt_x"/>
                                          </p:val>
                                        </p:tav>
                                        <p:tav tm="100000">
                                          <p:val>
                                            <p:strVal val="#ppt_x"/>
                                          </p:val>
                                        </p:tav>
                                      </p:tavLst>
                                    </p:anim>
                                    <p:anim calcmode="lin" valueType="num">
                                      <p:cBhvr additive="base">
                                        <p:cTn id="32"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9"/>
                                        </p:tgtEl>
                                        <p:attrNameLst>
                                          <p:attrName>style.visibility</p:attrName>
                                        </p:attrNameLst>
                                      </p:cBhvr>
                                      <p:to>
                                        <p:strVal val="visible"/>
                                      </p:to>
                                    </p:set>
                                    <p:anim calcmode="lin" valueType="num">
                                      <p:cBhvr additive="base">
                                        <p:cTn id="37" dur="500" fill="hold"/>
                                        <p:tgtEl>
                                          <p:spTgt spid="19"/>
                                        </p:tgtEl>
                                        <p:attrNameLst>
                                          <p:attrName>ppt_x</p:attrName>
                                        </p:attrNameLst>
                                      </p:cBhvr>
                                      <p:tavLst>
                                        <p:tav tm="0">
                                          <p:val>
                                            <p:strVal val="#ppt_x"/>
                                          </p:val>
                                        </p:tav>
                                        <p:tav tm="100000">
                                          <p:val>
                                            <p:strVal val="#ppt_x"/>
                                          </p:val>
                                        </p:tav>
                                      </p:tavLst>
                                    </p:anim>
                                    <p:anim calcmode="lin" valueType="num">
                                      <p:cBhvr additive="base">
                                        <p:cTn id="38"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20"/>
                                        </p:tgtEl>
                                        <p:attrNameLst>
                                          <p:attrName>style.visibility</p:attrName>
                                        </p:attrNameLst>
                                      </p:cBhvr>
                                      <p:to>
                                        <p:strVal val="visible"/>
                                      </p:to>
                                    </p:set>
                                    <p:anim calcmode="lin" valueType="num">
                                      <p:cBhvr additive="base">
                                        <p:cTn id="43" dur="500" fill="hold"/>
                                        <p:tgtEl>
                                          <p:spTgt spid="20"/>
                                        </p:tgtEl>
                                        <p:attrNameLst>
                                          <p:attrName>ppt_x</p:attrName>
                                        </p:attrNameLst>
                                      </p:cBhvr>
                                      <p:tavLst>
                                        <p:tav tm="0">
                                          <p:val>
                                            <p:strVal val="#ppt_x"/>
                                          </p:val>
                                        </p:tav>
                                        <p:tav tm="100000">
                                          <p:val>
                                            <p:strVal val="#ppt_x"/>
                                          </p:val>
                                        </p:tav>
                                      </p:tavLst>
                                    </p:anim>
                                    <p:anim calcmode="lin" valueType="num">
                                      <p:cBhvr additive="base">
                                        <p:cTn id="44"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61"/>
                                        </p:tgtEl>
                                        <p:attrNameLst>
                                          <p:attrName>style.visibility</p:attrName>
                                        </p:attrNameLst>
                                      </p:cBhvr>
                                      <p:to>
                                        <p:strVal val="visible"/>
                                      </p:to>
                                    </p:set>
                                    <p:anim calcmode="lin" valueType="num">
                                      <p:cBhvr additive="base">
                                        <p:cTn id="49" dur="500" fill="hold"/>
                                        <p:tgtEl>
                                          <p:spTgt spid="61"/>
                                        </p:tgtEl>
                                        <p:attrNameLst>
                                          <p:attrName>ppt_x</p:attrName>
                                        </p:attrNameLst>
                                      </p:cBhvr>
                                      <p:tavLst>
                                        <p:tav tm="0">
                                          <p:val>
                                            <p:strVal val="#ppt_x"/>
                                          </p:val>
                                        </p:tav>
                                        <p:tav tm="100000">
                                          <p:val>
                                            <p:strVal val="#ppt_x"/>
                                          </p:val>
                                        </p:tav>
                                      </p:tavLst>
                                    </p:anim>
                                    <p:anim calcmode="lin" valueType="num">
                                      <p:cBhvr additive="base">
                                        <p:cTn id="50" dur="500" fill="hold"/>
                                        <p:tgtEl>
                                          <p:spTgt spid="61"/>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21"/>
                                        </p:tgtEl>
                                        <p:attrNameLst>
                                          <p:attrName>style.visibility</p:attrName>
                                        </p:attrNameLst>
                                      </p:cBhvr>
                                      <p:to>
                                        <p:strVal val="visible"/>
                                      </p:to>
                                    </p:set>
                                    <p:anim calcmode="lin" valueType="num">
                                      <p:cBhvr additive="base">
                                        <p:cTn id="53" dur="500" fill="hold"/>
                                        <p:tgtEl>
                                          <p:spTgt spid="21"/>
                                        </p:tgtEl>
                                        <p:attrNameLst>
                                          <p:attrName>ppt_x</p:attrName>
                                        </p:attrNameLst>
                                      </p:cBhvr>
                                      <p:tavLst>
                                        <p:tav tm="0">
                                          <p:val>
                                            <p:strVal val="#ppt_x"/>
                                          </p:val>
                                        </p:tav>
                                        <p:tav tm="100000">
                                          <p:val>
                                            <p:strVal val="#ppt_x"/>
                                          </p:val>
                                        </p:tav>
                                      </p:tavLst>
                                    </p:anim>
                                    <p:anim calcmode="lin" valueType="num">
                                      <p:cBhvr additive="base">
                                        <p:cTn id="54"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grpId="0" nodeType="clickEffect">
                                  <p:stCondLst>
                                    <p:cond delay="0"/>
                                  </p:stCondLst>
                                  <p:childTnLst>
                                    <p:set>
                                      <p:cBhvr>
                                        <p:cTn id="58" dur="1" fill="hold">
                                          <p:stCondLst>
                                            <p:cond delay="0"/>
                                          </p:stCondLst>
                                        </p:cTn>
                                        <p:tgtEl>
                                          <p:spTgt spid="62"/>
                                        </p:tgtEl>
                                        <p:attrNameLst>
                                          <p:attrName>style.visibility</p:attrName>
                                        </p:attrNameLst>
                                      </p:cBhvr>
                                      <p:to>
                                        <p:strVal val="visible"/>
                                      </p:to>
                                    </p:set>
                                    <p:anim calcmode="lin" valueType="num">
                                      <p:cBhvr additive="base">
                                        <p:cTn id="59" dur="500" fill="hold"/>
                                        <p:tgtEl>
                                          <p:spTgt spid="62"/>
                                        </p:tgtEl>
                                        <p:attrNameLst>
                                          <p:attrName>ppt_x</p:attrName>
                                        </p:attrNameLst>
                                      </p:cBhvr>
                                      <p:tavLst>
                                        <p:tav tm="0">
                                          <p:val>
                                            <p:strVal val="#ppt_x"/>
                                          </p:val>
                                        </p:tav>
                                        <p:tav tm="100000">
                                          <p:val>
                                            <p:strVal val="#ppt_x"/>
                                          </p:val>
                                        </p:tav>
                                      </p:tavLst>
                                    </p:anim>
                                    <p:anim calcmode="lin" valueType="num">
                                      <p:cBhvr additive="base">
                                        <p:cTn id="60" dur="500" fill="hold"/>
                                        <p:tgtEl>
                                          <p:spTgt spid="62"/>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41"/>
                                        </p:tgtEl>
                                        <p:attrNameLst>
                                          <p:attrName>style.visibility</p:attrName>
                                        </p:attrNameLst>
                                      </p:cBhvr>
                                      <p:to>
                                        <p:strVal val="visible"/>
                                      </p:to>
                                    </p:set>
                                    <p:anim calcmode="lin" valueType="num">
                                      <p:cBhvr additive="base">
                                        <p:cTn id="63" dur="500" fill="hold"/>
                                        <p:tgtEl>
                                          <p:spTgt spid="41"/>
                                        </p:tgtEl>
                                        <p:attrNameLst>
                                          <p:attrName>ppt_x</p:attrName>
                                        </p:attrNameLst>
                                      </p:cBhvr>
                                      <p:tavLst>
                                        <p:tav tm="0">
                                          <p:val>
                                            <p:strVal val="#ppt_x"/>
                                          </p:val>
                                        </p:tav>
                                        <p:tav tm="100000">
                                          <p:val>
                                            <p:strVal val="#ppt_x"/>
                                          </p:val>
                                        </p:tav>
                                      </p:tavLst>
                                    </p:anim>
                                    <p:anim calcmode="lin" valueType="num">
                                      <p:cBhvr additive="base">
                                        <p:cTn id="64" dur="500" fill="hold"/>
                                        <p:tgtEl>
                                          <p:spTgt spid="41"/>
                                        </p:tgtEl>
                                        <p:attrNameLst>
                                          <p:attrName>ppt_y</p:attrName>
                                        </p:attrNameLst>
                                      </p:cBhvr>
                                      <p:tavLst>
                                        <p:tav tm="0">
                                          <p:val>
                                            <p:strVal val="1+#ppt_h/2"/>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2" presetClass="entr" presetSubtype="4" fill="hold" grpId="0" nodeType="clickEffect">
                                  <p:stCondLst>
                                    <p:cond delay="0"/>
                                  </p:stCondLst>
                                  <p:childTnLst>
                                    <p:set>
                                      <p:cBhvr>
                                        <p:cTn id="68" dur="1" fill="hold">
                                          <p:stCondLst>
                                            <p:cond delay="0"/>
                                          </p:stCondLst>
                                        </p:cTn>
                                        <p:tgtEl>
                                          <p:spTgt spid="64"/>
                                        </p:tgtEl>
                                        <p:attrNameLst>
                                          <p:attrName>style.visibility</p:attrName>
                                        </p:attrNameLst>
                                      </p:cBhvr>
                                      <p:to>
                                        <p:strVal val="visible"/>
                                      </p:to>
                                    </p:set>
                                    <p:anim calcmode="lin" valueType="num">
                                      <p:cBhvr additive="base">
                                        <p:cTn id="69" dur="500" fill="hold"/>
                                        <p:tgtEl>
                                          <p:spTgt spid="64"/>
                                        </p:tgtEl>
                                        <p:attrNameLst>
                                          <p:attrName>ppt_x</p:attrName>
                                        </p:attrNameLst>
                                      </p:cBhvr>
                                      <p:tavLst>
                                        <p:tav tm="0">
                                          <p:val>
                                            <p:strVal val="#ppt_x"/>
                                          </p:val>
                                        </p:tav>
                                        <p:tav tm="100000">
                                          <p:val>
                                            <p:strVal val="#ppt_x"/>
                                          </p:val>
                                        </p:tav>
                                      </p:tavLst>
                                    </p:anim>
                                    <p:anim calcmode="lin" valueType="num">
                                      <p:cBhvr additive="base">
                                        <p:cTn id="70" dur="500" fill="hold"/>
                                        <p:tgtEl>
                                          <p:spTgt spid="64"/>
                                        </p:tgtEl>
                                        <p:attrNameLst>
                                          <p:attrName>ppt_y</p:attrName>
                                        </p:attrNameLst>
                                      </p:cBhvr>
                                      <p:tavLst>
                                        <p:tav tm="0">
                                          <p:val>
                                            <p:strVal val="1+#ppt_h/2"/>
                                          </p:val>
                                        </p:tav>
                                        <p:tav tm="100000">
                                          <p:val>
                                            <p:strVal val="#ppt_y"/>
                                          </p:val>
                                        </p:tav>
                                      </p:tavLst>
                                    </p:anim>
                                  </p:childTnLst>
                                </p:cTn>
                              </p:par>
                              <p:par>
                                <p:cTn id="71" presetID="2" presetClass="entr" presetSubtype="4" fill="hold" grpId="0" nodeType="withEffect">
                                  <p:stCondLst>
                                    <p:cond delay="0"/>
                                  </p:stCondLst>
                                  <p:childTnLst>
                                    <p:set>
                                      <p:cBhvr>
                                        <p:cTn id="72" dur="1" fill="hold">
                                          <p:stCondLst>
                                            <p:cond delay="0"/>
                                          </p:stCondLst>
                                        </p:cTn>
                                        <p:tgtEl>
                                          <p:spTgt spid="22"/>
                                        </p:tgtEl>
                                        <p:attrNameLst>
                                          <p:attrName>style.visibility</p:attrName>
                                        </p:attrNameLst>
                                      </p:cBhvr>
                                      <p:to>
                                        <p:strVal val="visible"/>
                                      </p:to>
                                    </p:set>
                                    <p:anim calcmode="lin" valueType="num">
                                      <p:cBhvr additive="base">
                                        <p:cTn id="73" dur="500" fill="hold"/>
                                        <p:tgtEl>
                                          <p:spTgt spid="22"/>
                                        </p:tgtEl>
                                        <p:attrNameLst>
                                          <p:attrName>ppt_x</p:attrName>
                                        </p:attrNameLst>
                                      </p:cBhvr>
                                      <p:tavLst>
                                        <p:tav tm="0">
                                          <p:val>
                                            <p:strVal val="#ppt_x"/>
                                          </p:val>
                                        </p:tav>
                                        <p:tav tm="100000">
                                          <p:val>
                                            <p:strVal val="#ppt_x"/>
                                          </p:val>
                                        </p:tav>
                                      </p:tavLst>
                                    </p:anim>
                                    <p:anim calcmode="lin" valueType="num">
                                      <p:cBhvr additive="base">
                                        <p:cTn id="74"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65"/>
                                        </p:tgtEl>
                                        <p:attrNameLst>
                                          <p:attrName>style.visibility</p:attrName>
                                        </p:attrNameLst>
                                      </p:cBhvr>
                                      <p:to>
                                        <p:strVal val="visible"/>
                                      </p:to>
                                    </p:set>
                                    <p:anim calcmode="lin" valueType="num">
                                      <p:cBhvr additive="base">
                                        <p:cTn id="79" dur="500" fill="hold"/>
                                        <p:tgtEl>
                                          <p:spTgt spid="65"/>
                                        </p:tgtEl>
                                        <p:attrNameLst>
                                          <p:attrName>ppt_x</p:attrName>
                                        </p:attrNameLst>
                                      </p:cBhvr>
                                      <p:tavLst>
                                        <p:tav tm="0">
                                          <p:val>
                                            <p:strVal val="#ppt_x"/>
                                          </p:val>
                                        </p:tav>
                                        <p:tav tm="100000">
                                          <p:val>
                                            <p:strVal val="#ppt_x"/>
                                          </p:val>
                                        </p:tav>
                                      </p:tavLst>
                                    </p:anim>
                                    <p:anim calcmode="lin" valueType="num">
                                      <p:cBhvr additive="base">
                                        <p:cTn id="80" dur="500" fill="hold"/>
                                        <p:tgtEl>
                                          <p:spTgt spid="65"/>
                                        </p:tgtEl>
                                        <p:attrNameLst>
                                          <p:attrName>ppt_y</p:attrName>
                                        </p:attrNameLst>
                                      </p:cBhvr>
                                      <p:tavLst>
                                        <p:tav tm="0">
                                          <p:val>
                                            <p:strVal val="1+#ppt_h/2"/>
                                          </p:val>
                                        </p:tav>
                                        <p:tav tm="100000">
                                          <p:val>
                                            <p:strVal val="#ppt_y"/>
                                          </p:val>
                                        </p:tav>
                                      </p:tavLst>
                                    </p:anim>
                                  </p:childTnLst>
                                </p:cTn>
                              </p:par>
                              <p:par>
                                <p:cTn id="81" presetID="2" presetClass="entr" presetSubtype="4" fill="hold" grpId="0" nodeType="withEffect">
                                  <p:stCondLst>
                                    <p:cond delay="0"/>
                                  </p:stCondLst>
                                  <p:childTnLst>
                                    <p:set>
                                      <p:cBhvr>
                                        <p:cTn id="82" dur="1" fill="hold">
                                          <p:stCondLst>
                                            <p:cond delay="0"/>
                                          </p:stCondLst>
                                        </p:cTn>
                                        <p:tgtEl>
                                          <p:spTgt spid="42"/>
                                        </p:tgtEl>
                                        <p:attrNameLst>
                                          <p:attrName>style.visibility</p:attrName>
                                        </p:attrNameLst>
                                      </p:cBhvr>
                                      <p:to>
                                        <p:strVal val="visible"/>
                                      </p:to>
                                    </p:set>
                                    <p:anim calcmode="lin" valueType="num">
                                      <p:cBhvr additive="base">
                                        <p:cTn id="83" dur="500" fill="hold"/>
                                        <p:tgtEl>
                                          <p:spTgt spid="42"/>
                                        </p:tgtEl>
                                        <p:attrNameLst>
                                          <p:attrName>ppt_x</p:attrName>
                                        </p:attrNameLst>
                                      </p:cBhvr>
                                      <p:tavLst>
                                        <p:tav tm="0">
                                          <p:val>
                                            <p:strVal val="#ppt_x"/>
                                          </p:val>
                                        </p:tav>
                                        <p:tav tm="100000">
                                          <p:val>
                                            <p:strVal val="#ppt_x"/>
                                          </p:val>
                                        </p:tav>
                                      </p:tavLst>
                                    </p:anim>
                                    <p:anim calcmode="lin" valueType="num">
                                      <p:cBhvr additive="base">
                                        <p:cTn id="84" dur="500" fill="hold"/>
                                        <p:tgtEl>
                                          <p:spTgt spid="42"/>
                                        </p:tgtEl>
                                        <p:attrNameLst>
                                          <p:attrName>ppt_y</p:attrName>
                                        </p:attrNameLst>
                                      </p:cBhvr>
                                      <p:tavLst>
                                        <p:tav tm="0">
                                          <p:val>
                                            <p:strVal val="1+#ppt_h/2"/>
                                          </p:val>
                                        </p:tav>
                                        <p:tav tm="100000">
                                          <p:val>
                                            <p:strVal val="#ppt_y"/>
                                          </p:val>
                                        </p:tav>
                                      </p:tavLst>
                                    </p:anim>
                                  </p:childTnLst>
                                </p:cTn>
                              </p:par>
                            </p:childTnLst>
                          </p:cTn>
                        </p:par>
                      </p:childTnLst>
                    </p:cTn>
                  </p:par>
                  <p:par>
                    <p:cTn id="85" fill="hold">
                      <p:stCondLst>
                        <p:cond delay="indefinite"/>
                      </p:stCondLst>
                      <p:childTnLst>
                        <p:par>
                          <p:cTn id="86" fill="hold">
                            <p:stCondLst>
                              <p:cond delay="0"/>
                            </p:stCondLst>
                            <p:childTnLst>
                              <p:par>
                                <p:cTn id="87" presetID="2" presetClass="entr" presetSubtype="4" fill="hold" grpId="0" nodeType="clickEffect">
                                  <p:stCondLst>
                                    <p:cond delay="0"/>
                                  </p:stCondLst>
                                  <p:childTnLst>
                                    <p:set>
                                      <p:cBhvr>
                                        <p:cTn id="88" dur="1" fill="hold">
                                          <p:stCondLst>
                                            <p:cond delay="0"/>
                                          </p:stCondLst>
                                        </p:cTn>
                                        <p:tgtEl>
                                          <p:spTgt spid="63"/>
                                        </p:tgtEl>
                                        <p:attrNameLst>
                                          <p:attrName>style.visibility</p:attrName>
                                        </p:attrNameLst>
                                      </p:cBhvr>
                                      <p:to>
                                        <p:strVal val="visible"/>
                                      </p:to>
                                    </p:set>
                                    <p:anim calcmode="lin" valueType="num">
                                      <p:cBhvr additive="base">
                                        <p:cTn id="89" dur="500" fill="hold"/>
                                        <p:tgtEl>
                                          <p:spTgt spid="63"/>
                                        </p:tgtEl>
                                        <p:attrNameLst>
                                          <p:attrName>ppt_x</p:attrName>
                                        </p:attrNameLst>
                                      </p:cBhvr>
                                      <p:tavLst>
                                        <p:tav tm="0">
                                          <p:val>
                                            <p:strVal val="#ppt_x"/>
                                          </p:val>
                                        </p:tav>
                                        <p:tav tm="100000">
                                          <p:val>
                                            <p:strVal val="#ppt_x"/>
                                          </p:val>
                                        </p:tav>
                                      </p:tavLst>
                                    </p:anim>
                                    <p:anim calcmode="lin" valueType="num">
                                      <p:cBhvr additive="base">
                                        <p:cTn id="90" dur="500" fill="hold"/>
                                        <p:tgtEl>
                                          <p:spTgt spid="63"/>
                                        </p:tgtEl>
                                        <p:attrNameLst>
                                          <p:attrName>ppt_y</p:attrName>
                                        </p:attrNameLst>
                                      </p:cBhvr>
                                      <p:tavLst>
                                        <p:tav tm="0">
                                          <p:val>
                                            <p:strVal val="1+#ppt_h/2"/>
                                          </p:val>
                                        </p:tav>
                                        <p:tav tm="100000">
                                          <p:val>
                                            <p:strVal val="#ppt_y"/>
                                          </p:val>
                                        </p:tav>
                                      </p:tavLst>
                                    </p:anim>
                                  </p:childTnLst>
                                </p:cTn>
                              </p:par>
                              <p:par>
                                <p:cTn id="91" presetID="2" presetClass="entr" presetSubtype="4" fill="hold" grpId="0" nodeType="withEffect">
                                  <p:stCondLst>
                                    <p:cond delay="0"/>
                                  </p:stCondLst>
                                  <p:childTnLst>
                                    <p:set>
                                      <p:cBhvr>
                                        <p:cTn id="92" dur="1" fill="hold">
                                          <p:stCondLst>
                                            <p:cond delay="0"/>
                                          </p:stCondLst>
                                        </p:cTn>
                                        <p:tgtEl>
                                          <p:spTgt spid="23"/>
                                        </p:tgtEl>
                                        <p:attrNameLst>
                                          <p:attrName>style.visibility</p:attrName>
                                        </p:attrNameLst>
                                      </p:cBhvr>
                                      <p:to>
                                        <p:strVal val="visible"/>
                                      </p:to>
                                    </p:set>
                                    <p:anim calcmode="lin" valueType="num">
                                      <p:cBhvr additive="base">
                                        <p:cTn id="93" dur="500" fill="hold"/>
                                        <p:tgtEl>
                                          <p:spTgt spid="23"/>
                                        </p:tgtEl>
                                        <p:attrNameLst>
                                          <p:attrName>ppt_x</p:attrName>
                                        </p:attrNameLst>
                                      </p:cBhvr>
                                      <p:tavLst>
                                        <p:tav tm="0">
                                          <p:val>
                                            <p:strVal val="#ppt_x"/>
                                          </p:val>
                                        </p:tav>
                                        <p:tav tm="100000">
                                          <p:val>
                                            <p:strVal val="#ppt_x"/>
                                          </p:val>
                                        </p:tav>
                                      </p:tavLst>
                                    </p:anim>
                                    <p:anim calcmode="lin" valueType="num">
                                      <p:cBhvr additive="base">
                                        <p:cTn id="94"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95" fill="hold">
                      <p:stCondLst>
                        <p:cond delay="indefinite"/>
                      </p:stCondLst>
                      <p:childTnLst>
                        <p:par>
                          <p:cTn id="96" fill="hold">
                            <p:stCondLst>
                              <p:cond delay="0"/>
                            </p:stCondLst>
                            <p:childTnLst>
                              <p:par>
                                <p:cTn id="97" presetID="2" presetClass="entr" presetSubtype="4" fill="hold" grpId="0" nodeType="clickEffect">
                                  <p:stCondLst>
                                    <p:cond delay="0"/>
                                  </p:stCondLst>
                                  <p:childTnLst>
                                    <p:set>
                                      <p:cBhvr>
                                        <p:cTn id="98" dur="1" fill="hold">
                                          <p:stCondLst>
                                            <p:cond delay="0"/>
                                          </p:stCondLst>
                                        </p:cTn>
                                        <p:tgtEl>
                                          <p:spTgt spid="26"/>
                                        </p:tgtEl>
                                        <p:attrNameLst>
                                          <p:attrName>style.visibility</p:attrName>
                                        </p:attrNameLst>
                                      </p:cBhvr>
                                      <p:to>
                                        <p:strVal val="visible"/>
                                      </p:to>
                                    </p:set>
                                    <p:anim calcmode="lin" valueType="num">
                                      <p:cBhvr additive="base">
                                        <p:cTn id="99" dur="500" fill="hold"/>
                                        <p:tgtEl>
                                          <p:spTgt spid="26"/>
                                        </p:tgtEl>
                                        <p:attrNameLst>
                                          <p:attrName>ppt_x</p:attrName>
                                        </p:attrNameLst>
                                      </p:cBhvr>
                                      <p:tavLst>
                                        <p:tav tm="0">
                                          <p:val>
                                            <p:strVal val="#ppt_x"/>
                                          </p:val>
                                        </p:tav>
                                        <p:tav tm="100000">
                                          <p:val>
                                            <p:strVal val="#ppt_x"/>
                                          </p:val>
                                        </p:tav>
                                      </p:tavLst>
                                    </p:anim>
                                    <p:anim calcmode="lin" valueType="num">
                                      <p:cBhvr additive="base">
                                        <p:cTn id="100"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101" fill="hold">
                      <p:stCondLst>
                        <p:cond delay="indefinite"/>
                      </p:stCondLst>
                      <p:childTnLst>
                        <p:par>
                          <p:cTn id="102" fill="hold">
                            <p:stCondLst>
                              <p:cond delay="0"/>
                            </p:stCondLst>
                            <p:childTnLst>
                              <p:par>
                                <p:cTn id="103" presetID="2" presetClass="entr" presetSubtype="4" fill="hold" grpId="0" nodeType="clickEffect">
                                  <p:stCondLst>
                                    <p:cond delay="0"/>
                                  </p:stCondLst>
                                  <p:childTnLst>
                                    <p:set>
                                      <p:cBhvr>
                                        <p:cTn id="104" dur="1" fill="hold">
                                          <p:stCondLst>
                                            <p:cond delay="0"/>
                                          </p:stCondLst>
                                        </p:cTn>
                                        <p:tgtEl>
                                          <p:spTgt spid="31"/>
                                        </p:tgtEl>
                                        <p:attrNameLst>
                                          <p:attrName>style.visibility</p:attrName>
                                        </p:attrNameLst>
                                      </p:cBhvr>
                                      <p:to>
                                        <p:strVal val="visible"/>
                                      </p:to>
                                    </p:set>
                                    <p:anim calcmode="lin" valueType="num">
                                      <p:cBhvr additive="base">
                                        <p:cTn id="105" dur="500" fill="hold"/>
                                        <p:tgtEl>
                                          <p:spTgt spid="31"/>
                                        </p:tgtEl>
                                        <p:attrNameLst>
                                          <p:attrName>ppt_x</p:attrName>
                                        </p:attrNameLst>
                                      </p:cBhvr>
                                      <p:tavLst>
                                        <p:tav tm="0">
                                          <p:val>
                                            <p:strVal val="#ppt_x"/>
                                          </p:val>
                                        </p:tav>
                                        <p:tav tm="100000">
                                          <p:val>
                                            <p:strVal val="#ppt_x"/>
                                          </p:val>
                                        </p:tav>
                                      </p:tavLst>
                                    </p:anim>
                                    <p:anim calcmode="lin" valueType="num">
                                      <p:cBhvr additive="base">
                                        <p:cTn id="106"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grpId="0" nodeType="clickEffect">
                                  <p:stCondLst>
                                    <p:cond delay="0"/>
                                  </p:stCondLst>
                                  <p:childTnLst>
                                    <p:set>
                                      <p:cBhvr>
                                        <p:cTn id="110" dur="1" fill="hold">
                                          <p:stCondLst>
                                            <p:cond delay="0"/>
                                          </p:stCondLst>
                                        </p:cTn>
                                        <p:tgtEl>
                                          <p:spTgt spid="40"/>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46"/>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43"/>
                                        </p:tgtEl>
                                        <p:attrNameLst>
                                          <p:attrName>style.visibility</p:attrName>
                                        </p:attrNameLst>
                                      </p:cBhvr>
                                      <p:to>
                                        <p:strVal val="visible"/>
                                      </p:to>
                                    </p:set>
                                  </p:childTnLst>
                                </p:cTn>
                              </p:par>
                              <p:par>
                                <p:cTn id="115" presetID="1" presetClass="entr" presetSubtype="0" fill="hold" grpId="0" nodeType="withEffect">
                                  <p:stCondLst>
                                    <p:cond delay="0"/>
                                  </p:stCondLst>
                                  <p:childTnLst>
                                    <p:set>
                                      <p:cBhvr>
                                        <p:cTn id="116" dur="1" fill="hold">
                                          <p:stCondLst>
                                            <p:cond delay="0"/>
                                          </p:stCondLst>
                                        </p:cTn>
                                        <p:tgtEl>
                                          <p:spTgt spid="48"/>
                                        </p:tgtEl>
                                        <p:attrNameLst>
                                          <p:attrName>style.visibility</p:attrName>
                                        </p:attrNameLst>
                                      </p:cBhvr>
                                      <p:to>
                                        <p:strVal val="visible"/>
                                      </p:to>
                                    </p:set>
                                  </p:childTnLst>
                                </p:cTn>
                              </p:par>
                              <p:par>
                                <p:cTn id="117" presetID="1" presetClass="entr" presetSubtype="0" fill="hold" grpId="0" nodeType="withEffect">
                                  <p:stCondLst>
                                    <p:cond delay="0"/>
                                  </p:stCondLst>
                                  <p:childTnLst>
                                    <p:set>
                                      <p:cBhvr>
                                        <p:cTn id="118" dur="1" fill="hold">
                                          <p:stCondLst>
                                            <p:cond delay="0"/>
                                          </p:stCondLst>
                                        </p:cTn>
                                        <p:tgtEl>
                                          <p:spTgt spid="49"/>
                                        </p:tgtEl>
                                        <p:attrNameLst>
                                          <p:attrName>style.visibility</p:attrName>
                                        </p:attrNameLst>
                                      </p:cBhvr>
                                      <p:to>
                                        <p:strVal val="visible"/>
                                      </p:to>
                                    </p:set>
                                  </p:childTnLst>
                                </p:cTn>
                              </p:par>
                              <p:par>
                                <p:cTn id="119" presetID="1" presetClass="entr" presetSubtype="0" fill="hold" grpId="0" nodeType="withEffect">
                                  <p:stCondLst>
                                    <p:cond delay="0"/>
                                  </p:stCondLst>
                                  <p:childTnLst>
                                    <p:set>
                                      <p:cBhvr>
                                        <p:cTn id="120" dur="1" fill="hold">
                                          <p:stCondLst>
                                            <p:cond delay="0"/>
                                          </p:stCondLst>
                                        </p:cTn>
                                        <p:tgtEl>
                                          <p:spTgt spid="50"/>
                                        </p:tgtEl>
                                        <p:attrNameLst>
                                          <p:attrName>style.visibility</p:attrName>
                                        </p:attrNameLst>
                                      </p:cBhvr>
                                      <p:to>
                                        <p:strVal val="visible"/>
                                      </p:to>
                                    </p:set>
                                  </p:childTnLst>
                                </p:cTn>
                              </p:par>
                              <p:par>
                                <p:cTn id="121" presetID="1" presetClass="entr" presetSubtype="0" fill="hold" grpId="0" nodeType="withEffect">
                                  <p:stCondLst>
                                    <p:cond delay="0"/>
                                  </p:stCondLst>
                                  <p:childTnLst>
                                    <p:set>
                                      <p:cBhvr>
                                        <p:cTn id="122" dur="1" fill="hold">
                                          <p:stCondLst>
                                            <p:cond delay="0"/>
                                          </p:stCondLst>
                                        </p:cTn>
                                        <p:tgtEl>
                                          <p:spTgt spid="51"/>
                                        </p:tgtEl>
                                        <p:attrNameLst>
                                          <p:attrName>style.visibility</p:attrName>
                                        </p:attrNameLst>
                                      </p:cBhvr>
                                      <p:to>
                                        <p:strVal val="visible"/>
                                      </p:to>
                                    </p:set>
                                  </p:childTnLst>
                                </p:cTn>
                              </p:par>
                              <p:par>
                                <p:cTn id="123" presetID="1" presetClass="entr" presetSubtype="0" fill="hold" grpId="0" nodeType="withEffect">
                                  <p:stCondLst>
                                    <p:cond delay="0"/>
                                  </p:stCondLst>
                                  <p:childTnLst>
                                    <p:set>
                                      <p:cBhvr>
                                        <p:cTn id="124" dur="1" fill="hold">
                                          <p:stCondLst>
                                            <p:cond delay="0"/>
                                          </p:stCondLst>
                                        </p:cTn>
                                        <p:tgtEl>
                                          <p:spTgt spid="52"/>
                                        </p:tgtEl>
                                        <p:attrNameLst>
                                          <p:attrName>style.visibility</p:attrName>
                                        </p:attrNameLst>
                                      </p:cBhvr>
                                      <p:to>
                                        <p:strVal val="visible"/>
                                      </p:to>
                                    </p:set>
                                  </p:childTnLst>
                                </p:cTn>
                              </p:par>
                              <p:par>
                                <p:cTn id="125" presetID="1" presetClass="entr" presetSubtype="0" fill="hold" grpId="0" nodeType="withEffect">
                                  <p:stCondLst>
                                    <p:cond delay="0"/>
                                  </p:stCondLst>
                                  <p:childTnLst>
                                    <p:set>
                                      <p:cBhvr>
                                        <p:cTn id="126" dur="1" fill="hold">
                                          <p:stCondLst>
                                            <p:cond delay="0"/>
                                          </p:stCondLst>
                                        </p:cTn>
                                        <p:tgtEl>
                                          <p:spTgt spid="53"/>
                                        </p:tgtEl>
                                        <p:attrNameLst>
                                          <p:attrName>style.visibility</p:attrName>
                                        </p:attrNameLst>
                                      </p:cBhvr>
                                      <p:to>
                                        <p:strVal val="visible"/>
                                      </p:to>
                                    </p:set>
                                  </p:childTnLst>
                                </p:cTn>
                              </p:par>
                              <p:par>
                                <p:cTn id="127" presetID="1" presetClass="entr" presetSubtype="0" fill="hold" grpId="0" nodeType="withEffect">
                                  <p:stCondLst>
                                    <p:cond delay="0"/>
                                  </p:stCondLst>
                                  <p:childTnLst>
                                    <p:set>
                                      <p:cBhvr>
                                        <p:cTn id="128" dur="1" fill="hold">
                                          <p:stCondLst>
                                            <p:cond delay="0"/>
                                          </p:stCondLst>
                                        </p:cTn>
                                        <p:tgtEl>
                                          <p:spTgt spid="54"/>
                                        </p:tgtEl>
                                        <p:attrNameLst>
                                          <p:attrName>style.visibility</p:attrName>
                                        </p:attrNameLst>
                                      </p:cBhvr>
                                      <p:to>
                                        <p:strVal val="visible"/>
                                      </p:to>
                                    </p:set>
                                  </p:childTnLst>
                                </p:cTn>
                              </p:par>
                            </p:childTnLst>
                          </p:cTn>
                        </p:par>
                      </p:childTnLst>
                    </p:cTn>
                  </p:par>
                  <p:par>
                    <p:cTn id="129" fill="hold">
                      <p:stCondLst>
                        <p:cond delay="indefinite"/>
                      </p:stCondLst>
                      <p:childTnLst>
                        <p:par>
                          <p:cTn id="130" fill="hold">
                            <p:stCondLst>
                              <p:cond delay="0"/>
                            </p:stCondLst>
                            <p:childTnLst>
                              <p:par>
                                <p:cTn id="131" presetID="1" presetClass="entr" presetSubtype="0" fill="hold" grpId="0" nodeType="clickEffect">
                                  <p:stCondLst>
                                    <p:cond delay="0"/>
                                  </p:stCondLst>
                                  <p:childTnLst>
                                    <p:set>
                                      <p:cBhvr>
                                        <p:cTn id="132" dur="1" fill="hold">
                                          <p:stCondLst>
                                            <p:cond delay="0"/>
                                          </p:stCondLst>
                                        </p:cTn>
                                        <p:tgtEl>
                                          <p:spTgt spid="32"/>
                                        </p:tgtEl>
                                        <p:attrNameLst>
                                          <p:attrName>style.visibility</p:attrName>
                                        </p:attrNameLst>
                                      </p:cBhvr>
                                      <p:to>
                                        <p:strVal val="visible"/>
                                      </p:to>
                                    </p:set>
                                  </p:childTnLst>
                                </p:cTn>
                              </p:par>
                              <p:par>
                                <p:cTn id="133" presetID="1" presetClass="entr" presetSubtype="0" fill="hold" grpId="0" nodeType="withEffect">
                                  <p:stCondLst>
                                    <p:cond delay="0"/>
                                  </p:stCondLst>
                                  <p:childTnLst>
                                    <p:set>
                                      <p:cBhvr>
                                        <p:cTn id="134" dur="1" fill="hold">
                                          <p:stCondLst>
                                            <p:cond delay="0"/>
                                          </p:stCondLst>
                                        </p:cTn>
                                        <p:tgtEl>
                                          <p:spTgt spid="33"/>
                                        </p:tgtEl>
                                        <p:attrNameLst>
                                          <p:attrName>style.visibility</p:attrName>
                                        </p:attrNameLst>
                                      </p:cBhvr>
                                      <p:to>
                                        <p:strVal val="visible"/>
                                      </p:to>
                                    </p:set>
                                  </p:childTnLst>
                                </p:cTn>
                              </p:par>
                              <p:par>
                                <p:cTn id="135" presetID="1" presetClass="entr" presetSubtype="0" fill="hold" grpId="0" nodeType="withEffect">
                                  <p:stCondLst>
                                    <p:cond delay="0"/>
                                  </p:stCondLst>
                                  <p:childTnLst>
                                    <p:set>
                                      <p:cBhvr>
                                        <p:cTn id="136" dur="1" fill="hold">
                                          <p:stCondLst>
                                            <p:cond delay="0"/>
                                          </p:stCondLst>
                                        </p:cTn>
                                        <p:tgtEl>
                                          <p:spTgt spid="34"/>
                                        </p:tgtEl>
                                        <p:attrNameLst>
                                          <p:attrName>style.visibility</p:attrName>
                                        </p:attrNameLst>
                                      </p:cBhvr>
                                      <p:to>
                                        <p:strVal val="visible"/>
                                      </p:to>
                                    </p:set>
                                  </p:childTnLst>
                                </p:cTn>
                              </p:par>
                              <p:par>
                                <p:cTn id="137" presetID="1" presetClass="entr" presetSubtype="0" fill="hold" grpId="0" nodeType="withEffect">
                                  <p:stCondLst>
                                    <p:cond delay="0"/>
                                  </p:stCondLst>
                                  <p:childTnLst>
                                    <p:set>
                                      <p:cBhvr>
                                        <p:cTn id="138" dur="1" fill="hold">
                                          <p:stCondLst>
                                            <p:cond delay="0"/>
                                          </p:stCondLst>
                                        </p:cTn>
                                        <p:tgtEl>
                                          <p:spTgt spid="35"/>
                                        </p:tgtEl>
                                        <p:attrNameLst>
                                          <p:attrName>style.visibility</p:attrName>
                                        </p:attrNameLst>
                                      </p:cBhvr>
                                      <p:to>
                                        <p:strVal val="visible"/>
                                      </p:to>
                                    </p:set>
                                  </p:childTnLst>
                                </p:cTn>
                              </p:par>
                              <p:par>
                                <p:cTn id="139" presetID="1" presetClass="entr" presetSubtype="0" fill="hold" grpId="0" nodeType="withEffect">
                                  <p:stCondLst>
                                    <p:cond delay="0"/>
                                  </p:stCondLst>
                                  <p:childTnLst>
                                    <p:set>
                                      <p:cBhvr>
                                        <p:cTn id="140" dur="1" fill="hold">
                                          <p:stCondLst>
                                            <p:cond delay="0"/>
                                          </p:stCondLst>
                                        </p:cTn>
                                        <p:tgtEl>
                                          <p:spTgt spid="36"/>
                                        </p:tgtEl>
                                        <p:attrNameLst>
                                          <p:attrName>style.visibility</p:attrName>
                                        </p:attrNameLst>
                                      </p:cBhvr>
                                      <p:to>
                                        <p:strVal val="visible"/>
                                      </p:to>
                                    </p:set>
                                  </p:childTnLst>
                                </p:cTn>
                              </p:par>
                              <p:par>
                                <p:cTn id="141" presetID="1" presetClass="entr" presetSubtype="0" fill="hold" grpId="0" nodeType="withEffect">
                                  <p:stCondLst>
                                    <p:cond delay="0"/>
                                  </p:stCondLst>
                                  <p:childTnLst>
                                    <p:set>
                                      <p:cBhvr>
                                        <p:cTn id="142"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7" grpId="0" animBg="1"/>
      <p:bldP spid="18" grpId="0" animBg="1"/>
      <p:bldP spid="19" grpId="0" animBg="1"/>
      <p:bldP spid="20" grpId="0" animBg="1"/>
      <p:bldP spid="21" grpId="0" animBg="1"/>
      <p:bldP spid="22" grpId="0" animBg="1"/>
      <p:bldP spid="23" grpId="0" animBg="1"/>
      <p:bldP spid="26" grpId="0" animBg="1"/>
      <p:bldP spid="31" grpId="0" animBg="1"/>
      <p:bldP spid="32" grpId="0" animBg="1"/>
      <p:bldP spid="33" grpId="0"/>
      <p:bldP spid="34" grpId="0" animBg="1"/>
      <p:bldP spid="35" grpId="0"/>
      <p:bldP spid="36" grpId="0" animBg="1"/>
      <p:bldP spid="37" grpId="0"/>
      <p:bldP spid="41" grpId="0" animBg="1"/>
      <p:bldP spid="42" grpId="0" animBg="1"/>
      <p:bldP spid="40" grpId="0"/>
      <p:bldP spid="46" grpId="0"/>
      <p:bldP spid="43" grpId="0" animBg="1"/>
      <p:bldP spid="48" grpId="0" animBg="1"/>
      <p:bldP spid="49" grpId="0"/>
      <p:bldP spid="50" grpId="0" animBg="1"/>
      <p:bldP spid="51" grpId="0"/>
      <p:bldP spid="52" grpId="0" animBg="1"/>
      <p:bldP spid="53" grpId="0"/>
      <p:bldP spid="54" grpId="0" animBg="1"/>
      <p:bldP spid="47" grpId="0" animBg="1"/>
      <p:bldP spid="59" grpId="0" animBg="1"/>
      <p:bldP spid="55" grpId="0" animBg="1"/>
      <p:bldP spid="61" grpId="0" animBg="1"/>
      <p:bldP spid="62" grpId="0" animBg="1"/>
      <p:bldP spid="63" grpId="0" animBg="1"/>
      <p:bldP spid="64" grpId="0" animBg="1"/>
      <p:bldP spid="65"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457"/>
</p:tagLst>
</file>

<file path=ppt/tags/tag2.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457"/>
</p:tagLst>
</file>

<file path=ppt/tags/tag3.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457"/>
</p:tagLst>
</file>

<file path=ppt/tags/tag4.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457"/>
</p:tagLst>
</file>

<file path=ppt/tags/tag5.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457"/>
</p:tagLst>
</file>

<file path=ppt/theme/theme1.xml><?xml version="1.0" encoding="utf-8"?>
<a:theme xmlns:a="http://schemas.openxmlformats.org/drawingml/2006/main" name="A000120140530A99PPBG">
  <a:themeElements>
    <a:clrScheme name="457.17">
      <a:dk1>
        <a:srgbClr val="47494B"/>
      </a:dk1>
      <a:lt1>
        <a:srgbClr val="FFFFFF"/>
      </a:lt1>
      <a:dk2>
        <a:srgbClr val="454749"/>
      </a:dk2>
      <a:lt2>
        <a:srgbClr val="FFFFFF"/>
      </a:lt2>
      <a:accent1>
        <a:srgbClr val="22B1DE"/>
      </a:accent1>
      <a:accent2>
        <a:srgbClr val="0B99F9"/>
      </a:accent2>
      <a:accent3>
        <a:srgbClr val="7B93D7"/>
      </a:accent3>
      <a:accent4>
        <a:srgbClr val="8980CE"/>
      </a:accent4>
      <a:accent5>
        <a:srgbClr val="3DBFD1"/>
      </a:accent5>
      <a:accent6>
        <a:srgbClr val="FFC000"/>
      </a:accent6>
      <a:hlink>
        <a:srgbClr val="92D050"/>
      </a:hlink>
      <a:folHlink>
        <a:srgbClr val="AFB2B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软件安全与脆弱性分析2017秋季（高对比度，自用模板）" id="{94E05BF4-BF8E-413D-A4B3-622970EC04C7}" vid="{A615E6FF-DD63-489A-B130-35253202B70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软件安全原理(2018-2019秋季） 课程设计 zw 201806</Template>
  <TotalTime>14747</TotalTime>
  <Pages>0</Pages>
  <Words>3782</Words>
  <Characters>0</Characters>
  <Application>Microsoft Macintosh PowerPoint</Application>
  <DocSecurity>0</DocSecurity>
  <PresentationFormat>全屏显示(4:3)</PresentationFormat>
  <Lines>0</Lines>
  <Paragraphs>362</Paragraphs>
  <Slides>40</Slides>
  <Notes>5</Notes>
  <HiddenSlides>0</HiddenSlides>
  <MMClips>0</MMClips>
  <ScaleCrop>false</ScaleCrop>
  <HeadingPairs>
    <vt:vector size="6" baseType="variant">
      <vt:variant>
        <vt:lpstr>已用的字体</vt:lpstr>
      </vt:variant>
      <vt:variant>
        <vt:i4>16</vt:i4>
      </vt:variant>
      <vt:variant>
        <vt:lpstr>主题</vt:lpstr>
      </vt:variant>
      <vt:variant>
        <vt:i4>1</vt:i4>
      </vt:variant>
      <vt:variant>
        <vt:lpstr>幻灯片标题</vt:lpstr>
      </vt:variant>
      <vt:variant>
        <vt:i4>40</vt:i4>
      </vt:variant>
    </vt:vector>
  </HeadingPairs>
  <TitlesOfParts>
    <vt:vector size="57" baseType="lpstr">
      <vt:lpstr>华文中宋</vt:lpstr>
      <vt:lpstr>楷体</vt:lpstr>
      <vt:lpstr>隶书</vt:lpstr>
      <vt:lpstr>微软雅黑</vt:lpstr>
      <vt:lpstr>幼圆</vt:lpstr>
      <vt:lpstr>Arial</vt:lpstr>
      <vt:lpstr>Arial Narrow</vt:lpstr>
      <vt:lpstr>Bodoni MT Condensed</vt:lpstr>
      <vt:lpstr>Calibri</vt:lpstr>
      <vt:lpstr>Californian FB</vt:lpstr>
      <vt:lpstr>Consolas</vt:lpstr>
      <vt:lpstr>Courier</vt:lpstr>
      <vt:lpstr>Footlight MT Light</vt:lpstr>
      <vt:lpstr>Monaco</vt:lpstr>
      <vt:lpstr>Times New Roman</vt:lpstr>
      <vt:lpstr>Wingdings</vt:lpstr>
      <vt:lpstr>A000120140530A99PPBG</vt:lpstr>
      <vt:lpstr>PowerPoint 演示文稿</vt:lpstr>
      <vt:lpstr>PowerPoint 演示文稿</vt:lpstr>
      <vt:lpstr>PowerPoint 演示文稿</vt:lpstr>
      <vt:lpstr>1、背景介绍</vt:lpstr>
      <vt:lpstr>1、背景介绍</vt:lpstr>
      <vt:lpstr>1、背景介绍</vt:lpstr>
      <vt:lpstr>1、背景介绍</vt:lpstr>
      <vt:lpstr>1、背景介绍</vt:lpstr>
      <vt:lpstr>PowerPoint 演示文稿</vt:lpstr>
      <vt:lpstr>PowerPoint 演示文稿</vt:lpstr>
      <vt:lpstr>2、Format String Vulnerability介绍</vt:lpstr>
      <vt:lpstr>2、Format String Vulnerability介绍</vt:lpstr>
      <vt:lpstr>2、Format String Vulnerability介绍</vt:lpstr>
      <vt:lpstr>1、Format String Vulnerability介绍</vt:lpstr>
      <vt:lpstr>1、Format String Vulnerability介绍</vt:lpstr>
      <vt:lpstr>1、Format String Vulnerability介绍</vt:lpstr>
      <vt:lpstr>1、Format String Vulnerability介绍</vt:lpstr>
      <vt:lpstr>PowerPoint 演示文稿</vt:lpstr>
      <vt:lpstr>1、Format String Vulnerability介绍</vt:lpstr>
      <vt:lpstr>1、Format String Vulnerability介绍</vt:lpstr>
      <vt:lpstr>1、Format String Vulnerability介绍</vt:lpstr>
      <vt:lpstr>1、Format String Vulnerability介绍</vt:lpstr>
      <vt:lpstr>1、Format String Vulnerability介绍</vt:lpstr>
      <vt:lpstr>1、Format String Vulnerability介绍</vt:lpstr>
      <vt:lpstr>PowerPoint 演示文稿</vt:lpstr>
      <vt:lpstr>攻击前的准备</vt:lpstr>
      <vt:lpstr>AIM</vt:lpstr>
      <vt:lpstr>代码示例</vt:lpstr>
      <vt:lpstr>演示目标</vt:lpstr>
      <vt:lpstr>演示目标</vt:lpstr>
      <vt:lpstr>AIM</vt:lpstr>
      <vt:lpstr>前言</vt:lpstr>
      <vt:lpstr>前言</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邹维</dc:creator>
  <cp:lastModifiedBy>刘 鹏</cp:lastModifiedBy>
  <cp:revision>149</cp:revision>
  <dcterms:created xsi:type="dcterms:W3CDTF">2018-06-26T07:11:17Z</dcterms:created>
  <dcterms:modified xsi:type="dcterms:W3CDTF">2019-09-10T10:52:08Z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2052-10.1.0.5603</vt:lpwstr>
  </property>
</Properties>
</file>