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405" r:id="rId2"/>
    <p:sldId id="406" r:id="rId3"/>
    <p:sldId id="409" r:id="rId4"/>
    <p:sldId id="404" r:id="rId5"/>
    <p:sldId id="411" r:id="rId6"/>
    <p:sldId id="416" r:id="rId7"/>
    <p:sldId id="415" r:id="rId8"/>
    <p:sldId id="417" r:id="rId9"/>
    <p:sldId id="410" r:id="rId10"/>
    <p:sldId id="418" r:id="rId11"/>
    <p:sldId id="413" r:id="rId12"/>
    <p:sldId id="412" r:id="rId13"/>
    <p:sldId id="414" r:id="rId14"/>
    <p:sldId id="326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2820"/>
    <a:srgbClr val="D8F6F8"/>
    <a:srgbClr val="E1F8F7"/>
    <a:srgbClr val="92D050"/>
    <a:srgbClr val="2795A4"/>
    <a:srgbClr val="FFFFCC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85388" autoAdjust="0"/>
  </p:normalViewPr>
  <p:slideViewPr>
    <p:cSldViewPr>
      <p:cViewPr varScale="1">
        <p:scale>
          <a:sx n="110" d="100"/>
          <a:sy n="110" d="100"/>
        </p:scale>
        <p:origin x="1152" y="96"/>
      </p:cViewPr>
      <p:guideLst>
        <p:guide orient="horz" pos="2160"/>
        <p:guide pos="2802"/>
      </p:guideLst>
    </p:cSldViewPr>
  </p:slideViewPr>
  <p:outlineViewPr>
    <p:cViewPr>
      <p:scale>
        <a:sx n="33" d="100"/>
        <a:sy n="33" d="100"/>
      </p:scale>
      <p:origin x="72" y="513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7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F99A4-3D89-426B-9B10-9124F9AB426E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29F7B-682B-4325-B612-281EF025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44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6B0E6E8-EC68-4B94-BECB-01FE5843A22C}" type="datetimeFigureOut">
              <a:rPr lang="zh-CN" altLang="en-US"/>
              <a:pPr>
                <a:defRPr/>
              </a:pPr>
              <a:t>2019/9/9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/>
            </a:lvl1pPr>
          </a:lstStyle>
          <a:p>
            <a:fld id="{A6E2E758-AF5E-403E-8886-D2B0E2F0502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64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13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509461-BB2A-4380-AE77-26BE25D5F3C3}"/>
              </a:ext>
            </a:extLst>
          </p:cNvPr>
          <p:cNvSpPr/>
          <p:nvPr userDrawn="1"/>
        </p:nvSpPr>
        <p:spPr>
          <a:xfrm>
            <a:off x="0" y="0"/>
            <a:ext cx="9144000" cy="657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097727-7FAA-4CA8-8C19-7F60F95F6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22820"/>
                </a:solidFill>
              </a:defRPr>
            </a:lvl1pPr>
          </a:lstStyle>
          <a:p>
            <a:fld id="{8A6D26B4-866C-4665-A6B1-E1D86A7FEB5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32" y="550994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988" y="4616"/>
            <a:ext cx="9142012" cy="523220"/>
          </a:xfrm>
          <a:prstGeom prst="rect">
            <a:avLst/>
          </a:prstGeom>
          <a:solidFill>
            <a:srgbClr val="E1F8F7"/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charset="0"/>
                <a:ea typeface="隶书" charset="0"/>
                <a:cs typeface="+mn-ea"/>
                <a:sym typeface="+mn-ea"/>
              </a:rPr>
              <a:t>中国科学院大学网络空间安全学院专业研讨课</a:t>
            </a:r>
            <a:endParaRPr lang="zh-CN" altLang="en-US" sz="2800" b="1" noProof="1">
              <a:solidFill>
                <a:srgbClr val="622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charset="0"/>
              <a:ea typeface="隶书" charset="0"/>
              <a:sym typeface="+mn-ea"/>
            </a:endParaRP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42C74FA-F784-4AD8-AA57-699F0AD4F742}"/>
              </a:ext>
            </a:extLst>
          </p:cNvPr>
          <p:cNvSpPr>
            <a:spLocks noGrp="1"/>
          </p:cNvSpPr>
          <p:nvPr>
            <p:ph type="dt" sz="quarter" idx="15"/>
          </p:nvPr>
        </p:nvSpPr>
        <p:spPr>
          <a:xfrm>
            <a:off x="12032" y="6572250"/>
            <a:ext cx="1512887" cy="285750"/>
          </a:xfrm>
          <a:prstGeom prst="rect">
            <a:avLst/>
          </a:prstGeom>
        </p:spPr>
        <p:txBody>
          <a:bodyPr anchor="ctr"/>
          <a:lstStyle>
            <a:lvl1pPr>
              <a:defRPr sz="1400" b="1">
                <a:solidFill>
                  <a:srgbClr val="62282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D2D0DE7-F8FB-E14C-B58E-233D0D97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4875" y="6572250"/>
            <a:ext cx="6513113" cy="285750"/>
          </a:xfrm>
          <a:prstGeom prst="rect">
            <a:avLst/>
          </a:prstGeom>
        </p:spPr>
        <p:txBody>
          <a:bodyPr anchor="ctr"/>
          <a:lstStyle>
            <a:lvl1pPr algn="ctr">
              <a:defRPr sz="1400" b="1">
                <a:solidFill>
                  <a:srgbClr val="62282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/>
              <a:t>201M6022H </a:t>
            </a:r>
            <a:r>
              <a:rPr lang="zh-CN" altLang="en-US" dirty="0"/>
              <a:t>漏洞利用与攻防实践 霍玮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054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95288" y="1052965"/>
            <a:ext cx="8353425" cy="5327650"/>
          </a:xfrm>
          <a:prstGeom prst="roundRect">
            <a:avLst>
              <a:gd name="adj" fmla="val 2624"/>
            </a:avLst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800" y="764815"/>
            <a:ext cx="5760400" cy="4320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2060"/>
            </a:solidFill>
          </a:ln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effectLst/>
                <a:latin typeface="Arial Narrow" pitchFamily="34" charset="0"/>
                <a:ea typeface="微软雅黑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8650" y="1412860"/>
            <a:ext cx="7886700" cy="4870903"/>
          </a:xfrm>
        </p:spPr>
        <p:txBody>
          <a:bodyPr/>
          <a:lstStyle>
            <a:lvl1pPr>
              <a:lnSpc>
                <a:spcPct val="100000"/>
              </a:lnSpc>
              <a:defRPr lang="zh-CN" altLang="en-US" sz="2400" b="1" kern="1200" baseline="0" noProof="1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>
              <a:lnSpc>
                <a:spcPct val="100000"/>
              </a:lnSpc>
              <a:defRPr lang="zh-CN" altLang="en-US" sz="2000" b="1" kern="1200" baseline="0" noProof="1" dirty="0" smtClean="0">
                <a:solidFill>
                  <a:schemeClr val="accent2">
                    <a:lumMod val="50000"/>
                  </a:schemeClr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8F55204-9083-4DDB-B485-A487CE5D09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22820"/>
                </a:solidFill>
              </a:defRPr>
            </a:lvl1pPr>
          </a:lstStyle>
          <a:p>
            <a:fld id="{8A6D26B4-866C-4665-A6B1-E1D86A7FEB5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4064" y="490837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42C74FA-F784-4AD8-AA57-699F0AD4F742}"/>
              </a:ext>
            </a:extLst>
          </p:cNvPr>
          <p:cNvSpPr>
            <a:spLocks noGrp="1"/>
          </p:cNvSpPr>
          <p:nvPr>
            <p:ph type="dt" sz="quarter" idx="15"/>
          </p:nvPr>
        </p:nvSpPr>
        <p:spPr>
          <a:xfrm>
            <a:off x="24064" y="6543648"/>
            <a:ext cx="1512887" cy="285750"/>
          </a:xfrm>
          <a:prstGeom prst="rect">
            <a:avLst/>
          </a:prstGeom>
        </p:spPr>
        <p:txBody>
          <a:bodyPr anchor="ctr"/>
          <a:lstStyle>
            <a:lvl1pPr>
              <a:defRPr sz="1400" b="1">
                <a:solidFill>
                  <a:srgbClr val="62282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663B870-AC3F-AF4D-B60C-344DA0BA5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4875" y="6572250"/>
            <a:ext cx="6513113" cy="285750"/>
          </a:xfrm>
          <a:prstGeom prst="rect">
            <a:avLst/>
          </a:prstGeom>
        </p:spPr>
        <p:txBody>
          <a:bodyPr anchor="ctr"/>
          <a:lstStyle>
            <a:lvl1pPr algn="ctr">
              <a:defRPr sz="1400" b="1">
                <a:solidFill>
                  <a:srgbClr val="62282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/>
              <a:t>201M6022H </a:t>
            </a:r>
            <a:r>
              <a:rPr lang="zh-CN" altLang="en-US" dirty="0"/>
              <a:t>漏洞利用与攻防实践 霍玮                 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F84518A-7121-054B-B703-FDEBE6C2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2069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FBB7E2F-7A66-4BB5-9155-B2AAD90F46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514875" y="6572250"/>
            <a:ext cx="6513113" cy="285750"/>
          </a:xfrm>
          <a:prstGeom prst="rect">
            <a:avLst/>
          </a:prstGeom>
        </p:spPr>
        <p:txBody>
          <a:bodyPr anchor="ctr"/>
          <a:lstStyle>
            <a:lvl1pPr algn="ctr">
              <a:defRPr sz="1400" b="1">
                <a:solidFill>
                  <a:srgbClr val="62282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201M6022H </a:t>
            </a:r>
            <a:r>
              <a:rPr lang="zh-CN" altLang="en-US"/>
              <a:t>漏洞利用与攻防实践 霍玮                 </a:t>
            </a:r>
            <a:endParaRPr lang="zh-CN" alt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2C74FA-F784-4AD8-AA57-699F0AD4F742}"/>
              </a:ext>
            </a:extLst>
          </p:cNvPr>
          <p:cNvSpPr>
            <a:spLocks noGrp="1"/>
          </p:cNvSpPr>
          <p:nvPr>
            <p:ph type="dt" sz="quarter" idx="15"/>
          </p:nvPr>
        </p:nvSpPr>
        <p:spPr>
          <a:xfrm>
            <a:off x="1988" y="6572250"/>
            <a:ext cx="1512887" cy="285750"/>
          </a:xfrm>
          <a:prstGeom prst="rect">
            <a:avLst/>
          </a:prstGeom>
        </p:spPr>
        <p:txBody>
          <a:bodyPr anchor="ctr"/>
          <a:lstStyle>
            <a:lvl1pPr>
              <a:defRPr sz="1400" b="1">
                <a:solidFill>
                  <a:srgbClr val="62282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5A22CF8-4731-457B-8AA0-C50A07A11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622820"/>
                </a:solidFill>
              </a:defRPr>
            </a:lvl1pPr>
          </a:lstStyle>
          <a:p>
            <a:fld id="{8A6D26B4-866C-4665-A6B1-E1D86A7FEB5A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657225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251520" y="764704"/>
            <a:ext cx="8640960" cy="5616624"/>
          </a:xfrm>
        </p:spPr>
        <p:txBody>
          <a:bodyPr/>
          <a:lstStyle>
            <a:lvl1pPr>
              <a:lnSpc>
                <a:spcPct val="100000"/>
              </a:lnSpc>
              <a:defRPr lang="zh-CN" altLang="en-US" sz="2400" b="1" kern="1200" baseline="0" noProof="1" dirty="0" smtClean="0">
                <a:solidFill>
                  <a:schemeClr val="tx1"/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1pPr>
            <a:lvl2pPr marL="685800" indent="-228600">
              <a:lnSpc>
                <a:spcPct val="100000"/>
              </a:lnSpc>
              <a:defRPr lang="zh-CN" altLang="en-US" sz="2000" b="1" kern="1200" baseline="0" noProof="1" dirty="0" smtClean="0">
                <a:solidFill>
                  <a:schemeClr val="accent2">
                    <a:lumMod val="50000"/>
                  </a:schemeClr>
                </a:solidFill>
                <a:latin typeface="Arial Narrow" pitchFamily="34" charset="0"/>
                <a:ea typeface="微软雅黑" pitchFamily="34" charset="-122"/>
                <a:cs typeface="+mn-cs"/>
              </a:defRPr>
            </a:lvl2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10485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4FA52F7-A931-4C06-B8FB-5D9D877B5F6B}"/>
              </a:ext>
            </a:extLst>
          </p:cNvPr>
          <p:cNvSpPr/>
          <p:nvPr userDrawn="1"/>
        </p:nvSpPr>
        <p:spPr>
          <a:xfrm>
            <a:off x="0" y="0"/>
            <a:ext cx="9144000" cy="657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Title Placeholder 1"/>
          <p:cNvSpPr>
            <a:spLocks noGrp="1" noChangeArrowheads="1"/>
          </p:cNvSpPr>
          <p:nvPr>
            <p:ph type="title" idx="4294967295"/>
            <p:custDataLst>
              <p:tags r:id="rId5"/>
            </p:custDataLst>
          </p:nvPr>
        </p:nvSpPr>
        <p:spPr bwMode="auto">
          <a:xfrm>
            <a:off x="107950" y="48006"/>
            <a:ext cx="8928100" cy="46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en-US" altLang="en-US" noProof="1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4294967295"/>
            <p:custDataLst>
              <p:tags r:id="rId6"/>
            </p:custDataLst>
          </p:nvPr>
        </p:nvSpPr>
        <p:spPr bwMode="auto">
          <a:xfrm>
            <a:off x="628650" y="908721"/>
            <a:ext cx="7886700" cy="554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F0AD01A-72BA-42B9-87F4-BE9676870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4875" y="6572250"/>
            <a:ext cx="6513113" cy="285750"/>
          </a:xfrm>
          <a:prstGeom prst="rect">
            <a:avLst/>
          </a:prstGeom>
        </p:spPr>
        <p:txBody>
          <a:bodyPr anchor="ctr"/>
          <a:lstStyle>
            <a:lvl1pPr algn="ctr">
              <a:defRPr sz="1400" b="1">
                <a:solidFill>
                  <a:srgbClr val="622820"/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pPr>
              <a:defRPr/>
            </a:pPr>
            <a:r>
              <a:rPr lang="en-US" altLang="zh-CN" dirty="0"/>
              <a:t>201M6022H </a:t>
            </a:r>
            <a:r>
              <a:rPr lang="zh-CN" altLang="en-US" dirty="0"/>
              <a:t>漏洞利用与攻防实践 霍玮                 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4964BB-531C-43B1-B31F-3654AC0AF3EB}"/>
              </a:ext>
            </a:extLst>
          </p:cNvPr>
          <p:cNvSpPr>
            <a:spLocks noGrp="1"/>
          </p:cNvSpPr>
          <p:nvPr>
            <p:ph type="dt" sz="quarter" idx="2"/>
          </p:nvPr>
        </p:nvSpPr>
        <p:spPr>
          <a:xfrm>
            <a:off x="1988" y="6572250"/>
            <a:ext cx="1512887" cy="285750"/>
          </a:xfrm>
          <a:prstGeom prst="rect">
            <a:avLst/>
          </a:prstGeom>
        </p:spPr>
        <p:txBody>
          <a:bodyPr anchor="ctr"/>
          <a:lstStyle>
            <a:lvl1pPr>
              <a:defRPr sz="1400" b="1">
                <a:solidFill>
                  <a:srgbClr val="622820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47792" y="517358"/>
            <a:ext cx="9060113" cy="2269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6" r:id="rId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altLang="en-US" sz="2800" b="1" kern="1200" dirty="0">
          <a:solidFill>
            <a:srgbClr val="62282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Bodoni MT Condensed" pitchFamily="18" charset="0"/>
          <a:ea typeface="华文中宋" pitchFamily="2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itchFamily="18" charset="0"/>
          <a:ea typeface="华文中宋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itchFamily="18" charset="0"/>
          <a:ea typeface="华文中宋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itchFamily="18" charset="0"/>
          <a:ea typeface="华文中宋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itchFamily="18" charset="0"/>
          <a:ea typeface="华文中宋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黑体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黑体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黑体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黑体" pitchFamily="49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ingdings" pitchFamily="2" charset="2"/>
        <a:buChar char="m"/>
        <a:defRPr lang="zh-CN" altLang="en-US" sz="2400" b="1" kern="1200" dirty="0">
          <a:solidFill>
            <a:schemeClr val="tx1"/>
          </a:solidFill>
          <a:latin typeface="Arial Narrow" pitchFamily="34" charset="0"/>
          <a:ea typeface="微软雅黑" pitchFamily="34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m"/>
        <a:defRPr lang="en-US" altLang="en-US" sz="2000" b="1" kern="1200" dirty="0">
          <a:solidFill>
            <a:schemeClr val="tx1"/>
          </a:solidFill>
          <a:latin typeface="Arial Narrow" pitchFamily="34" charset="0"/>
          <a:ea typeface="微软雅黑" pitchFamily="34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/>
        </p:nvSpPr>
        <p:spPr>
          <a:xfrm>
            <a:off x="1835696" y="4233185"/>
            <a:ext cx="6359525" cy="1119187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讲述人：</a:t>
            </a:r>
            <a:r>
              <a:rPr lang="en-US" altLang="zh-CN" sz="28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XX</a:t>
            </a:r>
          </a:p>
          <a:p>
            <a:pPr algn="l">
              <a:defRPr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材料准备人：</a:t>
            </a:r>
            <a:r>
              <a:rPr lang="en-US" altLang="zh-CN" sz="28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XX</a:t>
            </a:r>
            <a:endParaRPr lang="zh-CN" altLang="en-US" sz="2800" b="1" noProof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11750" y="1020212"/>
            <a:ext cx="9143999" cy="53658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800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2019-2020</a:t>
            </a:r>
            <a:r>
              <a:rPr lang="zh-CN" altLang="en-US" sz="2800" b="1" noProof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学年秋季学期</a:t>
            </a:r>
          </a:p>
        </p:txBody>
      </p:sp>
      <p:sp>
        <p:nvSpPr>
          <p:cNvPr id="13" name="文本占位符 2"/>
          <p:cNvSpPr txBox="1"/>
          <p:nvPr/>
        </p:nvSpPr>
        <p:spPr bwMode="auto">
          <a:xfrm>
            <a:off x="1393231" y="2067030"/>
            <a:ext cx="6359525" cy="1521147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marL="0" indent="0" algn="ctr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lang="zh-CN" altLang="en-US" sz="2800" b="1" kern="1200" baseline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lang="en-US" altLang="en-US"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zh-CN" altLang="en-US" sz="32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漏洞利用与攻防实践</a:t>
            </a:r>
          </a:p>
          <a:p>
            <a:pPr fontAlgn="auto">
              <a:defRPr/>
            </a:pPr>
            <a:r>
              <a:rPr lang="en-US" altLang="zh-CN" sz="2400" i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E</a:t>
            </a:r>
            <a:r>
              <a:rPr sz="2400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xploiting Software Vulnerability-Techniques and Practice</a:t>
            </a:r>
            <a:endParaRPr lang="en-US" altLang="zh-CN" sz="2400" i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0" y="6381328"/>
            <a:ext cx="9110546" cy="41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8533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如何向内存里写入地址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2. </a:t>
            </a:r>
            <a:r>
              <a:rPr kumimoji="1" lang="zh-CN" altLang="en-US" dirty="0"/>
              <a:t>用 </a:t>
            </a:r>
            <a:r>
              <a:rPr kumimoji="1" lang="en-US" altLang="zh-CN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scanf</a:t>
            </a:r>
            <a:r>
              <a:rPr kumimoji="1" lang="en-US" altLang="zh-CN" b="0" dirty="0">
                <a:latin typeface="Consolas" panose="020B0609020204030204" pitchFamily="49" charset="0"/>
                <a:cs typeface="Courier New" panose="02070309020205020404" pitchFamily="49" charset="0"/>
              </a:rPr>
              <a:t> ( "%d", &amp;target )</a:t>
            </a:r>
          </a:p>
          <a:p>
            <a:pPr lvl="1"/>
            <a:r>
              <a:rPr kumimoji="1" lang="zh-CN" altLang="en-US" dirty="0"/>
              <a:t>相当于直接把地址以十进制（或者其他）的形式写进去</a:t>
            </a:r>
            <a:endParaRPr kumimoji="1" lang="en-US" altLang="zh-CN" dirty="0"/>
          </a:p>
          <a:p>
            <a:pPr lvl="1"/>
            <a:r>
              <a:rPr kumimoji="1" lang="zh-CN" altLang="en-US"/>
              <a:t>但是要自行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E74BBB-7739-9443-B4A8-F0108BA8376B}"/>
              </a:ext>
            </a:extLst>
          </p:cNvPr>
          <p:cNvSpPr txBox="1"/>
          <p:nvPr/>
        </p:nvSpPr>
        <p:spPr>
          <a:xfrm>
            <a:off x="2987824" y="491845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图：</a:t>
            </a:r>
            <a:r>
              <a:rPr kumimoji="1" lang="en-US" altLang="zh-CN" dirty="0"/>
              <a:t>BSD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bash</a:t>
            </a:r>
            <a:r>
              <a:rPr kumimoji="1" lang="zh-CN" altLang="en-US" dirty="0"/>
              <a:t>中的</a:t>
            </a:r>
            <a:r>
              <a:rPr kumimoji="1" lang="en-US" altLang="zh-CN" sz="1400" dirty="0">
                <a:latin typeface="Monaco" pitchFamily="2" charset="0"/>
              </a:rPr>
              <a:t>printf</a:t>
            </a:r>
            <a:r>
              <a:rPr kumimoji="1"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34943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ECBA59-1D2A-4DFD-BAA6-5B50E1567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const</a:t>
            </a:r>
            <a:r>
              <a:rPr lang="zh-CN" altLang="en-US" dirty="0"/>
              <a:t>代码示例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92650-EEC0-42F1-B983-A9F8C8550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A13F211-E2C2-4BCF-8275-419C4669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代码示例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8A83D58-CEC6-4D9E-B98E-05AC2AB6DB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5576" y="1844807"/>
            <a:ext cx="7886700" cy="4104474"/>
          </a:xfrm>
        </p:spPr>
        <p:txBody>
          <a:bodyPr/>
          <a:lstStyle/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string.h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int main( int 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argc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, char *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[] ) {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const int N = 6;   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// static </a:t>
            </a:r>
            <a:r>
              <a:rPr lang="zh-CN" altLang="en-US" sz="1800" b="0" dirty="0">
                <a:latin typeface="楷体" panose="02010609060101010101" pitchFamily="49" charset="-122"/>
                <a:ea typeface="楷体" panose="02010609060101010101" pitchFamily="49" charset="-122"/>
                <a:cs typeface="Courier New" panose="02070309020205020404" pitchFamily="49" charset="0"/>
              </a:rPr>
              <a:t>变量是不可能在运行中更改的</a:t>
            </a:r>
          </a:p>
          <a:p>
            <a:pPr marL="0" indent="0">
              <a:lnSpc>
                <a:spcPts val="1440"/>
              </a:lnSpc>
              <a:buNone/>
            </a:pPr>
            <a:r>
              <a:rPr lang="zh-CN" altLang="en-US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printf( "The addr  of &lt;const int N&gt; is %08x\n", &amp;N 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printf( "The value of &lt;const int N&gt; is %d\n", N 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0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N += 1;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char str[100];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strcpy( str, 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[1] 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printf( str 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printf( "\</a:t>
            </a:r>
            <a:r>
              <a:rPr lang="en-US" altLang="zh-CN" sz="1800" b="0" dirty="0" err="1">
                <a:latin typeface="Consolas" panose="020B0609020204030204" pitchFamily="49" charset="0"/>
                <a:cs typeface="Courier New" panose="02070309020205020404" pitchFamily="49" charset="0"/>
              </a:rPr>
              <a:t>nThe</a:t>
            </a: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value of &lt;const int N&gt; is %d\n", N );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lnSpc>
                <a:spcPts val="1440"/>
              </a:lnSpc>
              <a:buNone/>
            </a:pPr>
            <a:r>
              <a:rPr lang="en-US" altLang="zh-CN" sz="1800" b="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sz="1800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4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C/C++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语言中的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修饰符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用在变量前，表示该变量是不能改变的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演示目标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E74BBB-7739-9443-B4A8-F0108BA8376B}"/>
              </a:ext>
            </a:extLst>
          </p:cNvPr>
          <p:cNvSpPr txBox="1"/>
          <p:nvPr/>
        </p:nvSpPr>
        <p:spPr>
          <a:xfrm>
            <a:off x="3050830" y="5908519"/>
            <a:ext cx="304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stdio.h</a:t>
            </a:r>
            <a:r>
              <a:rPr kumimoji="1" lang="zh-CN" altLang="en-US" dirty="0"/>
              <a:t>中的</a:t>
            </a:r>
            <a:r>
              <a:rPr kumimoji="1" lang="en-US" altLang="zh-CN" sz="1600" dirty="0">
                <a:latin typeface="Courier" pitchFamily="2" charset="0"/>
              </a:rPr>
              <a:t>printf</a:t>
            </a:r>
            <a:r>
              <a:rPr kumimoji="1" lang="zh-CN" altLang="en-US" sz="1600" dirty="0">
                <a:latin typeface="Courier" pitchFamily="2" charset="0"/>
              </a:rPr>
              <a:t>函数</a:t>
            </a:r>
            <a:endParaRPr kumimoji="1" lang="zh-CN" altLang="en-US" dirty="0"/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40496E5D-509C-4F63-8CB9-B4157E7E1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811" y="2595413"/>
            <a:ext cx="814437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68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通过合法的输入改变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变量的值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Const</a:t>
            </a:r>
            <a:r>
              <a:rPr kumimoji="1" lang="zh-CN" altLang="en-US" dirty="0"/>
              <a:t>修饰符在</a:t>
            </a:r>
            <a:r>
              <a:rPr kumimoji="1" lang="en-US" altLang="zh-CN" dirty="0"/>
              <a:t>C/C++</a:t>
            </a:r>
            <a:r>
              <a:rPr kumimoji="1" lang="zh-CN" altLang="en-US" dirty="0"/>
              <a:t>中是非常重要的，他是程序员用来保护某个变量的武器。但是通过合法的输入，却可以“悄悄”使其失效，从而引发雪崩。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演示目标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E74BBB-7739-9443-B4A8-F0108BA8376B}"/>
              </a:ext>
            </a:extLst>
          </p:cNvPr>
          <p:cNvSpPr txBox="1"/>
          <p:nvPr/>
        </p:nvSpPr>
        <p:spPr>
          <a:xfrm>
            <a:off x="2983323" y="5723853"/>
            <a:ext cx="31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const</a:t>
            </a:r>
            <a:r>
              <a:rPr kumimoji="1" lang="zh-CN" altLang="en-US" dirty="0"/>
              <a:t>修饰的变量被篡改</a:t>
            </a:r>
          </a:p>
        </p:txBody>
      </p:sp>
      <p:pic>
        <p:nvPicPr>
          <p:cNvPr id="13" name="图片 12" descr="图片包含 屏幕截图&#10;&#10;描述已自动生成">
            <a:extLst>
              <a:ext uri="{FF2B5EF4-FFF2-40B4-BE49-F238E27FC236}">
                <a16:creationId xmlns:a16="http://schemas.microsoft.com/office/drawing/2014/main" id="{D0B8AC1C-B950-45D6-B2A9-0DBF94FCE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916479"/>
            <a:ext cx="8352928" cy="2574371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6410FB0-3C10-425B-BF31-77CCE061D6E3}"/>
              </a:ext>
            </a:extLst>
          </p:cNvPr>
          <p:cNvCxnSpPr/>
          <p:nvPr/>
        </p:nvCxnSpPr>
        <p:spPr>
          <a:xfrm flipV="1">
            <a:off x="4211960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D0858D1-D5A5-45F6-A4F1-F6F7F762D218}"/>
              </a:ext>
            </a:extLst>
          </p:cNvPr>
          <p:cNvCxnSpPr/>
          <p:nvPr/>
        </p:nvCxnSpPr>
        <p:spPr>
          <a:xfrm flipV="1">
            <a:off x="4644008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A14F8B7-9488-487B-8D84-3FE8D8FE708A}"/>
              </a:ext>
            </a:extLst>
          </p:cNvPr>
          <p:cNvCxnSpPr/>
          <p:nvPr/>
        </p:nvCxnSpPr>
        <p:spPr>
          <a:xfrm flipV="1">
            <a:off x="5076056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CC1325A-C865-445D-A8F5-C8B47D748550}"/>
              </a:ext>
            </a:extLst>
          </p:cNvPr>
          <p:cNvCxnSpPr/>
          <p:nvPr/>
        </p:nvCxnSpPr>
        <p:spPr>
          <a:xfrm flipV="1">
            <a:off x="5508104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C51669C-69CA-491B-8B85-EAF97F33CBD2}"/>
              </a:ext>
            </a:extLst>
          </p:cNvPr>
          <p:cNvCxnSpPr/>
          <p:nvPr/>
        </p:nvCxnSpPr>
        <p:spPr>
          <a:xfrm flipV="1">
            <a:off x="5940152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41F37AF-6D2C-4A4B-8AAB-3DA9AEF9FE0A}"/>
              </a:ext>
            </a:extLst>
          </p:cNvPr>
          <p:cNvCxnSpPr/>
          <p:nvPr/>
        </p:nvCxnSpPr>
        <p:spPr>
          <a:xfrm flipV="1">
            <a:off x="6372200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6CD2BC-2376-41AE-9EDD-A6B09B4DF18E}"/>
              </a:ext>
            </a:extLst>
          </p:cNvPr>
          <p:cNvCxnSpPr/>
          <p:nvPr/>
        </p:nvCxnSpPr>
        <p:spPr>
          <a:xfrm flipV="1">
            <a:off x="6804248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C083705-59E6-4BAC-B8AB-CC9D8EFE2EDB}"/>
              </a:ext>
            </a:extLst>
          </p:cNvPr>
          <p:cNvCxnSpPr/>
          <p:nvPr/>
        </p:nvCxnSpPr>
        <p:spPr>
          <a:xfrm flipV="1">
            <a:off x="7236296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548BEA1-53B0-4C35-AA18-60CCADBACEA0}"/>
              </a:ext>
            </a:extLst>
          </p:cNvPr>
          <p:cNvCxnSpPr/>
          <p:nvPr/>
        </p:nvCxnSpPr>
        <p:spPr>
          <a:xfrm flipV="1">
            <a:off x="7668344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F73244-3D8F-46E3-922D-795983746AB0}"/>
              </a:ext>
            </a:extLst>
          </p:cNvPr>
          <p:cNvCxnSpPr/>
          <p:nvPr/>
        </p:nvCxnSpPr>
        <p:spPr>
          <a:xfrm flipV="1">
            <a:off x="8100392" y="3429000"/>
            <a:ext cx="0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F4EE269F-C05A-427C-8EE1-14E3728C7C57}"/>
              </a:ext>
            </a:extLst>
          </p:cNvPr>
          <p:cNvSpPr/>
          <p:nvPr/>
        </p:nvSpPr>
        <p:spPr>
          <a:xfrm>
            <a:off x="4103949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</a:t>
            </a:r>
            <a:endParaRPr lang="zh-CN" altLang="en-US" sz="11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F64BCB5-8DCA-4A0D-A87F-ECE642A98F52}"/>
              </a:ext>
            </a:extLst>
          </p:cNvPr>
          <p:cNvSpPr/>
          <p:nvPr/>
        </p:nvSpPr>
        <p:spPr>
          <a:xfrm>
            <a:off x="4535997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2</a:t>
            </a:r>
            <a:endParaRPr lang="zh-CN" altLang="en-US" sz="11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658B7430-A5A0-4011-8EE6-8942077D4708}"/>
              </a:ext>
            </a:extLst>
          </p:cNvPr>
          <p:cNvSpPr/>
          <p:nvPr/>
        </p:nvSpPr>
        <p:spPr>
          <a:xfrm>
            <a:off x="4968045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3</a:t>
            </a:r>
            <a:endParaRPr lang="zh-CN" altLang="en-US" sz="11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52E0DFD-66D9-425B-9741-9E2562597085}"/>
              </a:ext>
            </a:extLst>
          </p:cNvPr>
          <p:cNvSpPr/>
          <p:nvPr/>
        </p:nvSpPr>
        <p:spPr>
          <a:xfrm>
            <a:off x="5400093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4</a:t>
            </a:r>
            <a:endParaRPr lang="zh-CN" altLang="en-US" sz="11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F7A6583-418C-4148-A7A3-13D483FC6968}"/>
              </a:ext>
            </a:extLst>
          </p:cNvPr>
          <p:cNvSpPr/>
          <p:nvPr/>
        </p:nvSpPr>
        <p:spPr>
          <a:xfrm>
            <a:off x="5832141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5</a:t>
            </a:r>
            <a:endParaRPr lang="zh-CN" altLang="en-US" sz="11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E804A35-67C8-4D30-9817-2813D3127FE6}"/>
              </a:ext>
            </a:extLst>
          </p:cNvPr>
          <p:cNvSpPr/>
          <p:nvPr/>
        </p:nvSpPr>
        <p:spPr>
          <a:xfrm>
            <a:off x="6264189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6</a:t>
            </a:r>
            <a:endParaRPr lang="zh-CN" altLang="en-US" sz="11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78220B9-1F86-43D4-B1B7-99A18530D1CF}"/>
              </a:ext>
            </a:extLst>
          </p:cNvPr>
          <p:cNvSpPr/>
          <p:nvPr/>
        </p:nvSpPr>
        <p:spPr>
          <a:xfrm>
            <a:off x="6696237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7</a:t>
            </a:r>
            <a:endParaRPr lang="zh-CN" altLang="en-US" sz="1100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985D4F9-FDCF-4EAC-ADED-B25281C6B7AA}"/>
              </a:ext>
            </a:extLst>
          </p:cNvPr>
          <p:cNvSpPr/>
          <p:nvPr/>
        </p:nvSpPr>
        <p:spPr>
          <a:xfrm>
            <a:off x="7128285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8</a:t>
            </a:r>
            <a:endParaRPr lang="zh-CN" altLang="en-US" sz="11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47A1B5C-57D4-40D7-9134-AC7608C8FEA4}"/>
              </a:ext>
            </a:extLst>
          </p:cNvPr>
          <p:cNvSpPr/>
          <p:nvPr/>
        </p:nvSpPr>
        <p:spPr>
          <a:xfrm>
            <a:off x="7560333" y="2956719"/>
            <a:ext cx="216021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9</a:t>
            </a:r>
            <a:endParaRPr lang="zh-CN" altLang="en-US" sz="11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ABABE9A8-EA7D-4E1D-9FC3-10440B80FF2D}"/>
              </a:ext>
            </a:extLst>
          </p:cNvPr>
          <p:cNvSpPr/>
          <p:nvPr/>
        </p:nvSpPr>
        <p:spPr>
          <a:xfrm>
            <a:off x="7847457" y="2969187"/>
            <a:ext cx="540963" cy="216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9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2"/>
          <p:cNvSpPr>
            <a:spLocks noGrp="1"/>
          </p:cNvSpPr>
          <p:nvPr/>
        </p:nvSpPr>
        <p:spPr>
          <a:xfrm>
            <a:off x="3419475" y="6021388"/>
            <a:ext cx="2432050" cy="425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2800" b="1" noProof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itchFamily="18" charset="0"/>
              <a:ea typeface="方正姚体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8" y="-72000"/>
            <a:ext cx="9142012" cy="523220"/>
          </a:xfrm>
          <a:prstGeom prst="rect">
            <a:avLst/>
          </a:prstGeom>
          <a:solidFill>
            <a:srgbClr val="D8F6F8"/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charset="0"/>
                <a:ea typeface="隶书" charset="0"/>
                <a:cs typeface="+mn-ea"/>
                <a:sym typeface="+mn-ea"/>
              </a:rPr>
              <a:t>中国科学院大学网络空间安全学院专业研讨课</a:t>
            </a:r>
            <a:endParaRPr lang="zh-CN" altLang="en-US" sz="2800" b="1" noProof="1">
              <a:solidFill>
                <a:srgbClr val="622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charset="0"/>
              <a:ea typeface="隶书" charset="0"/>
              <a:sym typeface="+mn-ea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983AECA0-8A39-4344-B081-978A1FB8B3F5}"/>
              </a:ext>
            </a:extLst>
          </p:cNvPr>
          <p:cNvSpPr>
            <a:spLocks noGrp="1"/>
          </p:cNvSpPr>
          <p:nvPr/>
        </p:nvSpPr>
        <p:spPr>
          <a:xfrm>
            <a:off x="2843808" y="2487118"/>
            <a:ext cx="2880201" cy="14986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9600" b="1" spc="50" noProof="1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ootlight MT Light" pitchFamily="18" charset="0"/>
                <a:ea typeface="楷体" charset="0"/>
              </a:rPr>
              <a:t>Q&amp;A</a:t>
            </a:r>
            <a:endParaRPr lang="zh-CN" altLang="en-US" sz="9600" b="1" spc="50" noProof="1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ootlight MT Light" pitchFamily="18" charset="0"/>
              <a:ea typeface="楷体" charset="0"/>
            </a:endParaRPr>
          </a:p>
          <a:p>
            <a:pPr>
              <a:defRPr/>
            </a:pPr>
            <a:endParaRPr lang="zh-CN" altLang="en-US" sz="5400" b="1" spc="50" noProof="1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楷体" charset="0"/>
              <a:ea typeface="楷体" charset="0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FE9FF6-9B70-BD47-867F-3191B7497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322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91640" y="692785"/>
            <a:ext cx="5760085" cy="10826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defRPr/>
            </a:pPr>
            <a:r>
              <a:rPr sz="27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漏洞利用与攻防实践</a:t>
            </a:r>
            <a:endParaRPr lang="zh-CN" altLang="en-US" sz="2700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pPr fontAlgn="auto">
              <a:defRPr/>
            </a:pPr>
            <a:r>
              <a:rPr sz="2000" i="1">
                <a:latin typeface="Times New Roman" panose="02020603050405020304" pitchFamily="18" charset="0"/>
                <a:sym typeface="+mn-ea"/>
              </a:rPr>
              <a:t>Exploiting Software Vulnerability-Techniques and Practice</a:t>
            </a:r>
            <a:endParaRPr lang="en-US" altLang="zh-CN" sz="2000" i="1" noProof="1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3419475" y="6021388"/>
            <a:ext cx="2432050" cy="425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2800" b="1" noProof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  <a:ea typeface="方正姚体" panose="02010601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8" y="-36000"/>
            <a:ext cx="9166396" cy="523220"/>
          </a:xfrm>
          <a:prstGeom prst="rect">
            <a:avLst/>
          </a:prstGeom>
          <a:solidFill>
            <a:srgbClr val="D8F6F8"/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ea"/>
                <a:sym typeface="+mn-ea"/>
              </a:rPr>
              <a:t>中国科学院大学网络空间安全学院专业研讨课</a:t>
            </a:r>
            <a:endParaRPr lang="zh-CN" altLang="en-US" sz="2800" b="1" noProof="1">
              <a:solidFill>
                <a:srgbClr val="622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15" name="标题 1"/>
          <p:cNvSpPr txBox="1"/>
          <p:nvPr/>
        </p:nvSpPr>
        <p:spPr bwMode="auto">
          <a:xfrm>
            <a:off x="639430" y="2338584"/>
            <a:ext cx="78867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2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defRPr/>
            </a:pPr>
            <a:r>
              <a:rPr lang="en-US" altLang="zh-CN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次课</a:t>
            </a:r>
            <a:r>
              <a:rPr lang="en-US" altLang="zh-CN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 </a:t>
            </a:r>
            <a:r>
              <a:rPr lang="zh-CN" altLang="en-US" sz="36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格式化字符串漏洞介绍</a:t>
            </a:r>
            <a:endParaRPr lang="zh-CN" altLang="en-US" sz="3600" noProof="1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0807EC-ECDE-4944-9D20-2B99D74CAD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55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个人介绍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83568" y="1820410"/>
            <a:ext cx="7886700" cy="4032337"/>
          </a:xfrm>
        </p:spPr>
        <p:txBody>
          <a:bodyPr/>
          <a:lstStyle/>
          <a:p>
            <a:r>
              <a:rPr kumimoji="1" lang="zh-CN" altLang="en-US" dirty="0"/>
              <a:t>刘鹏（</a:t>
            </a:r>
            <a:r>
              <a:rPr kumimoji="1" lang="en-US" altLang="zh-CN" dirty="0"/>
              <a:t>E-mail: </a:t>
            </a:r>
            <a:r>
              <a:rPr kumimoji="1" lang="en-US" altLang="zh-CN" b="0" dirty="0"/>
              <a:t>liupeng19@mails.ucas.edu.cn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山东淄博人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2019</a:t>
            </a:r>
            <a:r>
              <a:rPr kumimoji="1" lang="zh-CN" altLang="en-US" dirty="0"/>
              <a:t>年本科毕业于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云南大学 数学与统计学院 数学专业，</a:t>
            </a:r>
            <a:r>
              <a:rPr kumimoji="1" lang="zh-CN" altLang="en-US" dirty="0"/>
              <a:t>获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理学学士</a:t>
            </a:r>
            <a:r>
              <a:rPr kumimoji="1" lang="zh-CN" altLang="en-US" dirty="0"/>
              <a:t>学位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2019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8</a:t>
            </a:r>
            <a:r>
              <a:rPr kumimoji="1" lang="zh-CN" altLang="en-US" dirty="0"/>
              <a:t>月进入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中国科学院大学 计算机科学与技术学院</a:t>
            </a:r>
            <a:r>
              <a:rPr kumimoji="1" lang="zh-CN" altLang="en-US" dirty="0"/>
              <a:t>，攻读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信息安全博士研究生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dirty="0"/>
              <a:t>主要研究方向：</a:t>
            </a:r>
            <a:r>
              <a:rPr kumimoji="1" lang="en-US" altLang="zh-CN" dirty="0"/>
              <a:t>	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分组密码、非对称密码</a:t>
            </a:r>
            <a:b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			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数论、近世代数与表示论、优化理论</a:t>
            </a:r>
            <a:endParaRPr kumimoji="1" lang="en-US" altLang="zh-CN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lvl="1"/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93223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>
            <a:extLst>
              <a:ext uri="{FF2B5EF4-FFF2-40B4-BE49-F238E27FC236}">
                <a16:creationId xmlns:a16="http://schemas.microsoft.com/office/drawing/2014/main" id="{B4EE4F3F-9885-4373-B9C8-595F124EA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概 要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B06BA7-A70D-4452-95AB-78DE11B379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04181" y="2132856"/>
            <a:ext cx="6535638" cy="331228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回顾函数执行的</a:t>
            </a:r>
            <a:r>
              <a:rPr lang="en-US" altLang="zh-CN" dirty="0"/>
              <a:t>Stack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C/C++</a:t>
            </a:r>
            <a:r>
              <a:rPr lang="zh-CN" altLang="en-US" dirty="0"/>
              <a:t>语言的</a:t>
            </a:r>
            <a:r>
              <a:rPr lang="en-US" altLang="zh-CN" dirty="0"/>
              <a:t>printf</a:t>
            </a:r>
            <a:r>
              <a:rPr lang="zh-CN" altLang="en-US" dirty="0"/>
              <a:t>函数家族介绍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r>
              <a:rPr lang="zh-CN" altLang="en-US" dirty="0"/>
              <a:t>的发展历程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Format</a:t>
            </a:r>
            <a:r>
              <a:rPr lang="zh-CN" altLang="en-US" dirty="0"/>
              <a:t> </a:t>
            </a:r>
            <a:r>
              <a:rPr lang="en-US" altLang="zh-CN" dirty="0"/>
              <a:t>String</a:t>
            </a:r>
            <a:r>
              <a:rPr lang="zh-CN" altLang="en-US" dirty="0"/>
              <a:t> </a:t>
            </a:r>
            <a:r>
              <a:rPr lang="en-US" altLang="zh-CN" dirty="0"/>
              <a:t>Vulnerability</a:t>
            </a:r>
            <a:r>
              <a:rPr lang="zh-CN" altLang="en-US" dirty="0"/>
              <a:t>的攻击示范</a:t>
            </a:r>
            <a:endParaRPr lang="en-US" altLang="zh-CN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防范措施</a:t>
            </a:r>
            <a:endParaRPr lang="en-US" altLang="zh-CN" dirty="0"/>
          </a:p>
          <a:p>
            <a:pPr lvl="1">
              <a:buFont typeface="Wingdings" pitchFamily="2" charset="2"/>
              <a:buChar char="p"/>
            </a:pPr>
            <a:endParaRPr lang="en-US" altLang="zh-CN" dirty="0"/>
          </a:p>
          <a:p>
            <a:pPr lvl="1">
              <a:buFont typeface="Wingdings" pitchFamily="2" charset="2"/>
              <a:buChar char="p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DF2A5D3-DD95-46A9-8198-94A7858933D0}"/>
              </a:ext>
            </a:extLst>
          </p:cNvPr>
          <p:cNvSpPr txBox="1">
            <a:spLocks/>
          </p:cNvSpPr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  <a:ea typeface="华文中宋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itchFamily="18" charset="0"/>
                <a:ea typeface="华文中宋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pitchFamily="49" charset="-122"/>
                <a:ea typeface="隶书" panose="02010509060101010101" pitchFamily="49" charset="-122"/>
              </a:rPr>
              <a:t>[</a:t>
            </a:r>
            <a:r>
              <a:rPr lang="zh-CN" altLang="en-US" noProof="1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i="1" noProof="1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noProof="1">
                <a:latin typeface="隶书" panose="02010509060101010101" pitchFamily="49" charset="-122"/>
                <a:ea typeface="隶书" panose="02010509060101010101" pitchFamily="49" charset="-122"/>
              </a:rPr>
              <a:t>次课</a:t>
            </a:r>
            <a:r>
              <a:rPr lang="en-US" altLang="zh-CN" noProof="1">
                <a:latin typeface="隶书" panose="02010509060101010101" pitchFamily="49" charset="-122"/>
                <a:ea typeface="隶书" panose="02010509060101010101" pitchFamily="49" charset="-122"/>
              </a:rPr>
              <a:t>] </a:t>
            </a:r>
            <a:r>
              <a:rPr lang="zh-CN" altLang="en-US" noProof="1">
                <a:latin typeface="隶书" panose="02010509060101010101" pitchFamily="49" charset="-122"/>
                <a:ea typeface="隶书" panose="02010509060101010101" pitchFamily="49" charset="-122"/>
              </a:rPr>
              <a:t>章节名称</a:t>
            </a: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0535CCCA-B477-3345-A3D2-E6331E719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027988" y="6611938"/>
            <a:ext cx="1049337" cy="246062"/>
          </a:xfrm>
        </p:spPr>
        <p:txBody>
          <a:bodyPr/>
          <a:lstStyle/>
          <a:p>
            <a:fld id="{8A6D26B4-866C-4665-A6B1-E1D86A7FEB5A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942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UNIX</a:t>
            </a:r>
            <a:r>
              <a:rPr kumimoji="1" lang="zh-CN" altLang="en-US" dirty="0"/>
              <a:t>系统的函数调用过程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语言中的</a:t>
            </a:r>
            <a:r>
              <a:rPr kumimoji="1" lang="en-US" altLang="zh-CN" dirty="0"/>
              <a:t>printf</a:t>
            </a:r>
            <a:r>
              <a:rPr kumimoji="1" lang="zh-CN" altLang="en-US" dirty="0"/>
              <a:t> 函数（主角）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stdio.h</a:t>
            </a:r>
            <a:r>
              <a:rPr kumimoji="1" lang="zh-CN" altLang="en-US" dirty="0"/>
              <a:t>标准</a:t>
            </a:r>
            <a:r>
              <a:rPr kumimoji="1" lang="en-US" altLang="zh-CN" dirty="0"/>
              <a:t>C</a:t>
            </a:r>
            <a:r>
              <a:rPr kumimoji="1" lang="zh-CN" altLang="en-US" dirty="0"/>
              <a:t>头文件中的</a:t>
            </a:r>
            <a:r>
              <a:rPr kumimoji="1" lang="en-US" altLang="zh-CN" sz="1800" dirty="0">
                <a:latin typeface="Consolas" panose="020B0609020204030204" pitchFamily="49" charset="0"/>
              </a:rPr>
              <a:t>printf</a:t>
            </a:r>
            <a:r>
              <a:rPr kumimoji="1" lang="zh-CN" altLang="en-US" dirty="0"/>
              <a:t>函数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E74BBB-7739-9443-B4A8-F0108BA8376B}"/>
              </a:ext>
            </a:extLst>
          </p:cNvPr>
          <p:cNvSpPr txBox="1"/>
          <p:nvPr/>
        </p:nvSpPr>
        <p:spPr>
          <a:xfrm>
            <a:off x="3050829" y="3933056"/>
            <a:ext cx="304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stdio.h</a:t>
            </a:r>
            <a:r>
              <a:rPr kumimoji="1" lang="zh-CN" altLang="en-US" dirty="0"/>
              <a:t>中的</a:t>
            </a:r>
            <a:r>
              <a:rPr kumimoji="1" lang="en-US" altLang="zh-CN" sz="1600" dirty="0">
                <a:latin typeface="Courier" pitchFamily="2" charset="0"/>
              </a:rPr>
              <a:t>printf</a:t>
            </a:r>
            <a:r>
              <a:rPr kumimoji="1" lang="zh-CN" altLang="en-US" sz="1600" dirty="0">
                <a:latin typeface="Courier" pitchFamily="2" charset="0"/>
              </a:rPr>
              <a:t>函数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3A396D-9A46-0543-9568-FC53E46B6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09" y="3051774"/>
            <a:ext cx="6172781" cy="7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函数调用过程中的堆栈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kumimoji="1" lang="en-US" altLang="zh-CN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语言源代码经过</a:t>
            </a:r>
            <a:r>
              <a:rPr kumimoji="1" lang="zh-CN" altLang="en-US" sz="20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编译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，</a:t>
            </a:r>
            <a:r>
              <a:rPr kumimoji="1" lang="en-US" altLang="zh-CN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GCC 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经过文法语义分析，得到每个函数的定义以及函数需要多少 </a:t>
            </a:r>
            <a:r>
              <a:rPr kumimoji="1" lang="en-US" altLang="zh-CN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local 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变量、几个参数、返回值等信息</a:t>
            </a:r>
            <a:endParaRPr kumimoji="1" lang="en-US" altLang="zh-CN" sz="2000" b="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在执行过程中，操作系统根据机器码</a:t>
            </a:r>
            <a:r>
              <a:rPr kumimoji="1" lang="zh-CN" altLang="en-US" sz="20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分配内存页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，当执行某函数的时候进行内存的页分配，如果页不足，就给系统报告“缺页”中断，然后继续进行内存页分配</a:t>
            </a:r>
            <a:endParaRPr kumimoji="1" lang="en-US" altLang="zh-CN" sz="2000" b="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函数根据系统给的内存，创建一个自己的栈帧，该函数的所有变量（实参、形参、临时变量等）全都存放在该栈帧里，由栈指针进行读写</a:t>
            </a:r>
            <a:endParaRPr kumimoji="1" lang="en-US" altLang="zh-CN" sz="2000" b="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运行完毕，函数的</a:t>
            </a:r>
            <a:r>
              <a:rPr kumimoji="1" lang="en-US" altLang="zh-CN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caller</a:t>
            </a:r>
            <a:r>
              <a:rPr kumimoji="1" lang="zh-CN" altLang="en-US" sz="2000" b="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拿到返回地址，函数的栈帧被系统回收</a:t>
            </a:r>
            <a:endParaRPr kumimoji="1" lang="en-US" altLang="zh-CN" sz="2000" b="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55581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2ECBA59-1D2A-4DFD-BAA6-5B50E1567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  <a:r>
              <a:rPr lang="en-US" altLang="zh-CN" dirty="0"/>
              <a:t>A</a:t>
            </a:r>
            <a:r>
              <a:rPr lang="zh-CN" altLang="en-US" dirty="0"/>
              <a:t>：攻击要求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D92650-EEC0-42F1-B983-A9F8C85505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A13F211-E2C2-4BCF-8275-419C4669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攻击前的准备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8A83D58-CEC6-4D9E-B98E-05AC2AB6DB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7584" y="2276837"/>
            <a:ext cx="7886700" cy="302435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b="0" dirty="0">
                <a:latin typeface="Consolas" panose="020B0609020204030204" pitchFamily="49" charset="0"/>
                <a:cs typeface="Courier New" panose="02070309020205020404" pitchFamily="49" charset="0"/>
              </a:rPr>
              <a:t>关闭内存的地址随机化（后面会讲到原因）</a:t>
            </a:r>
            <a:endParaRPr lang="en-US" altLang="zh-CN" b="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altLang="zh-CN" sz="2400" b="0" dirty="0">
                <a:highlight>
                  <a:srgbClr val="FFFF00"/>
                </a:highlight>
                <a:latin typeface="Consolas" panose="020B0609020204030204" pitchFamily="49" charset="0"/>
              </a:rPr>
              <a:t>cat</a:t>
            </a:r>
            <a:r>
              <a:rPr lang="en-US" altLang="zh-CN" sz="2400" b="0" dirty="0">
                <a:latin typeface="Consolas" panose="020B0609020204030204" pitchFamily="49" charset="0"/>
              </a:rPr>
              <a:t> /proc/sys/kernel/</a:t>
            </a:r>
            <a:r>
              <a:rPr lang="en-US" altLang="zh-CN" sz="2400" b="0" dirty="0" err="1">
                <a:latin typeface="Consolas" panose="020B0609020204030204" pitchFamily="49" charset="0"/>
              </a:rPr>
              <a:t>randomize_va_space</a:t>
            </a:r>
            <a:endParaRPr lang="en-US" altLang="zh-CN" sz="2400" b="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zh-CN" altLang="en-US" b="0" dirty="0">
                <a:latin typeface="Consolas" panose="020B0609020204030204" pitchFamily="49" charset="0"/>
              </a:rPr>
              <a:t>使用</a:t>
            </a:r>
            <a:r>
              <a:rPr lang="en-US" altLang="zh-CN" b="0" dirty="0">
                <a:latin typeface="Consolas" panose="020B0609020204030204" pitchFamily="49" charset="0"/>
              </a:rPr>
              <a:t>32</a:t>
            </a:r>
            <a:r>
              <a:rPr lang="zh-CN" altLang="en-US" b="0" dirty="0">
                <a:latin typeface="Consolas" panose="020B0609020204030204" pitchFamily="49" charset="0"/>
              </a:rPr>
              <a:t>位 </a:t>
            </a:r>
            <a:r>
              <a:rPr lang="en-US" altLang="zh-CN" b="0" dirty="0">
                <a:latin typeface="Consolas" panose="020B0609020204030204" pitchFamily="49" charset="0"/>
              </a:rPr>
              <a:t>Ubuntu 16.04 </a:t>
            </a:r>
            <a:r>
              <a:rPr lang="zh-CN" altLang="en-US" b="0" dirty="0">
                <a:latin typeface="Consolas" panose="020B0609020204030204" pitchFamily="49" charset="0"/>
              </a:rPr>
              <a:t>系统进行演示</a:t>
            </a:r>
            <a:endParaRPr lang="en-US" altLang="zh-CN" b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AB65FE-B81F-4D3F-8AB1-671E8805E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攻击目标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12BA3-58CC-4A8C-B015-53FC8CBC8E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242926" y="3068960"/>
            <a:ext cx="4658147" cy="72008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4000" dirty="0"/>
              <a:t>改变 </a:t>
            </a:r>
            <a:r>
              <a:rPr lang="en-US" altLang="zh-CN" sz="4000" i="1" dirty="0"/>
              <a:t>const </a:t>
            </a:r>
            <a:r>
              <a:rPr lang="zh-CN" altLang="en-US" sz="4000" dirty="0"/>
              <a:t>变量的值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639833-C72F-4007-BBD6-EBE19F2E8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2DDC9B7-C24E-40FB-ABBE-0D15F1868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14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7863A8-9F65-AF4B-8A76-15372CD6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如何向内存里写入地址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B9837-B059-634A-AE0C-899B53421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en-US" altLang="zh-CN" dirty="0"/>
              <a:t>1. printf</a:t>
            </a:r>
            <a:r>
              <a:rPr kumimoji="1" lang="zh-CN" altLang="en-US" dirty="0"/>
              <a:t> 命令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CLI </a:t>
            </a:r>
            <a:r>
              <a:rPr kumimoji="1" lang="zh-CN" altLang="en-US" dirty="0"/>
              <a:t>中的</a:t>
            </a:r>
            <a:r>
              <a:rPr kumimoji="1" lang="en-US" altLang="zh-CN" dirty="0"/>
              <a:t>printf</a:t>
            </a:r>
            <a:r>
              <a:rPr kumimoji="1" lang="zh-CN" altLang="en-US" dirty="0"/>
              <a:t> （非本次课所提及的那个</a:t>
            </a:r>
            <a:r>
              <a:rPr kumimoji="1" lang="en-US" altLang="zh-CN" dirty="0"/>
              <a:t>printf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ECAD79-042D-FB4E-9505-8519FDC0A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D26B4-866C-4665-A6B1-E1D86A7FEB5A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DA09EAC-FBCC-3344-8A20-9F38079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前言</a:t>
            </a:r>
          </a:p>
        </p:txBody>
      </p:sp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55EFD272-4BC8-694B-B2A3-8D37247C7A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20" b="-49"/>
          <a:stretch/>
        </p:blipFill>
        <p:spPr>
          <a:xfrm>
            <a:off x="2123728" y="2708920"/>
            <a:ext cx="4896544" cy="217818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E74BBB-7739-9443-B4A8-F0108BA8376B}"/>
              </a:ext>
            </a:extLst>
          </p:cNvPr>
          <p:cNvSpPr txBox="1"/>
          <p:nvPr/>
        </p:nvSpPr>
        <p:spPr>
          <a:xfrm>
            <a:off x="2987824" y="491845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图：</a:t>
            </a:r>
            <a:r>
              <a:rPr kumimoji="1" lang="en-US" altLang="zh-CN" dirty="0"/>
              <a:t>BSD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bash</a:t>
            </a:r>
            <a:r>
              <a:rPr kumimoji="1" lang="zh-CN" altLang="en-US" dirty="0"/>
              <a:t>中的</a:t>
            </a:r>
            <a:r>
              <a:rPr kumimoji="1" lang="en-US" altLang="zh-CN" sz="1400" dirty="0">
                <a:latin typeface="Monaco" pitchFamily="2" charset="0"/>
              </a:rPr>
              <a:t>printf</a:t>
            </a:r>
            <a:r>
              <a:rPr kumimoji="1" lang="zh-CN" altLang="en-US" dirty="0"/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4866108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4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4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5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57"/>
</p:tagLst>
</file>

<file path=ppt/theme/theme1.xml><?xml version="1.0" encoding="utf-8"?>
<a:theme xmlns:a="http://schemas.openxmlformats.org/drawingml/2006/main" name="A000120140530A99PPBG">
  <a:themeElements>
    <a:clrScheme name="457.17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22B1DE"/>
      </a:accent1>
      <a:accent2>
        <a:srgbClr val="0B99F9"/>
      </a:accent2>
      <a:accent3>
        <a:srgbClr val="7B93D7"/>
      </a:accent3>
      <a:accent4>
        <a:srgbClr val="8980CE"/>
      </a:accent4>
      <a:accent5>
        <a:srgbClr val="3DBFD1"/>
      </a:accent5>
      <a:accent6>
        <a:srgbClr val="FFC000"/>
      </a:accent6>
      <a:hlink>
        <a:srgbClr val="92D05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软件安全与脆弱性分析2017秋季（高对比度，自用模板）" id="{94E05BF4-BF8E-413D-A4B3-622970EC04C7}" vid="{A615E6FF-DD63-489A-B130-35253202B7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软件安全原理(2018-2019秋季） 课程设计 zw 201806</Template>
  <TotalTime>13679</TotalTime>
  <Pages>0</Pages>
  <Words>711</Words>
  <Characters>0</Characters>
  <Application>Microsoft Office PowerPoint</Application>
  <DocSecurity>0</DocSecurity>
  <PresentationFormat>全屏显示(4:3)</PresentationFormat>
  <Lines>0</Lines>
  <Paragraphs>104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Courier</vt:lpstr>
      <vt:lpstr>Kaiti SC</vt:lpstr>
      <vt:lpstr>Microsoft YaHei Light</vt:lpstr>
      <vt:lpstr>华文中宋</vt:lpstr>
      <vt:lpstr>楷体</vt:lpstr>
      <vt:lpstr>隶书</vt:lpstr>
      <vt:lpstr>微软雅黑</vt:lpstr>
      <vt:lpstr>幼圆</vt:lpstr>
      <vt:lpstr>Arial</vt:lpstr>
      <vt:lpstr>Arial Narrow</vt:lpstr>
      <vt:lpstr>Bodoni MT Condensed</vt:lpstr>
      <vt:lpstr>Calibri</vt:lpstr>
      <vt:lpstr>Californian FB</vt:lpstr>
      <vt:lpstr>Consolas</vt:lpstr>
      <vt:lpstr>Footlight MT Light</vt:lpstr>
      <vt:lpstr>Monaco</vt:lpstr>
      <vt:lpstr>Times New Roman</vt:lpstr>
      <vt:lpstr>Wingdings</vt:lpstr>
      <vt:lpstr>A000120140530A99PPBG</vt:lpstr>
      <vt:lpstr>PowerPoint 演示文稿</vt:lpstr>
      <vt:lpstr>PowerPoint 演示文稿</vt:lpstr>
      <vt:lpstr>前言</vt:lpstr>
      <vt:lpstr>PowerPoint 演示文稿</vt:lpstr>
      <vt:lpstr>前言</vt:lpstr>
      <vt:lpstr>前言</vt:lpstr>
      <vt:lpstr>攻击前的准备</vt:lpstr>
      <vt:lpstr>AIM</vt:lpstr>
      <vt:lpstr>前言</vt:lpstr>
      <vt:lpstr>前言</vt:lpstr>
      <vt:lpstr>代码示例</vt:lpstr>
      <vt:lpstr>演示目标</vt:lpstr>
      <vt:lpstr>演示目标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邹维</dc:creator>
  <cp:lastModifiedBy>刘 鹏</cp:lastModifiedBy>
  <cp:revision>146</cp:revision>
  <dcterms:created xsi:type="dcterms:W3CDTF">2018-06-26T07:11:17Z</dcterms:created>
  <dcterms:modified xsi:type="dcterms:W3CDTF">2019-09-09T14:24:48Z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