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72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2019/2/13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2019/2/13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2019/2/13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gif"/><Relationship Id="rId1" Type="http://schemas.openxmlformats.org/officeDocument/2006/relationships/slideLayout" Target="../slideLayouts/slideLayout2.xml"/><Relationship Id="rId5" Type="http://schemas.openxmlformats.org/officeDocument/2006/relationships/image" Target="../media/image13.gif"/><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贝塞</a:t>
            </a:r>
            <a:r>
              <a:rPr lang="zh-CN" altLang="en-US" dirty="0" smtClean="0"/>
              <a:t>尔曲线</a:t>
            </a:r>
            <a:endParaRPr lang="zh-CN" altLang="en-US" dirty="0"/>
          </a:p>
        </p:txBody>
      </p:sp>
      <p:sp>
        <p:nvSpPr>
          <p:cNvPr id="3" name="副标题 2"/>
          <p:cNvSpPr>
            <a:spLocks noGrp="1"/>
          </p:cNvSpPr>
          <p:nvPr>
            <p:ph type="subTitle" idx="1"/>
          </p:nvPr>
        </p:nvSpPr>
        <p:spPr/>
        <p:txBody>
          <a:bodyPr/>
          <a:lstStyle/>
          <a:p>
            <a:pPr algn="r"/>
            <a:r>
              <a:rPr lang="zh-CN" altLang="en-US" dirty="0" smtClean="0"/>
              <a:t>殷龙</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92696"/>
            <a:ext cx="8229600" cy="5433467"/>
          </a:xfrm>
        </p:spPr>
        <p:txBody>
          <a:bodyPr/>
          <a:lstStyle/>
          <a:p>
            <a:r>
              <a:rPr lang="zh-CN" altLang="en-US" dirty="0" smtClean="0"/>
              <a:t>递归重复计算，栈过深</a:t>
            </a:r>
            <a:endParaRPr lang="en-US" altLang="zh-CN" dirty="0" smtClean="0"/>
          </a:p>
          <a:p>
            <a:r>
              <a:rPr lang="zh-CN" altLang="en-US" dirty="0" smtClean="0"/>
              <a:t>可</a:t>
            </a:r>
            <a:r>
              <a:rPr lang="zh-CN" altLang="en-US" dirty="0" smtClean="0"/>
              <a:t>以使用数组保存中间结果</a:t>
            </a:r>
            <a:endParaRPr lang="en-US" altLang="zh-CN" dirty="0" smtClean="0"/>
          </a:p>
          <a:p>
            <a:r>
              <a:rPr lang="zh-CN" altLang="en-US" dirty="0" smtClean="0"/>
              <a:t>以三阶贝塞尔为例：</a:t>
            </a:r>
            <a:endParaRPr lang="en-US" altLang="zh-CN" dirty="0" smtClean="0"/>
          </a:p>
          <a:p>
            <a:r>
              <a:rPr lang="zh-CN" altLang="en-US" dirty="0" smtClean="0"/>
              <a:t>三维数组分别保存：</a:t>
            </a:r>
            <a:endParaRPr lang="en-US" altLang="zh-CN" dirty="0" smtClean="0"/>
          </a:p>
          <a:p>
            <a:r>
              <a:rPr lang="en-US" altLang="zh-CN" dirty="0" smtClean="0"/>
              <a:t>p</a:t>
            </a:r>
            <a:r>
              <a:rPr lang="en-US" altLang="zh-CN" dirty="0" smtClean="0"/>
              <a:t>0’     p1’    p2’</a:t>
            </a:r>
          </a:p>
          <a:p>
            <a:r>
              <a:rPr lang="en-US" altLang="zh-CN" dirty="0" smtClean="0"/>
              <a:t>p0’’    p1’’</a:t>
            </a:r>
          </a:p>
          <a:p>
            <a:r>
              <a:rPr lang="en-US" altLang="zh-CN" dirty="0" err="1" smtClean="0"/>
              <a:t>p</a:t>
            </a:r>
            <a:r>
              <a:rPr lang="en-US" altLang="zh-CN" dirty="0" err="1" smtClean="0"/>
              <a:t>o</a:t>
            </a:r>
            <a:r>
              <a:rPr lang="en-US" altLang="zh-CN" dirty="0" smtClean="0"/>
              <a:t>’’’ </a:t>
            </a:r>
            <a:endParaRPr lang="zh-CN" altLang="en-US" dirty="0"/>
          </a:p>
        </p:txBody>
      </p:sp>
      <p:pic>
        <p:nvPicPr>
          <p:cNvPr id="22530" name="Picture 2"/>
          <p:cNvPicPr>
            <a:picLocks noChangeAspect="1" noChangeArrowheads="1"/>
          </p:cNvPicPr>
          <p:nvPr/>
        </p:nvPicPr>
        <p:blipFill>
          <a:blip r:embed="rId2" cstate="print"/>
          <a:srcRect/>
          <a:stretch>
            <a:fillRect/>
          </a:stretch>
        </p:blipFill>
        <p:spPr bwMode="auto">
          <a:xfrm>
            <a:off x="5940152" y="2996952"/>
            <a:ext cx="2447925" cy="1619250"/>
          </a:xfrm>
          <a:prstGeom prst="rect">
            <a:avLst/>
          </a:prstGeom>
          <a:noFill/>
          <a:ln w="9525">
            <a:noFill/>
            <a:miter lim="800000"/>
            <a:headEnd/>
            <a:tailEnd/>
          </a:ln>
        </p:spPr>
      </p:pic>
      <p:sp>
        <p:nvSpPr>
          <p:cNvPr id="6" name="TextBox 5"/>
          <p:cNvSpPr txBox="1"/>
          <p:nvPr/>
        </p:nvSpPr>
        <p:spPr>
          <a:xfrm>
            <a:off x="6804248" y="4365104"/>
            <a:ext cx="481222" cy="369332"/>
          </a:xfrm>
          <a:prstGeom prst="rect">
            <a:avLst/>
          </a:prstGeom>
          <a:noFill/>
        </p:spPr>
        <p:txBody>
          <a:bodyPr wrap="none" rtlCol="0">
            <a:spAutoFit/>
          </a:bodyPr>
          <a:lstStyle/>
          <a:p>
            <a:r>
              <a:rPr lang="en-US" altLang="zh-CN" dirty="0" smtClean="0"/>
              <a:t>p</a:t>
            </a:r>
            <a:r>
              <a:rPr lang="en-US" altLang="zh-CN" dirty="0" smtClean="0"/>
              <a:t>1</a:t>
            </a:r>
            <a:r>
              <a:rPr lang="en-US" altLang="zh-CN" dirty="0" smtClean="0"/>
              <a:t>’</a:t>
            </a:r>
            <a:endParaRPr lang="zh-CN" altLang="en-US" dirty="0"/>
          </a:p>
        </p:txBody>
      </p:sp>
      <p:sp>
        <p:nvSpPr>
          <p:cNvPr id="7" name="TextBox 6"/>
          <p:cNvSpPr txBox="1"/>
          <p:nvPr/>
        </p:nvSpPr>
        <p:spPr>
          <a:xfrm>
            <a:off x="5868144" y="3573016"/>
            <a:ext cx="481222" cy="369332"/>
          </a:xfrm>
          <a:prstGeom prst="rect">
            <a:avLst/>
          </a:prstGeom>
          <a:noFill/>
        </p:spPr>
        <p:txBody>
          <a:bodyPr wrap="none" rtlCol="0">
            <a:spAutoFit/>
          </a:bodyPr>
          <a:lstStyle/>
          <a:p>
            <a:r>
              <a:rPr lang="en-US" altLang="zh-CN" dirty="0" smtClean="0"/>
              <a:t>p</a:t>
            </a:r>
            <a:r>
              <a:rPr lang="en-US" altLang="zh-CN" dirty="0" smtClean="0"/>
              <a:t>0’</a:t>
            </a:r>
            <a:endParaRPr lang="zh-CN" altLang="en-US" dirty="0"/>
          </a:p>
        </p:txBody>
      </p:sp>
      <p:sp>
        <p:nvSpPr>
          <p:cNvPr id="8" name="TextBox 7"/>
          <p:cNvSpPr txBox="1"/>
          <p:nvPr/>
        </p:nvSpPr>
        <p:spPr>
          <a:xfrm>
            <a:off x="7812360" y="3717032"/>
            <a:ext cx="481222" cy="369332"/>
          </a:xfrm>
          <a:prstGeom prst="rect">
            <a:avLst/>
          </a:prstGeom>
          <a:noFill/>
        </p:spPr>
        <p:txBody>
          <a:bodyPr wrap="none" rtlCol="0">
            <a:spAutoFit/>
          </a:bodyPr>
          <a:lstStyle/>
          <a:p>
            <a:r>
              <a:rPr lang="en-US" altLang="zh-CN" dirty="0" smtClean="0"/>
              <a:t>p2’</a:t>
            </a:r>
            <a:endParaRPr lang="zh-CN" altLang="en-US" dirty="0"/>
          </a:p>
        </p:txBody>
      </p:sp>
      <p:sp>
        <p:nvSpPr>
          <p:cNvPr id="9" name="TextBox 8"/>
          <p:cNvSpPr txBox="1"/>
          <p:nvPr/>
        </p:nvSpPr>
        <p:spPr>
          <a:xfrm>
            <a:off x="6084168" y="3861048"/>
            <a:ext cx="532518" cy="369332"/>
          </a:xfrm>
          <a:prstGeom prst="rect">
            <a:avLst/>
          </a:prstGeom>
          <a:noFill/>
        </p:spPr>
        <p:txBody>
          <a:bodyPr wrap="none" rtlCol="0">
            <a:spAutoFit/>
          </a:bodyPr>
          <a:lstStyle/>
          <a:p>
            <a:r>
              <a:rPr lang="en-US" altLang="zh-CN" dirty="0" smtClean="0"/>
              <a:t>P0’’</a:t>
            </a:r>
            <a:endParaRPr lang="zh-CN" altLang="en-US" dirty="0"/>
          </a:p>
        </p:txBody>
      </p:sp>
      <p:sp>
        <p:nvSpPr>
          <p:cNvPr id="10" name="TextBox 9"/>
          <p:cNvSpPr txBox="1"/>
          <p:nvPr/>
        </p:nvSpPr>
        <p:spPr>
          <a:xfrm>
            <a:off x="7236296" y="4005064"/>
            <a:ext cx="532518" cy="369332"/>
          </a:xfrm>
          <a:prstGeom prst="rect">
            <a:avLst/>
          </a:prstGeom>
          <a:noFill/>
        </p:spPr>
        <p:txBody>
          <a:bodyPr wrap="none" rtlCol="0">
            <a:spAutoFit/>
          </a:bodyPr>
          <a:lstStyle/>
          <a:p>
            <a:r>
              <a:rPr lang="en-US" altLang="zh-CN" dirty="0" smtClean="0"/>
              <a:t>P1’’</a:t>
            </a:r>
            <a:endParaRPr lang="zh-CN" altLang="en-US" dirty="0"/>
          </a:p>
        </p:txBody>
      </p:sp>
      <p:sp>
        <p:nvSpPr>
          <p:cNvPr id="11" name="TextBox 10"/>
          <p:cNvSpPr txBox="1"/>
          <p:nvPr/>
        </p:nvSpPr>
        <p:spPr>
          <a:xfrm>
            <a:off x="6804248" y="3789040"/>
            <a:ext cx="593432" cy="369332"/>
          </a:xfrm>
          <a:prstGeom prst="rect">
            <a:avLst/>
          </a:prstGeom>
          <a:noFill/>
        </p:spPr>
        <p:txBody>
          <a:bodyPr wrap="none" rtlCol="0">
            <a:spAutoFit/>
          </a:bodyPr>
          <a:lstStyle/>
          <a:p>
            <a:r>
              <a:rPr lang="en-US" altLang="zh-CN" dirty="0" smtClean="0"/>
              <a:t>P0’’’</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a:t>
            </a:r>
            <a:endParaRPr lang="zh-CN" altLang="en-US" dirty="0"/>
          </a:p>
        </p:txBody>
      </p:sp>
      <p:sp>
        <p:nvSpPr>
          <p:cNvPr id="3" name="内容占位符 2"/>
          <p:cNvSpPr>
            <a:spLocks noGrp="1"/>
          </p:cNvSpPr>
          <p:nvPr>
            <p:ph idx="1"/>
          </p:nvPr>
        </p:nvSpPr>
        <p:spPr/>
        <p:txBody>
          <a:bodyPr/>
          <a:lstStyle/>
          <a:p>
            <a:r>
              <a:rPr lang="en-US" altLang="zh-CN" dirty="0" err="1" smtClean="0"/>
              <a:t>Viewpager</a:t>
            </a:r>
            <a:r>
              <a:rPr lang="zh-CN" altLang="en-US" dirty="0" smtClean="0"/>
              <a:t>的指示器</a:t>
            </a:r>
            <a:endParaRPr lang="en-US" altLang="zh-CN" dirty="0" smtClean="0"/>
          </a:p>
          <a:p>
            <a:endParaRPr lang="en-US" altLang="zh-CN" dirty="0" smtClean="0"/>
          </a:p>
          <a:p>
            <a:endParaRPr lang="en-US" altLang="zh-CN" dirty="0" smtClean="0"/>
          </a:p>
          <a:p>
            <a:r>
              <a:rPr lang="en-US" altLang="zh-CN" dirty="0" smtClean="0"/>
              <a:t>QQ</a:t>
            </a:r>
            <a:r>
              <a:rPr lang="zh-CN" altLang="en-US" dirty="0" smtClean="0"/>
              <a:t>的未读消息拖拽</a:t>
            </a:r>
            <a:endParaRPr lang="zh-CN" altLang="en-US" dirty="0"/>
          </a:p>
        </p:txBody>
      </p:sp>
      <p:pic>
        <p:nvPicPr>
          <p:cNvPr id="23555" name="Picture 3"/>
          <p:cNvPicPr>
            <a:picLocks noChangeAspect="1" noChangeArrowheads="1"/>
          </p:cNvPicPr>
          <p:nvPr/>
        </p:nvPicPr>
        <p:blipFill>
          <a:blip r:embed="rId2" cstate="print"/>
          <a:srcRect/>
          <a:stretch>
            <a:fillRect/>
          </a:stretch>
        </p:blipFill>
        <p:spPr bwMode="auto">
          <a:xfrm>
            <a:off x="899592" y="2492896"/>
            <a:ext cx="2971800" cy="504825"/>
          </a:xfrm>
          <a:prstGeom prst="rect">
            <a:avLst/>
          </a:prstGeom>
          <a:noFill/>
          <a:ln w="9525">
            <a:noFill/>
            <a:miter lim="800000"/>
            <a:headEnd/>
            <a:tailEnd/>
          </a:ln>
        </p:spPr>
      </p:pic>
      <p:sp>
        <p:nvSpPr>
          <p:cNvPr id="23557" name="AutoShape 5" descr="https://upload-images.jianshu.io/upload_images/8669504-f7dbfa1fab29b1f8.gif?imageMogr2/auto-orient/strip%7CimageView2/2/w/270/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23560" name="Picture 8"/>
          <p:cNvPicPr>
            <a:picLocks noChangeAspect="1" noChangeArrowheads="1"/>
          </p:cNvPicPr>
          <p:nvPr/>
        </p:nvPicPr>
        <p:blipFill>
          <a:blip r:embed="rId3" cstate="print"/>
          <a:srcRect/>
          <a:stretch>
            <a:fillRect/>
          </a:stretch>
        </p:blipFill>
        <p:spPr bwMode="auto">
          <a:xfrm>
            <a:off x="971600" y="4293096"/>
            <a:ext cx="828675" cy="857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5505475"/>
          </a:xfrm>
        </p:spPr>
        <p:txBody>
          <a:bodyPr/>
          <a:lstStyle/>
          <a:p>
            <a:r>
              <a:rPr lang="zh-CN" altLang="en-US" dirty="0" smtClean="0"/>
              <a:t>两条二阶贝塞尔曲线组成的封闭路径</a:t>
            </a:r>
            <a:endParaRPr lang="en-US" altLang="zh-CN" dirty="0" smtClean="0"/>
          </a:p>
          <a:p>
            <a:r>
              <a:rPr lang="zh-CN" altLang="en-US" dirty="0" smtClean="0"/>
              <a:t>两</a:t>
            </a:r>
            <a:r>
              <a:rPr lang="zh-CN" altLang="en-US" dirty="0" smtClean="0"/>
              <a:t>个圆形</a:t>
            </a:r>
            <a:endParaRPr lang="en-US" altLang="zh-CN" dirty="0" smtClean="0"/>
          </a:p>
          <a:p>
            <a:r>
              <a:rPr lang="zh-CN" altLang="en-US" dirty="0" smtClean="0"/>
              <a:t>主</a:t>
            </a:r>
            <a:r>
              <a:rPr lang="zh-CN" altLang="en-US" dirty="0" smtClean="0"/>
              <a:t>要是坐标和角度计算</a:t>
            </a:r>
            <a:endParaRPr lang="zh-CN" altLang="en-US" dirty="0"/>
          </a:p>
        </p:txBody>
      </p:sp>
      <p:pic>
        <p:nvPicPr>
          <p:cNvPr id="25603" name="Picture 3"/>
          <p:cNvPicPr>
            <a:picLocks noChangeAspect="1" noChangeArrowheads="1"/>
          </p:cNvPicPr>
          <p:nvPr/>
        </p:nvPicPr>
        <p:blipFill>
          <a:blip r:embed="rId2" cstate="print"/>
          <a:srcRect/>
          <a:stretch>
            <a:fillRect/>
          </a:stretch>
        </p:blipFill>
        <p:spPr bwMode="auto">
          <a:xfrm>
            <a:off x="1115616" y="2420888"/>
            <a:ext cx="5876925" cy="3781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361459"/>
          </a:xfrm>
        </p:spPr>
        <p:txBody>
          <a:bodyPr/>
          <a:lstStyle/>
          <a:p>
            <a:r>
              <a:rPr lang="zh-CN" altLang="en-US" dirty="0" smtClean="0"/>
              <a:t>礼物动画</a:t>
            </a:r>
            <a:endParaRPr lang="en-US" altLang="zh-CN" dirty="0" smtClean="0"/>
          </a:p>
          <a:p>
            <a:endParaRPr lang="en-US" altLang="zh-CN" dirty="0" smtClean="0"/>
          </a:p>
          <a:p>
            <a:pPr>
              <a:buNone/>
            </a:pPr>
            <a:r>
              <a:rPr lang="en-US" altLang="zh-CN" sz="2400" dirty="0" smtClean="0"/>
              <a:t>1.</a:t>
            </a:r>
            <a:r>
              <a:rPr lang="zh-CN" altLang="en-US" sz="2400" dirty="0" smtClean="0"/>
              <a:t>贝塞尔曲线确定</a:t>
            </a:r>
            <a:r>
              <a:rPr lang="en-US" altLang="zh-CN" sz="2400" dirty="0" smtClean="0"/>
              <a:t>path</a:t>
            </a:r>
          </a:p>
          <a:p>
            <a:pPr>
              <a:buNone/>
            </a:pPr>
            <a:r>
              <a:rPr lang="en-US" altLang="zh-CN" sz="2400" dirty="0" smtClean="0"/>
              <a:t>2.PathMeasure</a:t>
            </a:r>
            <a:r>
              <a:rPr lang="zh-CN" altLang="en-US" sz="2400" dirty="0" smtClean="0"/>
              <a:t>，计算每刻的坐标</a:t>
            </a:r>
            <a:endParaRPr lang="en-US" altLang="zh-CN" sz="2400" dirty="0" smtClean="0"/>
          </a:p>
          <a:p>
            <a:pPr>
              <a:buNone/>
            </a:pPr>
            <a:r>
              <a:rPr lang="en-US" altLang="zh-CN" sz="2400" dirty="0" smtClean="0"/>
              <a:t>3.</a:t>
            </a:r>
            <a:r>
              <a:rPr lang="zh-CN" altLang="en-US" sz="2400" dirty="0" smtClean="0"/>
              <a:t>可</a:t>
            </a:r>
            <a:r>
              <a:rPr lang="zh-CN" altLang="en-US" sz="2400" dirty="0" smtClean="0"/>
              <a:t>以给小图标加一些旋转和放大</a:t>
            </a:r>
            <a:endParaRPr lang="zh-CN" altLang="en-US" sz="2400" dirty="0"/>
          </a:p>
        </p:txBody>
      </p:sp>
      <p:sp>
        <p:nvSpPr>
          <p:cNvPr id="24578" name="AutoShape 2" descr="https://upload-images.jianshu.io/upload_images/8669504-f7dbfa1fab29b1f8.gif?imageMogr2/auto-orient/strip%7CimageView2/2/w/270/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4580" name="AutoShape 4" descr="https://upload-images.jianshu.io/upload_images/8669504-f7dbfa1fab29b1f8.gif?imageMogr2/auto-orient/strip%7CimageView2/2/w/270/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4582" name="AutoShape 6" descr="https://upload-images.jianshu.io/upload_images/8669504-f7dbfa1fab29b1f8.gif?imageMogr2/auto-orient/strip%7CimageView2/2/w/270/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4584" name="AutoShape 8" descr="https://upload-images.jianshu.io/upload_images/8669504-f7dbfa1fab29b1f8.gif?imageMogr2/auto-orient/strip%7CimageView2/2/w/270/format/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24586" name="Picture 10"/>
          <p:cNvPicPr>
            <a:picLocks noChangeAspect="1" noChangeArrowheads="1"/>
          </p:cNvPicPr>
          <p:nvPr/>
        </p:nvPicPr>
        <p:blipFill>
          <a:blip r:embed="rId2" cstate="print"/>
          <a:srcRect/>
          <a:stretch>
            <a:fillRect/>
          </a:stretch>
        </p:blipFill>
        <p:spPr bwMode="auto">
          <a:xfrm>
            <a:off x="3491880" y="3573016"/>
            <a:ext cx="704850" cy="2400300"/>
          </a:xfrm>
          <a:prstGeom prst="rect">
            <a:avLst/>
          </a:prstGeom>
          <a:noFill/>
          <a:ln w="9525">
            <a:noFill/>
            <a:miter lim="800000"/>
            <a:headEnd/>
            <a:tailEnd/>
          </a:ln>
        </p:spPr>
      </p:pic>
      <p:pic>
        <p:nvPicPr>
          <p:cNvPr id="24587" name="Picture 11"/>
          <p:cNvPicPr>
            <a:picLocks noChangeAspect="1" noChangeArrowheads="1"/>
          </p:cNvPicPr>
          <p:nvPr/>
        </p:nvPicPr>
        <p:blipFill>
          <a:blip r:embed="rId3" cstate="print"/>
          <a:srcRect/>
          <a:stretch>
            <a:fillRect/>
          </a:stretch>
        </p:blipFill>
        <p:spPr bwMode="auto">
          <a:xfrm>
            <a:off x="6156176" y="2564904"/>
            <a:ext cx="2016224" cy="36168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跳动的水滴</a:t>
            </a:r>
            <a:endParaRPr lang="zh-CN" altLang="en-US" dirty="0"/>
          </a:p>
        </p:txBody>
      </p:sp>
      <p:sp>
        <p:nvSpPr>
          <p:cNvPr id="3" name="内容占位符 2"/>
          <p:cNvSpPr>
            <a:spLocks noGrp="1"/>
          </p:cNvSpPr>
          <p:nvPr>
            <p:ph idx="1"/>
          </p:nvPr>
        </p:nvSpPr>
        <p:spPr/>
        <p:txBody>
          <a:bodyPr/>
          <a:lstStyle/>
          <a:p>
            <a:r>
              <a:rPr lang="zh-CN" altLang="en-US" dirty="0" smtClean="0"/>
              <a:t>两条三阶贝塞尔曲线</a:t>
            </a:r>
            <a:endParaRPr lang="en-US" altLang="zh-CN" dirty="0" smtClean="0"/>
          </a:p>
          <a:p>
            <a:r>
              <a:rPr lang="zh-CN" altLang="en-US" dirty="0" smtClean="0"/>
              <a:t>分</a:t>
            </a:r>
            <a:r>
              <a:rPr lang="zh-CN" altLang="en-US" dirty="0" smtClean="0"/>
              <a:t>析：</a:t>
            </a:r>
            <a:endParaRPr lang="zh-CN" altLang="en-US" dirty="0"/>
          </a:p>
        </p:txBody>
      </p:sp>
      <p:pic>
        <p:nvPicPr>
          <p:cNvPr id="26626" name="Picture 2" descr="jumpWater"/>
          <p:cNvPicPr>
            <a:picLocks noChangeAspect="1" noChangeArrowheads="1" noCrop="1"/>
          </p:cNvPicPr>
          <p:nvPr/>
        </p:nvPicPr>
        <p:blipFill>
          <a:blip r:embed="rId2" cstate="print"/>
          <a:srcRect/>
          <a:stretch>
            <a:fillRect/>
          </a:stretch>
        </p:blipFill>
        <p:spPr bwMode="auto">
          <a:xfrm>
            <a:off x="5724128" y="2420888"/>
            <a:ext cx="2664296" cy="2379227"/>
          </a:xfrm>
          <a:prstGeom prst="rect">
            <a:avLst/>
          </a:prstGeom>
          <a:noFill/>
        </p:spPr>
      </p:pic>
      <p:pic>
        <p:nvPicPr>
          <p:cNvPr id="26628" name="Picture 4" descr="control point"/>
          <p:cNvPicPr>
            <a:picLocks noChangeAspect="1" noChangeArrowheads="1"/>
          </p:cNvPicPr>
          <p:nvPr/>
        </p:nvPicPr>
        <p:blipFill>
          <a:blip r:embed="rId3" cstate="print"/>
          <a:srcRect/>
          <a:stretch>
            <a:fillRect/>
          </a:stretch>
        </p:blipFill>
        <p:spPr bwMode="auto">
          <a:xfrm>
            <a:off x="1187624" y="2924944"/>
            <a:ext cx="3528392" cy="3112952"/>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52935" y="2967335"/>
            <a:ext cx="3238131" cy="923330"/>
          </a:xfrm>
          <a:prstGeom prst="rect">
            <a:avLst/>
          </a:prstGeom>
          <a:noFill/>
        </p:spPr>
        <p:txBody>
          <a:bodyPr wrap="none" lIns="91440" tIns="45720" rIns="91440" bIns="45720">
            <a:spAutoFit/>
          </a:bodyPr>
          <a:lstStyle/>
          <a:p>
            <a:pPr algn="ctr"/>
            <a:r>
              <a:rPr lang="en-US" altLang="zh-CN"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THANKS</a:t>
            </a:r>
            <a:r>
              <a:rPr lang="zh-CN" alt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t>
            </a:r>
            <a:endParaRPr lang="zh-CN" alt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r>
              <a:rPr lang="zh-CN" altLang="en-US" dirty="0" smtClean="0"/>
              <a:t>贝塞尔公式</a:t>
            </a:r>
            <a:endParaRPr lang="en-US" altLang="zh-CN" dirty="0" smtClean="0"/>
          </a:p>
          <a:p>
            <a:r>
              <a:rPr lang="zh-CN" altLang="en-US" dirty="0" smtClean="0"/>
              <a:t>德</a:t>
            </a:r>
            <a:r>
              <a:rPr lang="zh-CN" altLang="en-US" dirty="0" smtClean="0"/>
              <a:t>卡斯特里奥算法</a:t>
            </a:r>
            <a:endParaRPr lang="en-US" altLang="zh-CN" dirty="0" smtClean="0"/>
          </a:p>
          <a:p>
            <a:r>
              <a:rPr lang="zh-CN" altLang="en-US" dirty="0" smtClean="0"/>
              <a:t>应用示例</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简介</a:t>
            </a:r>
            <a:endParaRPr lang="zh-CN" altLang="en-US" dirty="0"/>
          </a:p>
        </p:txBody>
      </p:sp>
      <p:sp>
        <p:nvSpPr>
          <p:cNvPr id="3" name="内容占位符 2"/>
          <p:cNvSpPr>
            <a:spLocks noGrp="1"/>
          </p:cNvSpPr>
          <p:nvPr>
            <p:ph idx="1"/>
          </p:nvPr>
        </p:nvSpPr>
        <p:spPr/>
        <p:txBody>
          <a:bodyPr/>
          <a:lstStyle/>
          <a:p>
            <a:r>
              <a:rPr lang="zh-CN" altLang="en-US" dirty="0" smtClean="0"/>
              <a:t>最初由</a:t>
            </a:r>
            <a:r>
              <a:rPr lang="en-US" altLang="zh-CN" dirty="0" smtClean="0"/>
              <a:t>Paul de </a:t>
            </a:r>
            <a:r>
              <a:rPr lang="en-US" altLang="zh-CN" dirty="0" err="1" smtClean="0"/>
              <a:t>Casteljau</a:t>
            </a:r>
            <a:r>
              <a:rPr lang="zh-CN" altLang="en-US" dirty="0" smtClean="0"/>
              <a:t>于</a:t>
            </a:r>
            <a:r>
              <a:rPr lang="en-US" altLang="zh-CN" dirty="0" smtClean="0"/>
              <a:t>1959</a:t>
            </a:r>
            <a:r>
              <a:rPr lang="zh-CN" altLang="en-US" dirty="0" smtClean="0"/>
              <a:t>年运用</a:t>
            </a:r>
            <a:r>
              <a:rPr lang="en-US" altLang="zh-CN" dirty="0" smtClean="0"/>
              <a:t>de </a:t>
            </a:r>
            <a:r>
              <a:rPr lang="en-US" altLang="zh-CN" dirty="0" err="1" smtClean="0"/>
              <a:t>Casteljau</a:t>
            </a:r>
            <a:r>
              <a:rPr lang="zh-CN" altLang="en-US" dirty="0" smtClean="0"/>
              <a:t>演算法开发，以稳定数值的方法求出贝兹曲线。</a:t>
            </a:r>
            <a:endParaRPr lang="en-US" altLang="zh-CN" dirty="0" smtClean="0"/>
          </a:p>
          <a:p>
            <a:r>
              <a:rPr lang="en-US" altLang="zh-CN" b="1" dirty="0" smtClean="0"/>
              <a:t>Pierre </a:t>
            </a:r>
            <a:r>
              <a:rPr lang="en-US" altLang="zh-CN" b="1" dirty="0" err="1" smtClean="0"/>
              <a:t>Bézier</a:t>
            </a:r>
            <a:r>
              <a:rPr lang="zh-CN" altLang="en-US" dirty="0" smtClean="0"/>
              <a:t>给出了详细的计算公式</a:t>
            </a:r>
            <a:endParaRPr lang="zh-CN" altLang="en-US" dirty="0"/>
          </a:p>
        </p:txBody>
      </p:sp>
      <p:pic>
        <p:nvPicPr>
          <p:cNvPr id="1026" name="Picture 2" descr="è´å¡å°æ²çº¿"/>
          <p:cNvPicPr>
            <a:picLocks noChangeAspect="1" noChangeArrowheads="1"/>
          </p:cNvPicPr>
          <p:nvPr/>
        </p:nvPicPr>
        <p:blipFill>
          <a:blip r:embed="rId2" cstate="print"/>
          <a:srcRect/>
          <a:stretch>
            <a:fillRect/>
          </a:stretch>
        </p:blipFill>
        <p:spPr bwMode="auto">
          <a:xfrm>
            <a:off x="2699792" y="4365104"/>
            <a:ext cx="2095500" cy="142875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基本公式</a:t>
            </a:r>
            <a:endParaRPr lang="zh-CN" altLang="en-US" dirty="0"/>
          </a:p>
        </p:txBody>
      </p:sp>
      <p:sp>
        <p:nvSpPr>
          <p:cNvPr id="3" name="内容占位符 2"/>
          <p:cNvSpPr>
            <a:spLocks noGrp="1"/>
          </p:cNvSpPr>
          <p:nvPr>
            <p:ph idx="1"/>
          </p:nvPr>
        </p:nvSpPr>
        <p:spPr/>
        <p:txBody>
          <a:bodyPr/>
          <a:lstStyle/>
          <a:p>
            <a:r>
              <a:rPr lang="zh-CN" altLang="en-US" dirty="0" smtClean="0"/>
              <a:t>一阶</a:t>
            </a:r>
            <a:endParaRPr lang="en-US" altLang="zh-CN" dirty="0" smtClean="0"/>
          </a:p>
          <a:p>
            <a:r>
              <a:rPr lang="zh-CN" altLang="en-US" dirty="0" smtClean="0"/>
              <a:t>二阶</a:t>
            </a:r>
            <a:endParaRPr lang="en-US" altLang="zh-CN" dirty="0" smtClean="0"/>
          </a:p>
          <a:p>
            <a:r>
              <a:rPr lang="zh-CN" altLang="en-US" dirty="0" smtClean="0"/>
              <a:t>三阶</a:t>
            </a:r>
            <a:endParaRPr lang="en-US" altLang="zh-CN" dirty="0" smtClean="0"/>
          </a:p>
          <a:p>
            <a:pPr>
              <a:buNone/>
            </a:pPr>
            <a:r>
              <a:rPr lang="zh-CN" altLang="en-US" dirty="0" smtClean="0"/>
              <a:t> </a:t>
            </a:r>
            <a:endParaRPr lang="en-US" altLang="zh-CN" dirty="0" smtClean="0"/>
          </a:p>
          <a:p>
            <a:endParaRPr lang="zh-CN" altLang="en-US" dirty="0"/>
          </a:p>
        </p:txBody>
      </p:sp>
      <p:pic>
        <p:nvPicPr>
          <p:cNvPr id="16386" name="Picture 2" descr="https://gss0.bdstatic.com/94o3dSag_xI4khGkpoWK1HF6hhy/baike/s%3D325/sign=391820be267f9e2f74351b0a2a31e962/91529822720e0cf34f59dca30b46f21fbe09aa38.jpg"/>
          <p:cNvPicPr>
            <a:picLocks noChangeAspect="1" noChangeArrowheads="1"/>
          </p:cNvPicPr>
          <p:nvPr/>
        </p:nvPicPr>
        <p:blipFill>
          <a:blip r:embed="rId2" cstate="print"/>
          <a:srcRect/>
          <a:stretch>
            <a:fillRect/>
          </a:stretch>
        </p:blipFill>
        <p:spPr bwMode="auto">
          <a:xfrm>
            <a:off x="2123728" y="1844824"/>
            <a:ext cx="3095625" cy="171450"/>
          </a:xfrm>
          <a:prstGeom prst="rect">
            <a:avLst/>
          </a:prstGeom>
          <a:noFill/>
        </p:spPr>
      </p:pic>
      <p:pic>
        <p:nvPicPr>
          <p:cNvPr id="16388" name="Picture 4" descr="https://gss2.bdstatic.com/9fo3dSag_xI4khGkpoWK1HF6hhy/baike/s%3D317/sign=9aefef4b08f79052eb1f413f3bf2d738/11385343fbf2b21129581916cb8065380cd78e70.jpg"/>
          <p:cNvPicPr>
            <a:picLocks noChangeAspect="1" noChangeArrowheads="1"/>
          </p:cNvPicPr>
          <p:nvPr/>
        </p:nvPicPr>
        <p:blipFill>
          <a:blip r:embed="rId3" cstate="print"/>
          <a:srcRect/>
          <a:stretch>
            <a:fillRect/>
          </a:stretch>
        </p:blipFill>
        <p:spPr bwMode="auto">
          <a:xfrm>
            <a:off x="2123728" y="2348880"/>
            <a:ext cx="3019425" cy="200025"/>
          </a:xfrm>
          <a:prstGeom prst="rect">
            <a:avLst/>
          </a:prstGeom>
          <a:noFill/>
        </p:spPr>
      </p:pic>
      <p:pic>
        <p:nvPicPr>
          <p:cNvPr id="16390" name="Picture 6" descr="https://gss0.bdstatic.com/-4o3dSag_xI4khGkpoWK1HF6hhy/baike/s%3D421/sign=9a6521eab8014a90853e47bf98763971/f603918fa0ec08fad54f8dff58ee3d6d55fbda1f.jpg"/>
          <p:cNvPicPr>
            <a:picLocks noChangeAspect="1" noChangeArrowheads="1"/>
          </p:cNvPicPr>
          <p:nvPr/>
        </p:nvPicPr>
        <p:blipFill>
          <a:blip r:embed="rId4" cstate="print"/>
          <a:srcRect/>
          <a:stretch>
            <a:fillRect/>
          </a:stretch>
        </p:blipFill>
        <p:spPr bwMode="auto">
          <a:xfrm>
            <a:off x="2123728" y="2924944"/>
            <a:ext cx="4010025" cy="200025"/>
          </a:xfrm>
          <a:prstGeom prst="rect">
            <a:avLst/>
          </a:prstGeom>
          <a:noFill/>
        </p:spPr>
      </p:pic>
      <p:pic>
        <p:nvPicPr>
          <p:cNvPr id="8" name="Picture 2"/>
          <p:cNvPicPr>
            <a:picLocks noChangeAspect="1" noChangeArrowheads="1"/>
          </p:cNvPicPr>
          <p:nvPr/>
        </p:nvPicPr>
        <p:blipFill>
          <a:blip r:embed="rId5" cstate="print"/>
          <a:srcRect/>
          <a:stretch>
            <a:fillRect/>
          </a:stretch>
        </p:blipFill>
        <p:spPr bwMode="auto">
          <a:xfrm>
            <a:off x="899592" y="3717032"/>
            <a:ext cx="1571625" cy="1476375"/>
          </a:xfrm>
          <a:prstGeom prst="rect">
            <a:avLst/>
          </a:prstGeom>
          <a:noFill/>
          <a:ln w="9525">
            <a:noFill/>
            <a:miter lim="800000"/>
            <a:headEnd/>
            <a:tailEnd/>
          </a:ln>
        </p:spPr>
      </p:pic>
      <p:pic>
        <p:nvPicPr>
          <p:cNvPr id="9" name="Picture 3"/>
          <p:cNvPicPr>
            <a:picLocks noChangeAspect="1" noChangeArrowheads="1"/>
          </p:cNvPicPr>
          <p:nvPr/>
        </p:nvPicPr>
        <p:blipFill>
          <a:blip r:embed="rId6" cstate="print"/>
          <a:srcRect/>
          <a:stretch>
            <a:fillRect/>
          </a:stretch>
        </p:blipFill>
        <p:spPr bwMode="auto">
          <a:xfrm>
            <a:off x="3419872" y="3717032"/>
            <a:ext cx="1676400" cy="1657350"/>
          </a:xfrm>
          <a:prstGeom prst="rect">
            <a:avLst/>
          </a:prstGeom>
          <a:noFill/>
          <a:ln w="9525">
            <a:noFill/>
            <a:miter lim="800000"/>
            <a:headEnd/>
            <a:tailEnd/>
          </a:ln>
        </p:spPr>
      </p:pic>
      <p:pic>
        <p:nvPicPr>
          <p:cNvPr id="10" name="Picture 4"/>
          <p:cNvPicPr>
            <a:picLocks noChangeAspect="1" noChangeArrowheads="1"/>
          </p:cNvPicPr>
          <p:nvPr/>
        </p:nvPicPr>
        <p:blipFill>
          <a:blip r:embed="rId7" cstate="print"/>
          <a:srcRect/>
          <a:stretch>
            <a:fillRect/>
          </a:stretch>
        </p:blipFill>
        <p:spPr bwMode="auto">
          <a:xfrm>
            <a:off x="5868144" y="3645024"/>
            <a:ext cx="2333625" cy="16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19256" cy="6048672"/>
          </a:xfrm>
        </p:spPr>
        <p:txBody>
          <a:bodyPr>
            <a:normAutofit fontScale="77500" lnSpcReduction="20000"/>
          </a:bodyPr>
          <a:lstStyle/>
          <a:p>
            <a:r>
              <a:rPr lang="zh-CN" altLang="en-US" dirty="0" smtClean="0"/>
              <a:t>一般公式</a:t>
            </a:r>
            <a:endParaRPr lang="en-US" altLang="zh-CN" dirty="0" smtClean="0"/>
          </a:p>
          <a:p>
            <a:endParaRPr lang="en-US" altLang="zh-CN" dirty="0" smtClean="0"/>
          </a:p>
          <a:p>
            <a:endParaRPr lang="en-US" altLang="zh-CN" dirty="0" smtClean="0"/>
          </a:p>
          <a:p>
            <a:endParaRPr lang="en-US" altLang="zh-CN" dirty="0" smtClean="0"/>
          </a:p>
          <a:p>
            <a:r>
              <a:rPr lang="zh-CN" altLang="en-US" dirty="0" smtClean="0"/>
              <a:t>开始于</a:t>
            </a:r>
            <a:r>
              <a:rPr lang="en-US" altLang="zh-CN" dirty="0" smtClean="0"/>
              <a:t>P0</a:t>
            </a:r>
            <a:r>
              <a:rPr lang="zh-CN" altLang="en-US" dirty="0" smtClean="0"/>
              <a:t>并结束于</a:t>
            </a:r>
            <a:r>
              <a:rPr lang="en-US" altLang="zh-CN" dirty="0" err="1" smtClean="0"/>
              <a:t>Pn</a:t>
            </a:r>
            <a:r>
              <a:rPr lang="zh-CN" altLang="en-US" dirty="0" smtClean="0"/>
              <a:t>的曲线，即所谓的端点插值法属性。</a:t>
            </a:r>
          </a:p>
          <a:p>
            <a:r>
              <a:rPr lang="zh-CN" altLang="en-US" dirty="0" smtClean="0"/>
              <a:t>曲线是直线的充分必要条件是所有的控制点都位在曲线上。同样的，贝塞尔曲线是直线的充分必要条件是控制点共线。</a:t>
            </a:r>
          </a:p>
          <a:p>
            <a:r>
              <a:rPr lang="zh-CN" altLang="en-US" dirty="0" smtClean="0"/>
              <a:t>曲线的起始点（结束点）相切于贝塞尔多边形的第一节（最后一节）。</a:t>
            </a:r>
          </a:p>
          <a:p>
            <a:r>
              <a:rPr lang="zh-CN" altLang="en-US" dirty="0" smtClean="0"/>
              <a:t>一条曲线可在任意点切割成两条或任意多条子曲线，每一条子曲线仍是贝塞尔曲线。</a:t>
            </a:r>
          </a:p>
          <a:p>
            <a:r>
              <a:rPr lang="zh-CN" altLang="en-US" dirty="0" smtClean="0"/>
              <a:t>一些看似简单的曲线（如圆）无法以贝塞尔曲线精确的描述，或分段成贝塞尔曲线（虽然当每个内部控制点对单位圆上的外部控制点水平或垂直的的距离为时，分成四段的贝兹曲线，可以小于千分之一的最大半径误差近似于圆）。</a:t>
            </a:r>
          </a:p>
        </p:txBody>
      </p:sp>
      <p:pic>
        <p:nvPicPr>
          <p:cNvPr id="4" name="Picture 8" descr="https://gss1.bdstatic.com/-vo3dSag_xI4khGkpoWK1HF6hhy/baike/s%3D801/sign=a9e1f30835a85edffe8cf323785509d8/f9dcd100baa1cd11675be878b812c8fcc2ce2dfc.jpg"/>
          <p:cNvPicPr>
            <a:picLocks noChangeAspect="1" noChangeArrowheads="1"/>
          </p:cNvPicPr>
          <p:nvPr/>
        </p:nvPicPr>
        <p:blipFill>
          <a:blip r:embed="rId2" cstate="print"/>
          <a:srcRect/>
          <a:stretch>
            <a:fillRect/>
          </a:stretch>
        </p:blipFill>
        <p:spPr bwMode="auto">
          <a:xfrm>
            <a:off x="683568" y="1124744"/>
            <a:ext cx="7629525" cy="457200"/>
          </a:xfrm>
          <a:prstGeom prst="rect">
            <a:avLst/>
          </a:prstGeom>
          <a:noFill/>
        </p:spPr>
      </p:pic>
      <p:pic>
        <p:nvPicPr>
          <p:cNvPr id="3076" name="Picture 4" descr="formula"/>
          <p:cNvPicPr>
            <a:picLocks noChangeAspect="1" noChangeArrowheads="1"/>
          </p:cNvPicPr>
          <p:nvPr/>
        </p:nvPicPr>
        <p:blipFill>
          <a:blip r:embed="rId3" cstate="print"/>
          <a:srcRect/>
          <a:stretch>
            <a:fillRect/>
          </a:stretch>
        </p:blipFill>
        <p:spPr bwMode="auto">
          <a:xfrm>
            <a:off x="5076056" y="476672"/>
            <a:ext cx="2514600" cy="40005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德卡斯特里奥算法</a:t>
            </a:r>
            <a:endParaRPr lang="zh-CN" altLang="en-US" dirty="0"/>
          </a:p>
        </p:txBody>
      </p:sp>
      <p:sp>
        <p:nvSpPr>
          <p:cNvPr id="3" name="内容占位符 2"/>
          <p:cNvSpPr>
            <a:spLocks noGrp="1"/>
          </p:cNvSpPr>
          <p:nvPr>
            <p:ph idx="1"/>
          </p:nvPr>
        </p:nvSpPr>
        <p:spPr/>
        <p:txBody>
          <a:bodyPr/>
          <a:lstStyle/>
          <a:p>
            <a:r>
              <a:rPr lang="zh-CN" altLang="en-US" dirty="0" smtClean="0"/>
              <a:t>计</a:t>
            </a:r>
            <a:r>
              <a:rPr lang="zh-CN" altLang="en-US" dirty="0" smtClean="0"/>
              <a:t>算贝塞尔曲线上的点</a:t>
            </a:r>
            <a:endParaRPr lang="zh-CN" altLang="en-US" dirty="0"/>
          </a:p>
        </p:txBody>
      </p:sp>
      <p:cxnSp>
        <p:nvCxnSpPr>
          <p:cNvPr id="5" name="直接箭头连接符 4"/>
          <p:cNvCxnSpPr/>
          <p:nvPr/>
        </p:nvCxnSpPr>
        <p:spPr>
          <a:xfrm>
            <a:off x="1331640" y="3861048"/>
            <a:ext cx="2808312" cy="0"/>
          </a:xfrm>
          <a:prstGeom prst="straightConnector1">
            <a:avLst/>
          </a:prstGeom>
          <a:ln w="1270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1331640" y="3861048"/>
            <a:ext cx="792088" cy="0"/>
          </a:xfrm>
          <a:prstGeom prst="straightConnector1">
            <a:avLst/>
          </a:prstGeom>
          <a:ln w="1270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259632" y="4005064"/>
            <a:ext cx="423514" cy="369332"/>
          </a:xfrm>
          <a:prstGeom prst="rect">
            <a:avLst/>
          </a:prstGeom>
          <a:noFill/>
        </p:spPr>
        <p:txBody>
          <a:bodyPr wrap="none" rtlCol="0">
            <a:spAutoFit/>
          </a:bodyPr>
          <a:lstStyle/>
          <a:p>
            <a:r>
              <a:rPr lang="en-US" altLang="zh-CN" dirty="0" smtClean="0"/>
              <a:t>p0</a:t>
            </a:r>
            <a:endParaRPr lang="zh-CN" altLang="en-US" dirty="0"/>
          </a:p>
        </p:txBody>
      </p:sp>
      <p:sp>
        <p:nvSpPr>
          <p:cNvPr id="9" name="TextBox 8"/>
          <p:cNvSpPr txBox="1"/>
          <p:nvPr/>
        </p:nvSpPr>
        <p:spPr>
          <a:xfrm>
            <a:off x="1907704" y="4005064"/>
            <a:ext cx="423514" cy="369332"/>
          </a:xfrm>
          <a:prstGeom prst="rect">
            <a:avLst/>
          </a:prstGeom>
          <a:noFill/>
        </p:spPr>
        <p:txBody>
          <a:bodyPr wrap="none" rtlCol="0">
            <a:spAutoFit/>
          </a:bodyPr>
          <a:lstStyle/>
          <a:p>
            <a:r>
              <a:rPr lang="en-US" altLang="zh-CN" dirty="0" smtClean="0"/>
              <a:t>p1</a:t>
            </a:r>
            <a:endParaRPr lang="zh-CN" altLang="en-US" dirty="0"/>
          </a:p>
        </p:txBody>
      </p:sp>
      <p:sp>
        <p:nvSpPr>
          <p:cNvPr id="10" name="TextBox 9"/>
          <p:cNvSpPr txBox="1"/>
          <p:nvPr/>
        </p:nvSpPr>
        <p:spPr>
          <a:xfrm>
            <a:off x="3851920" y="4005064"/>
            <a:ext cx="423514" cy="369332"/>
          </a:xfrm>
          <a:prstGeom prst="rect">
            <a:avLst/>
          </a:prstGeom>
          <a:noFill/>
        </p:spPr>
        <p:txBody>
          <a:bodyPr wrap="none" rtlCol="0">
            <a:spAutoFit/>
          </a:bodyPr>
          <a:lstStyle/>
          <a:p>
            <a:r>
              <a:rPr lang="en-US" altLang="zh-CN" dirty="0" smtClean="0"/>
              <a:t>p2</a:t>
            </a:r>
            <a:endParaRPr lang="zh-CN" altLang="en-US" dirty="0"/>
          </a:p>
        </p:txBody>
      </p:sp>
      <p:sp>
        <p:nvSpPr>
          <p:cNvPr id="11" name="TextBox 10"/>
          <p:cNvSpPr txBox="1"/>
          <p:nvPr/>
        </p:nvSpPr>
        <p:spPr>
          <a:xfrm>
            <a:off x="5004048" y="3717032"/>
            <a:ext cx="2592288" cy="369332"/>
          </a:xfrm>
          <a:prstGeom prst="rect">
            <a:avLst/>
          </a:prstGeom>
          <a:noFill/>
        </p:spPr>
        <p:txBody>
          <a:bodyPr wrap="square" rtlCol="0">
            <a:spAutoFit/>
          </a:bodyPr>
          <a:lstStyle/>
          <a:p>
            <a:r>
              <a:rPr lang="en-US" altLang="zh-CN" dirty="0" smtClean="0"/>
              <a:t>P0p1 / p1p2 = t / </a:t>
            </a:r>
            <a:r>
              <a:rPr lang="en-US" altLang="zh-CN" dirty="0" smtClean="0"/>
              <a:t>(</a:t>
            </a:r>
            <a:r>
              <a:rPr lang="en-US" altLang="zh-CN" dirty="0" smtClean="0"/>
              <a:t>1-t)</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抛物线的三切线定理</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descr="http://hi.csdn.net/attachment/201203/12/0_1331534253cCmS.gif"/>
          <p:cNvPicPr>
            <a:picLocks noChangeAspect="1" noChangeArrowheads="1"/>
          </p:cNvPicPr>
          <p:nvPr/>
        </p:nvPicPr>
        <p:blipFill>
          <a:blip r:embed="rId2" cstate="print"/>
          <a:srcRect/>
          <a:stretch>
            <a:fillRect/>
          </a:stretch>
        </p:blipFill>
        <p:spPr bwMode="auto">
          <a:xfrm>
            <a:off x="5004048" y="1916832"/>
            <a:ext cx="3324225" cy="1847851"/>
          </a:xfrm>
          <a:prstGeom prst="rect">
            <a:avLst/>
          </a:prstGeom>
          <a:noFill/>
        </p:spPr>
      </p:pic>
      <p:pic>
        <p:nvPicPr>
          <p:cNvPr id="1028" name="Picture 4" descr="http://hi.csdn.net/attachment/201203/12/0_1331534332e6hH.gif"/>
          <p:cNvPicPr>
            <a:picLocks noChangeAspect="1" noChangeArrowheads="1"/>
          </p:cNvPicPr>
          <p:nvPr/>
        </p:nvPicPr>
        <p:blipFill>
          <a:blip r:embed="rId3" cstate="print"/>
          <a:srcRect/>
          <a:stretch>
            <a:fillRect/>
          </a:stretch>
        </p:blipFill>
        <p:spPr bwMode="auto">
          <a:xfrm>
            <a:off x="1115616" y="1844824"/>
            <a:ext cx="1571625" cy="514351"/>
          </a:xfrm>
          <a:prstGeom prst="rect">
            <a:avLst/>
          </a:prstGeom>
          <a:noFill/>
        </p:spPr>
      </p:pic>
      <p:pic>
        <p:nvPicPr>
          <p:cNvPr id="1030" name="Picture 6" descr="http://hi.csdn.net/attachment/201203/12/0_133153443169iV.gif"/>
          <p:cNvPicPr>
            <a:picLocks noChangeAspect="1" noChangeArrowheads="1"/>
          </p:cNvPicPr>
          <p:nvPr/>
        </p:nvPicPr>
        <p:blipFill>
          <a:blip r:embed="rId4" cstate="print"/>
          <a:srcRect/>
          <a:stretch>
            <a:fillRect/>
          </a:stretch>
        </p:blipFill>
        <p:spPr bwMode="auto">
          <a:xfrm>
            <a:off x="1187624" y="2780928"/>
            <a:ext cx="1428750" cy="809626"/>
          </a:xfrm>
          <a:prstGeom prst="rect">
            <a:avLst/>
          </a:prstGeom>
          <a:noFill/>
        </p:spPr>
      </p:pic>
      <p:pic>
        <p:nvPicPr>
          <p:cNvPr id="1032" name="Picture 8" descr="http://hi.csdn.net/attachment/201203/12/0_1331534351Ft8P.gif"/>
          <p:cNvPicPr>
            <a:picLocks noChangeAspect="1" noChangeArrowheads="1"/>
          </p:cNvPicPr>
          <p:nvPr/>
        </p:nvPicPr>
        <p:blipFill>
          <a:blip r:embed="rId5" cstate="print"/>
          <a:srcRect/>
          <a:stretch>
            <a:fillRect/>
          </a:stretch>
        </p:blipFill>
        <p:spPr bwMode="auto">
          <a:xfrm>
            <a:off x="1115616" y="4293096"/>
            <a:ext cx="2343150" cy="28575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多阶贝塞尔曲线</a:t>
            </a:r>
            <a:endParaRPr lang="zh-CN" altLang="en-US" dirty="0"/>
          </a:p>
        </p:txBody>
      </p:sp>
      <p:sp>
        <p:nvSpPr>
          <p:cNvPr id="3" name="内容占位符 2"/>
          <p:cNvSpPr>
            <a:spLocks noGrp="1"/>
          </p:cNvSpPr>
          <p:nvPr>
            <p:ph idx="1"/>
          </p:nvPr>
        </p:nvSpPr>
        <p:spPr/>
        <p:txBody>
          <a:bodyPr/>
          <a:lstStyle/>
          <a:p>
            <a:r>
              <a:rPr lang="zh-CN" altLang="en-US" dirty="0" smtClean="0"/>
              <a:t>递</a:t>
            </a:r>
            <a:r>
              <a:rPr lang="zh-CN" altLang="en-US" dirty="0" smtClean="0"/>
              <a:t>推关系</a:t>
            </a:r>
            <a:r>
              <a:rPr lang="en-US" altLang="zh-CN" dirty="0" smtClean="0"/>
              <a:t>:</a:t>
            </a:r>
          </a:p>
          <a:p>
            <a:r>
              <a:rPr lang="en-US" altLang="zh-CN" dirty="0" err="1" smtClean="0"/>
              <a:t>Pi,j</a:t>
            </a:r>
            <a:r>
              <a:rPr lang="en-US" altLang="zh-CN" dirty="0" smtClean="0"/>
              <a:t> = (1-t)Pi-1,j +tPi-1,j+1</a:t>
            </a:r>
            <a:endParaRPr lang="zh-CN" altLang="en-US" dirty="0"/>
          </a:p>
        </p:txBody>
      </p:sp>
      <p:pic>
        <p:nvPicPr>
          <p:cNvPr id="20482" name="Picture 2" descr="http://hi.csdn.net/attachment/201203/12/0_1331536609V1zk.gif"/>
          <p:cNvPicPr>
            <a:picLocks noChangeAspect="1" noChangeArrowheads="1"/>
          </p:cNvPicPr>
          <p:nvPr/>
        </p:nvPicPr>
        <p:blipFill>
          <a:blip r:embed="rId2" cstate="print"/>
          <a:srcRect/>
          <a:stretch>
            <a:fillRect/>
          </a:stretch>
        </p:blipFill>
        <p:spPr bwMode="auto">
          <a:xfrm>
            <a:off x="5724128" y="2492896"/>
            <a:ext cx="2895600" cy="2162176"/>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a:buNone/>
            </a:pPr>
            <a:r>
              <a:rPr lang="en-US" altLang="zh-CN" dirty="0" smtClean="0"/>
              <a:t>function </a:t>
            </a:r>
            <a:r>
              <a:rPr lang="en-US" altLang="zh-CN" dirty="0" err="1" smtClean="0"/>
              <a:t>deCasteljau</a:t>
            </a:r>
            <a:r>
              <a:rPr lang="en-US" altLang="zh-CN" dirty="0" smtClean="0"/>
              <a:t>(</a:t>
            </a:r>
            <a:r>
              <a:rPr lang="en-US" altLang="zh-CN" dirty="0" err="1" smtClean="0"/>
              <a:t>i,j</a:t>
            </a:r>
            <a:r>
              <a:rPr lang="en-US" altLang="zh-CN" dirty="0" smtClean="0"/>
              <a:t>)</a:t>
            </a:r>
          </a:p>
          <a:p>
            <a:pPr>
              <a:buNone/>
            </a:pPr>
            <a:r>
              <a:rPr lang="en-US" altLang="zh-CN" dirty="0" smtClean="0"/>
              <a:t>     if </a:t>
            </a:r>
            <a:r>
              <a:rPr lang="en-US" altLang="zh-CN" dirty="0" err="1" smtClean="0"/>
              <a:t>i</a:t>
            </a:r>
            <a:r>
              <a:rPr lang="en-US" altLang="zh-CN" dirty="0" smtClean="0"/>
              <a:t> = 0 </a:t>
            </a:r>
            <a:endParaRPr lang="en-US" altLang="zh-CN" dirty="0" smtClean="0"/>
          </a:p>
          <a:p>
            <a:pPr>
              <a:buNone/>
            </a:pPr>
            <a:r>
              <a:rPr lang="en-US" altLang="zh-CN" dirty="0" smtClean="0"/>
              <a:t>          then </a:t>
            </a:r>
            <a:r>
              <a:rPr lang="en-US" altLang="zh-CN" dirty="0" smtClean="0"/>
              <a:t>return P0,j </a:t>
            </a:r>
            <a:endParaRPr lang="en-US" altLang="zh-CN" dirty="0" smtClean="0"/>
          </a:p>
          <a:p>
            <a:pPr>
              <a:buNone/>
            </a:pPr>
            <a:r>
              <a:rPr lang="en-US" altLang="zh-CN" dirty="0" smtClean="0"/>
              <a:t>     else </a:t>
            </a:r>
          </a:p>
          <a:p>
            <a:pPr>
              <a:buNone/>
            </a:pPr>
            <a:r>
              <a:rPr lang="en-US" altLang="zh-CN" dirty="0" smtClean="0"/>
              <a:t> </a:t>
            </a:r>
            <a:r>
              <a:rPr lang="en-US" altLang="zh-CN" dirty="0" smtClean="0"/>
              <a:t>        return </a:t>
            </a:r>
            <a:r>
              <a:rPr lang="en-US" altLang="zh-CN" dirty="0" smtClean="0"/>
              <a:t>(1-u)* </a:t>
            </a:r>
            <a:r>
              <a:rPr lang="en-US" altLang="zh-CN" dirty="0" err="1" smtClean="0"/>
              <a:t>deCasteljau</a:t>
            </a:r>
            <a:r>
              <a:rPr lang="en-US" altLang="zh-CN" dirty="0" smtClean="0"/>
              <a:t>(i-1,j) </a:t>
            </a:r>
            <a:r>
              <a:rPr lang="en-US" altLang="zh-CN" dirty="0" smtClean="0"/>
              <a:t>+</a:t>
            </a:r>
          </a:p>
          <a:p>
            <a:pPr>
              <a:buNone/>
            </a:pPr>
            <a:r>
              <a:rPr lang="en-US" altLang="zh-CN" dirty="0" smtClean="0"/>
              <a:t>                   u</a:t>
            </a:r>
            <a:r>
              <a:rPr lang="en-US" altLang="zh-CN" dirty="0" smtClean="0"/>
              <a:t>* </a:t>
            </a:r>
            <a:r>
              <a:rPr lang="en-US" altLang="zh-CN" dirty="0" err="1" smtClean="0"/>
              <a:t>deCasteljau</a:t>
            </a:r>
            <a:r>
              <a:rPr lang="en-US" altLang="zh-CN" dirty="0" smtClean="0"/>
              <a:t>(i-1,j+1)</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1840</TotalTime>
  <Words>582</Words>
  <Application>Microsoft Office PowerPoint</Application>
  <PresentationFormat>全屏显示(4:3)</PresentationFormat>
  <Paragraphs>68</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贝塞尔曲线</vt:lpstr>
      <vt:lpstr>幻灯片 2</vt:lpstr>
      <vt:lpstr>简介</vt:lpstr>
      <vt:lpstr>基本公式</vt:lpstr>
      <vt:lpstr>幻灯片 5</vt:lpstr>
      <vt:lpstr>德卡斯特里奥算法</vt:lpstr>
      <vt:lpstr>抛物线的三切线定理</vt:lpstr>
      <vt:lpstr>多阶贝塞尔曲线</vt:lpstr>
      <vt:lpstr>幻灯片 9</vt:lpstr>
      <vt:lpstr>幻灯片 10</vt:lpstr>
      <vt:lpstr>应用</vt:lpstr>
      <vt:lpstr>幻灯片 12</vt:lpstr>
      <vt:lpstr>幻灯片 13</vt:lpstr>
      <vt:lpstr>跳动的水滴</vt:lpstr>
      <vt:lpstr>幻灯片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贝塞尔曲线</dc:title>
  <cp:lastModifiedBy>Administrator</cp:lastModifiedBy>
  <cp:revision>49</cp:revision>
  <dcterms:modified xsi:type="dcterms:W3CDTF">2019-02-13T14:44:38Z</dcterms:modified>
</cp:coreProperties>
</file>