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39"/>
    <a:srgbClr val="FFBF80"/>
    <a:srgbClr val="FFD49F"/>
    <a:srgbClr val="FF9080"/>
    <a:srgbClr val="FFDFAE"/>
    <a:srgbClr val="FFD6A3"/>
    <a:srgbClr val="FFEB00"/>
    <a:srgbClr val="FFFFFF"/>
    <a:srgbClr val="FF9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6"/>
    <p:restoredTop sz="94712"/>
  </p:normalViewPr>
  <p:slideViewPr>
    <p:cSldViewPr snapToGrid="0" snapToObjects="1">
      <p:cViewPr>
        <p:scale>
          <a:sx n="91" d="100"/>
          <a:sy n="91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CD7D-A2BF-0B41-916D-F8571EC8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8C0A-D990-9A49-A563-392AF57A7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807-BE37-8048-8FA9-87A470A4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6BA4-DE75-1F43-98C6-5E7257BD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6E37-47A9-8249-962F-0782D8A5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42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C8A0-6C26-674B-BBC0-B84648C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07C8B-953F-0544-89F3-AB3B1C42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4D73-3AFD-434B-8DAD-942BAE3B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309F-53C7-E247-BB43-0E5B28CF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3624-A4A4-0D4E-8D0E-D8078B0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071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57018-751C-6A43-92D8-2C548A7E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3DEA-A37D-D546-8B00-54100448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B577-0BE8-F146-8C4B-FB3FF19A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B93F-18A3-8845-A6C9-C2AE32CE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F011-8DDB-194A-AA77-CA4D70D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1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F29-40ED-4144-905C-5B5E6928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6C27-370E-6047-AD9A-AB72EEB5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9920-8004-F049-A0BA-89741668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82B4-12EA-6143-8673-516477AC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1-F2D1-FE4F-8A54-FF828E2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64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6A8E-2484-B843-A445-FC61692D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E2EE8-5609-8C42-971C-FC7730B6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84D3-0434-1641-B219-B50922A5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CCFA-5996-5645-A881-FD8C94A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160F-9D0B-8942-812D-DACDA885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133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503-3610-AF48-AABD-5D29B033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589D-7329-3542-8478-DBD97BFB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8360-E68E-954E-99B1-8F34283E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5C5C-BA32-AE42-9842-D8C0B805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8C05C-9BF2-9D46-8AB0-96B4582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13847-09FA-8742-97F5-E9752EA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003-54AE-D448-A733-0DE2185A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14FDB-A003-BD45-BB69-D7E5D28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87466-E1E1-0C41-B4B8-DFAF5A25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5B959-BC5C-1D4A-AAAB-6D3C0BF61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C4553-1E6F-9245-978F-DDFFBCB94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6274C-D5F7-DC4B-8319-C17B02EB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B243E-AC58-B54E-9452-BA0C5ACC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F632C-CBD8-6347-BAA1-6AA1B7F2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50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236-5EBD-864A-91EF-CC5CDA2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FA4B-2AF8-3448-8553-B908127C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A84F8-4BB5-BF4A-8473-20B4C946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C4CD-B0A7-E042-BD24-D391F962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32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B331C-F1AD-5B46-8BA3-FFC980AF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1FA-206C-1449-8390-6A0736EF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E5AC2-A197-1B4D-AAF6-2003AB68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74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0AA4-7175-4E49-BF5C-4B7565E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E82E-6821-BA43-8B12-31594C6C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56C5F-4917-294C-9AA3-0F2F0E42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5CC5F-A512-4543-AB38-6D11F944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E783-7045-054A-8C0B-FCCFF558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F6AC-CE18-9541-808B-511C8365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D2EA-6D33-1C4F-ADBC-9DBDB3D4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A6CBD-4655-B54C-92D0-7FEE0419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79B1-46C0-154B-AAAA-60FA3EBB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4C2E-F20B-F245-8DC5-6E52E83D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01379-B95B-824E-9DCA-B6F75873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B9B7-EBA2-0F43-8554-0508454D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0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B2348-10E4-3048-B156-71D946C6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B056-CE22-7C46-AB4D-9B149582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F5F9-0E0D-CF46-85C3-3646BD09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FF97-6072-B547-9D8F-4072C4B8CD00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BC5-0D23-464A-926A-DD4CC198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E3FF-6508-AD4D-9F92-B78A9C3FB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3FDB-6E7E-9544-8120-664B4A4391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7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A1EEB-0A6D-6A48-B931-1DB920D7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806"/>
            <a:ext cx="12192000" cy="310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CD9DB-69A5-2D44-8CA8-DE62613B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itchFamily="2" charset="0"/>
              </a:rPr>
              <a:t>JavaEE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itchFamily="2" charset="0"/>
              </a:rPr>
              <a:t> 期末课程设计答辩</a:t>
            </a:r>
            <a:endParaRPr lang="en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038DB-1C27-5645-B3C6-720F773E3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研究生导师双选系统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姓名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俞俊伟  班级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2017221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学号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20170026</a:t>
            </a:r>
            <a:endParaRPr lang="en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2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4D7B7B-C754-7E4B-A3A6-E569F0198CF7}"/>
              </a:ext>
            </a:extLst>
          </p:cNvPr>
          <p:cNvGrpSpPr/>
          <p:nvPr/>
        </p:nvGrpSpPr>
        <p:grpSpPr>
          <a:xfrm>
            <a:off x="4501916" y="3626418"/>
            <a:ext cx="4943473" cy="713868"/>
            <a:chOff x="4721505" y="4590990"/>
            <a:chExt cx="4943473" cy="71386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213E4C5-7AD5-9A44-9A83-62B39125AB54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功能演示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4992EA-DCC9-5446-9439-FBA3961BFFD8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D49F"/>
                  </a:solidFill>
                </a:rPr>
                <a:t>3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D49F"/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18F66530-A6C5-884B-A051-82130570949F}"/>
              </a:ext>
            </a:extLst>
          </p:cNvPr>
          <p:cNvSpPr/>
          <p:nvPr/>
        </p:nvSpPr>
        <p:spPr>
          <a:xfrm>
            <a:off x="-979721" y="850106"/>
            <a:ext cx="5292490" cy="5157788"/>
          </a:xfrm>
          <a:prstGeom prst="ellipse">
            <a:avLst/>
          </a:prstGeom>
          <a:solidFill>
            <a:srgbClr val="FF908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Tai Le" panose="020B0502040204020203" pitchFamily="34" charset="0"/>
              </a:rPr>
              <a:t>目录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96C6AF-063B-C948-B480-32454A57E8C4}"/>
              </a:ext>
            </a:extLst>
          </p:cNvPr>
          <p:cNvGrpSpPr/>
          <p:nvPr/>
        </p:nvGrpSpPr>
        <p:grpSpPr>
          <a:xfrm>
            <a:off x="5214467" y="4527342"/>
            <a:ext cx="4510557" cy="713868"/>
            <a:chOff x="4721505" y="4590990"/>
            <a:chExt cx="4510557" cy="71386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5251038-1E3D-0445-A02A-7BCF58223ACD}"/>
                </a:ext>
              </a:extLst>
            </p:cNvPr>
            <p:cNvSpPr/>
            <p:nvPr/>
          </p:nvSpPr>
          <p:spPr>
            <a:xfrm>
              <a:off x="5570817" y="4717091"/>
              <a:ext cx="3661245" cy="587767"/>
            </a:xfrm>
            <a:prstGeom prst="roundRect">
              <a:avLst/>
            </a:prstGeom>
            <a:solidFill>
              <a:srgbClr val="FF953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重点代码讲解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EF04AA-C173-8A47-AA69-1B721908A46B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D49F"/>
                  </a:solidFill>
                </a:rPr>
                <a:t>4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D49F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501916" y="1886708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项目背景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D49F"/>
                  </a:solidFill>
                </a:rPr>
                <a:t>1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D49F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0BC311-9ECE-0D4B-9C0F-FDEEC368D395}"/>
              </a:ext>
            </a:extLst>
          </p:cNvPr>
          <p:cNvGrpSpPr/>
          <p:nvPr/>
        </p:nvGrpSpPr>
        <p:grpSpPr>
          <a:xfrm>
            <a:off x="5214467" y="2747321"/>
            <a:ext cx="4510557" cy="713868"/>
            <a:chOff x="4721505" y="4590990"/>
            <a:chExt cx="4510557" cy="71386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EF74273-BD14-B143-A44D-915AF5C04275}"/>
                </a:ext>
              </a:extLst>
            </p:cNvPr>
            <p:cNvSpPr/>
            <p:nvPr/>
          </p:nvSpPr>
          <p:spPr>
            <a:xfrm>
              <a:off x="5570817" y="4717091"/>
              <a:ext cx="3661245" cy="587767"/>
            </a:xfrm>
            <a:prstGeom prst="roundRect">
              <a:avLst/>
            </a:prstGeom>
            <a:solidFill>
              <a:srgbClr val="FF953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设计及技术架构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D52349-A629-1F46-8E48-733D438160DA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D49F"/>
                  </a:solidFill>
                </a:rPr>
                <a:t>2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D49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12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01403" y="415095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项目背景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BF80"/>
                  </a:solidFill>
                </a:rPr>
                <a:t>1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BF8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83C545-1A64-1741-B005-A75163B0C6E7}"/>
              </a:ext>
            </a:extLst>
          </p:cNvPr>
          <p:cNvSpPr txBox="1"/>
          <p:nvPr/>
        </p:nvSpPr>
        <p:spPr>
          <a:xfrm>
            <a:off x="1087203" y="1800226"/>
            <a:ext cx="6299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539"/>
                </a:solidFill>
              </a:rPr>
              <a:t>        自互联网发展，关于研究生和导师双选的需求量越来越大，学校与在校研究生之间一直用邮件进行交互，无法有一个较好的平台提供进行双方合作。基于在校研究生和导师互相联络的限制，导致硕士无法正确与导师有一个好好的沟通平台。</a:t>
            </a:r>
            <a:endParaRPr lang="en-US" altLang="zh-CN" sz="2000" dirty="0">
              <a:solidFill>
                <a:srgbClr val="FF9539"/>
              </a:solidFill>
            </a:endParaRPr>
          </a:p>
          <a:p>
            <a:endParaRPr lang="en-US" altLang="zh-CN" sz="2000" dirty="0">
              <a:solidFill>
                <a:srgbClr val="FF9539"/>
              </a:solidFill>
            </a:endParaRPr>
          </a:p>
          <a:p>
            <a:endParaRPr lang="en-US" altLang="zh-CN" sz="2000" dirty="0">
              <a:solidFill>
                <a:srgbClr val="FF9539"/>
              </a:solidFill>
            </a:endParaRPr>
          </a:p>
          <a:p>
            <a:r>
              <a:rPr lang="zh-CN" altLang="en-US" sz="2000" dirty="0">
                <a:solidFill>
                  <a:srgbClr val="FF9539"/>
                </a:solidFill>
              </a:rPr>
              <a:t>        </a:t>
            </a:r>
            <a:r>
              <a:rPr lang="en-US" sz="2000" dirty="0">
                <a:solidFill>
                  <a:srgbClr val="FF9539"/>
                </a:solidFill>
              </a:rPr>
              <a:t>“</a:t>
            </a:r>
            <a:r>
              <a:rPr lang="zh-CN" altLang="en-US" sz="2000" dirty="0">
                <a:solidFill>
                  <a:srgbClr val="FF9539"/>
                </a:solidFill>
              </a:rPr>
              <a:t>研究生导师双选系统“的目标是开发出信息双选平台，涵盖校外准研究生和校内导师的各个信息情况，同时也包含了登录、导入、以及校内院管理、校内研究室管理的多权限的一个管理平台。有了研究生导师双选系统，可以更加方便快速地进行研究生和导师之间的互相选择，大大节省了人力物力。</a:t>
            </a:r>
            <a:endParaRPr lang="en-US" altLang="zh-CN" sz="2000" dirty="0">
              <a:solidFill>
                <a:srgbClr val="FF9539"/>
              </a:solidFill>
            </a:endParaRPr>
          </a:p>
          <a:p>
            <a:endParaRPr lang="en-C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ADF61-D4DD-B149-9B92-74F3ACA4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746" y="1128963"/>
            <a:ext cx="2083204" cy="219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E4993-646F-0D43-B961-03413438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15" y="3947306"/>
            <a:ext cx="2083204" cy="2392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44851F-E806-4E4E-B525-9B7DB46B5ADC}"/>
              </a:ext>
            </a:extLst>
          </p:cNvPr>
          <p:cNvSpPr txBox="1"/>
          <p:nvPr/>
        </p:nvSpPr>
        <p:spPr>
          <a:xfrm>
            <a:off x="8776182" y="6406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9539"/>
                </a:solidFill>
              </a:rPr>
              <a:t>插图</a:t>
            </a:r>
          </a:p>
        </p:txBody>
      </p:sp>
    </p:spTree>
    <p:extLst>
      <p:ext uri="{BB962C8B-B14F-4D97-AF65-F5344CB8AC3E}">
        <p14:creationId xmlns:p14="http://schemas.microsoft.com/office/powerpoint/2010/main" val="127416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01403" y="415095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设计及技术架构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BF80"/>
                  </a:solidFill>
                </a:rPr>
                <a:t>2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BF8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83C545-1A64-1741-B005-A75163B0C6E7}"/>
              </a:ext>
            </a:extLst>
          </p:cNvPr>
          <p:cNvSpPr txBox="1"/>
          <p:nvPr/>
        </p:nvSpPr>
        <p:spPr>
          <a:xfrm>
            <a:off x="1064859" y="1713626"/>
            <a:ext cx="5750279" cy="38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539"/>
                </a:solidFill>
              </a:rPr>
              <a:t>设计理念：</a:t>
            </a:r>
            <a:endParaRPr lang="en-US" altLang="zh-CN" sz="2000" dirty="0">
              <a:solidFill>
                <a:srgbClr val="FF9539"/>
              </a:solidFill>
            </a:endParaRPr>
          </a:p>
          <a:p>
            <a:endParaRPr lang="en-US" altLang="zh-CN" sz="2000" dirty="0">
              <a:solidFill>
                <a:srgbClr val="FF953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539"/>
                </a:solidFill>
              </a:rPr>
              <a:t>         本项目的前端主题色定义为暖色系，抛弃以往网站的设计</a:t>
            </a:r>
            <a:r>
              <a:rPr lang="en-US" altLang="zh-CN" sz="2000" dirty="0">
                <a:solidFill>
                  <a:srgbClr val="FF9539"/>
                </a:solidFill>
              </a:rPr>
              <a:t>——</a:t>
            </a:r>
            <a:r>
              <a:rPr lang="zh-CN" altLang="en-US" sz="2000" dirty="0">
                <a:solidFill>
                  <a:srgbClr val="FF9539"/>
                </a:solidFill>
              </a:rPr>
              <a:t>蓝色。暖色系给人心理上的温暖，象征着太阳、火焰、热血，给用户带来的是一种活泼愉快的感受，而并非一种负担。</a:t>
            </a:r>
            <a:endParaRPr lang="en-US" altLang="zh-CN" sz="2000" dirty="0">
              <a:solidFill>
                <a:srgbClr val="FF9539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953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539"/>
                </a:solidFill>
              </a:rPr>
              <a:t>         图标设计选用了开源的</a:t>
            </a:r>
            <a:r>
              <a:rPr lang="en-US" altLang="zh-CN" sz="2000" dirty="0">
                <a:solidFill>
                  <a:srgbClr val="FF9539"/>
                </a:solidFill>
              </a:rPr>
              <a:t>fontawesome</a:t>
            </a:r>
            <a:r>
              <a:rPr lang="zh-CN" altLang="en-US" sz="2000" dirty="0">
                <a:solidFill>
                  <a:srgbClr val="FF9539"/>
                </a:solidFill>
              </a:rPr>
              <a:t>和阿里的</a:t>
            </a:r>
            <a:r>
              <a:rPr lang="en-US" altLang="zh-CN" sz="2000" dirty="0">
                <a:solidFill>
                  <a:srgbClr val="FF9539"/>
                </a:solidFill>
              </a:rPr>
              <a:t>Iconfont</a:t>
            </a:r>
            <a:r>
              <a:rPr lang="zh-CN" altLang="en-US" sz="2000" dirty="0">
                <a:solidFill>
                  <a:srgbClr val="FF9539"/>
                </a:solidFill>
              </a:rPr>
              <a:t>图标库，</a:t>
            </a:r>
            <a:r>
              <a:rPr lang="en-US" altLang="zh-CN" sz="2000" dirty="0">
                <a:solidFill>
                  <a:srgbClr val="FF9539"/>
                </a:solidFill>
              </a:rPr>
              <a:t>Logo</a:t>
            </a:r>
            <a:r>
              <a:rPr lang="zh-CN" altLang="en-US" sz="2000" dirty="0">
                <a:solidFill>
                  <a:srgbClr val="FF9539"/>
                </a:solidFill>
              </a:rPr>
              <a:t>及主页设计参考</a:t>
            </a:r>
            <a:r>
              <a:rPr lang="en-US" altLang="zh-CN" sz="2000" dirty="0">
                <a:solidFill>
                  <a:srgbClr val="FF9539"/>
                </a:solidFill>
              </a:rPr>
              <a:t>PAT</a:t>
            </a:r>
            <a:r>
              <a:rPr lang="zh-CN" altLang="en-US" sz="2000" dirty="0">
                <a:solidFill>
                  <a:srgbClr val="FF9539"/>
                </a:solidFill>
              </a:rPr>
              <a:t>官网设计。</a:t>
            </a:r>
            <a:endParaRPr lang="en-CN" sz="2000" dirty="0">
              <a:solidFill>
                <a:srgbClr val="FF953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C0722-493D-6C4D-BF8E-0898F02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38" y="1249282"/>
            <a:ext cx="2900251" cy="86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D534A-1CA1-9E4B-AE50-9DB5A5C3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538" y="2328863"/>
            <a:ext cx="2897187" cy="3733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EF799-2BDE-3F41-B6B2-F12EEB582F68}"/>
              </a:ext>
            </a:extLst>
          </p:cNvPr>
          <p:cNvSpPr txBox="1"/>
          <p:nvPr/>
        </p:nvSpPr>
        <p:spPr>
          <a:xfrm>
            <a:off x="8586788" y="6276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9539"/>
                </a:solidFill>
              </a:rPr>
              <a:t>图标设计</a:t>
            </a:r>
          </a:p>
        </p:txBody>
      </p:sp>
    </p:spTree>
    <p:extLst>
      <p:ext uri="{BB962C8B-B14F-4D97-AF65-F5344CB8AC3E}">
        <p14:creationId xmlns:p14="http://schemas.microsoft.com/office/powerpoint/2010/main" val="8616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01403" y="415095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设计及技术架构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BF80"/>
                  </a:solidFill>
                </a:rPr>
                <a:t>2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BF8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83C545-1A64-1741-B005-A75163B0C6E7}"/>
              </a:ext>
            </a:extLst>
          </p:cNvPr>
          <p:cNvSpPr txBox="1"/>
          <p:nvPr/>
        </p:nvSpPr>
        <p:spPr>
          <a:xfrm>
            <a:off x="1064859" y="1713625"/>
            <a:ext cx="5031141" cy="312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539"/>
                </a:solidFill>
              </a:rPr>
              <a:t>技术架构：</a:t>
            </a:r>
            <a:endParaRPr lang="en-US" altLang="zh-CN" sz="2000" dirty="0">
              <a:solidFill>
                <a:srgbClr val="FF9539"/>
              </a:solidFill>
            </a:endParaRPr>
          </a:p>
          <a:p>
            <a:pPr>
              <a:lnSpc>
                <a:spcPct val="150000"/>
              </a:lnSpc>
            </a:pPr>
            <a:endParaRPr lang="en-CN" altLang="zh-CN" sz="2000" dirty="0">
              <a:solidFill>
                <a:srgbClr val="FF953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539"/>
                </a:solidFill>
              </a:rPr>
              <a:t>         数据库选型采用</a:t>
            </a:r>
            <a:r>
              <a:rPr lang="en-US" altLang="zh-CN" sz="2000" dirty="0">
                <a:solidFill>
                  <a:srgbClr val="FF9539"/>
                </a:solidFill>
              </a:rPr>
              <a:t>MySQL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8</a:t>
            </a:r>
            <a:r>
              <a:rPr lang="zh-CN" altLang="en-US" sz="2000" dirty="0">
                <a:solidFill>
                  <a:srgbClr val="FF9539"/>
                </a:solidFill>
              </a:rPr>
              <a:t>，后端技术选型采用</a:t>
            </a:r>
            <a:r>
              <a:rPr lang="en-US" altLang="zh-CN" sz="2000" dirty="0">
                <a:solidFill>
                  <a:srgbClr val="FF9539"/>
                </a:solidFill>
              </a:rPr>
              <a:t>servlet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+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jsp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+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el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expression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+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jstl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tag</a:t>
            </a:r>
            <a:r>
              <a:rPr lang="zh-CN" altLang="en-US" sz="2000" dirty="0">
                <a:solidFill>
                  <a:srgbClr val="FF9539"/>
                </a:solidFill>
              </a:rPr>
              <a:t>，前端技术选型为</a:t>
            </a:r>
            <a:r>
              <a:rPr lang="en-US" altLang="zh-CN" sz="2000" dirty="0">
                <a:solidFill>
                  <a:srgbClr val="FF9539"/>
                </a:solidFill>
              </a:rPr>
              <a:t>HTML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+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CSS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+</a:t>
            </a:r>
            <a:r>
              <a:rPr lang="zh-CN" altLang="en-US" sz="2000" dirty="0">
                <a:solidFill>
                  <a:srgbClr val="FF9539"/>
                </a:solidFill>
              </a:rPr>
              <a:t> </a:t>
            </a:r>
            <a:r>
              <a:rPr lang="en-US" altLang="zh-CN" sz="2000" dirty="0">
                <a:solidFill>
                  <a:srgbClr val="FF9539"/>
                </a:solidFill>
              </a:rPr>
              <a:t>JS</a:t>
            </a:r>
            <a:r>
              <a:rPr lang="zh-CN" altLang="en-US" sz="2000" dirty="0">
                <a:solidFill>
                  <a:srgbClr val="FF9539"/>
                </a:solidFill>
              </a:rPr>
              <a:t>，基于一切从简的原则，将课堂上所学的知识进行灵活运用。</a:t>
            </a:r>
            <a:endParaRPr lang="en-US" altLang="zh-CN" sz="2000" dirty="0">
              <a:solidFill>
                <a:srgbClr val="FF95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A885D-DDB8-9A4A-8239-E0F4BFC5D333}"/>
              </a:ext>
            </a:extLst>
          </p:cNvPr>
          <p:cNvSpPr txBox="1"/>
          <p:nvPr/>
        </p:nvSpPr>
        <p:spPr>
          <a:xfrm>
            <a:off x="8159026" y="5255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9539"/>
                </a:solidFill>
              </a:rPr>
              <a:t>架构图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6FD3B-558C-0045-BBA8-C36A480A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50" y="1417638"/>
            <a:ext cx="4287275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01403" y="415095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设计及技术架构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BF80"/>
                  </a:solidFill>
                </a:rPr>
                <a:t>2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BF8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6A885D-DDB8-9A4A-8239-E0F4BFC5D333}"/>
              </a:ext>
            </a:extLst>
          </p:cNvPr>
          <p:cNvSpPr txBox="1"/>
          <p:nvPr/>
        </p:nvSpPr>
        <p:spPr>
          <a:xfrm>
            <a:off x="5218837" y="6054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9539"/>
                </a:solidFill>
              </a:rPr>
              <a:t>用例图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77295-E221-BA43-853C-B62CE730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4" y="1581572"/>
            <a:ext cx="10243112" cy="4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8033423-273F-874E-9D3A-F701A0049338}"/>
              </a:ext>
            </a:extLst>
          </p:cNvPr>
          <p:cNvGrpSpPr/>
          <p:nvPr/>
        </p:nvGrpSpPr>
        <p:grpSpPr>
          <a:xfrm>
            <a:off x="401403" y="415095"/>
            <a:ext cx="4943473" cy="713868"/>
            <a:chOff x="4721505" y="4590990"/>
            <a:chExt cx="4943473" cy="71386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19F43BE-6F3F-4746-B946-24684F732735}"/>
                </a:ext>
              </a:extLst>
            </p:cNvPr>
            <p:cNvSpPr/>
            <p:nvPr/>
          </p:nvSpPr>
          <p:spPr>
            <a:xfrm>
              <a:off x="5570817" y="4717091"/>
              <a:ext cx="4094161" cy="524715"/>
            </a:xfrm>
            <a:prstGeom prst="roundRect">
              <a:avLst/>
            </a:prstGeom>
            <a:solidFill>
              <a:srgbClr val="FF9539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功能演示</a:t>
              </a:r>
              <a:endParaRPr lang="en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9BD7D-E3C6-4643-A8C9-3EBE0C8D4BC0}"/>
                </a:ext>
              </a:extLst>
            </p:cNvPr>
            <p:cNvSpPr/>
            <p:nvPr/>
          </p:nvSpPr>
          <p:spPr>
            <a:xfrm>
              <a:off x="4721505" y="4590990"/>
              <a:ext cx="714374" cy="7138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n w="22225">
                    <a:noFill/>
                    <a:prstDash val="solid"/>
                  </a:ln>
                  <a:solidFill>
                    <a:srgbClr val="FFBF80"/>
                  </a:solidFill>
                </a:rPr>
                <a:t>3</a:t>
              </a:r>
              <a:endParaRPr lang="en-CN" sz="3600" b="1" dirty="0">
                <a:ln w="22225">
                  <a:noFill/>
                  <a:prstDash val="solid"/>
                </a:ln>
                <a:solidFill>
                  <a:srgbClr val="FFBF8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6A885D-DDB8-9A4A-8239-E0F4BFC5D333}"/>
              </a:ext>
            </a:extLst>
          </p:cNvPr>
          <p:cNvSpPr txBox="1"/>
          <p:nvPr/>
        </p:nvSpPr>
        <p:spPr>
          <a:xfrm>
            <a:off x="5031930" y="613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9539"/>
                </a:solidFill>
              </a:rPr>
              <a:t>截图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D9C2-581D-234F-8E29-82B38262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27" y="1627892"/>
            <a:ext cx="8665698" cy="43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28E1E-E5EB-8A4E-85C9-5376A89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0"/>
            <a:ext cx="1304925" cy="68580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18F66530-A6C5-884B-A051-82130570949F}"/>
              </a:ext>
            </a:extLst>
          </p:cNvPr>
          <p:cNvSpPr/>
          <p:nvPr/>
        </p:nvSpPr>
        <p:spPr>
          <a:xfrm>
            <a:off x="2987368" y="850106"/>
            <a:ext cx="5292490" cy="5157788"/>
          </a:xfrm>
          <a:prstGeom prst="ellipse">
            <a:avLst/>
          </a:prstGeom>
          <a:solidFill>
            <a:srgbClr val="FF908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Tai Le" panose="020B0502040204020203" pitchFamily="34" charset="0"/>
              </a:rPr>
              <a:t>感谢聆听</a:t>
            </a:r>
            <a:r>
              <a:rPr lang="en-US" altLang="zh-CN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Tai Le" panose="020B0502040204020203" pitchFamily="34" charset="0"/>
              </a:rPr>
              <a:t>,</a:t>
            </a:r>
            <a:r>
              <a:rPr lang="zh-CN" alt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Tai Le" panose="020B0502040204020203" pitchFamily="34" charset="0"/>
              </a:rPr>
              <a:t> 谢谢</a:t>
            </a:r>
            <a:endParaRPr lang="en-CN" sz="40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 UI</vt:lpstr>
      <vt:lpstr>Microsoft YaHei UI</vt:lpstr>
      <vt:lpstr>Arial</vt:lpstr>
      <vt:lpstr>Calibri</vt:lpstr>
      <vt:lpstr>Calibri Light</vt:lpstr>
      <vt:lpstr>Office Theme</vt:lpstr>
      <vt:lpstr>JavaEE 期末课程设计答辩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期末课程设计答辩</dc:title>
  <dc:creator>Steve Yu</dc:creator>
  <cp:lastModifiedBy>Steve Yu</cp:lastModifiedBy>
  <cp:revision>11</cp:revision>
  <dcterms:created xsi:type="dcterms:W3CDTF">2020-06-26T13:22:26Z</dcterms:created>
  <dcterms:modified xsi:type="dcterms:W3CDTF">2020-06-26T15:06:39Z</dcterms:modified>
</cp:coreProperties>
</file>