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61" r:id="rId4"/>
    <p:sldId id="262" r:id="rId5"/>
    <p:sldId id="273" r:id="rId6"/>
    <p:sldId id="288" r:id="rId7"/>
    <p:sldId id="268" r:id="rId8"/>
    <p:sldId id="263" r:id="rId9"/>
    <p:sldId id="274" r:id="rId10"/>
    <p:sldId id="287" r:id="rId11"/>
    <p:sldId id="289" r:id="rId12"/>
    <p:sldId id="264" r:id="rId13"/>
    <p:sldId id="265" r:id="rId14"/>
    <p:sldId id="286" r:id="rId15"/>
    <p:sldId id="276" r:id="rId16"/>
    <p:sldId id="258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ина Точилина" initials="ПТ" lastIdx="1" clrIdx="0">
    <p:extLst>
      <p:ext uri="{19B8F6BF-5375-455C-9EA6-DF929625EA0E}">
        <p15:presenceInfo xmlns:p15="http://schemas.microsoft.com/office/powerpoint/2012/main" userId="f5a4542277ec8c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B86"/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8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5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31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189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683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D9B1-B6B0-4324-91A6-EA2D4E340434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CB3C1-8DEB-4F78-85B6-939055E39EDB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DD563-E40F-4587-96CC-6FC37E1B9AD4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3F1F2-488E-48F5-B284-CB2ADAE765FC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2485-165D-4AD8-8DD3-ABDE4DD29132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B64-5CF5-4F51-85BC-788A4A7F3B6F}" type="datetime1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C625-3F9E-4DFB-A5E1-1CBDC5003C45}" type="datetime1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6697-FEC6-4C36-B0D2-2C440F34F0B7}" type="datetime1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8EB36-176D-458F-A1D1-51CF3378A8BB}" type="datetime1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F3EA-07D7-4291-97BD-1D78061A2850}" type="datetime1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912E4-C26E-43EE-9313-25FCA704325B}" type="datetime1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Manual/index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nity3d.com/Manual/system-requirements.html#deskto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06625"/>
          </a:xfrm>
        </p:spPr>
        <p:txBody>
          <a:bodyPr/>
          <a:lstStyle/>
          <a:p>
            <a:pPr eaLnBrk="1" hangingPunct="1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charset="-128"/>
                <a:cs typeface="+mj-lt"/>
              </a:rPr>
              <a:t>Факультет компьютерных наук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charset="-128"/>
                <a:cs typeface="+mj-lt"/>
              </a:rPr>
            </a:b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charset="-128"/>
                <a:cs typeface="+mj-lt"/>
              </a:rPr>
              <a:t>Образовательная программа 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charset="-128"/>
                <a:cs typeface="+mj-lt"/>
              </a:rPr>
            </a:b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charset="-128"/>
                <a:cs typeface="+mj-lt"/>
              </a:rPr>
              <a:t>09.03.04 Программная инженерия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charset="-128"/>
                <a:cs typeface="+mj-lt"/>
              </a:rPr>
            </a:b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charset="-128"/>
                <a:cs typeface="+mj-lt"/>
              </a:rPr>
              <a:t>Курсовая работа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charset="-128"/>
                <a:cs typeface="+mj-lt"/>
              </a:rPr>
            </a:b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j-lt"/>
              </a:rPr>
              <a:t>Компьютерная игра в жанре головоломка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cs typeface="+mj-lt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106311" y="4439397"/>
            <a:ext cx="7674618" cy="1821703"/>
          </a:xfrm>
        </p:spPr>
        <p:txBody>
          <a:bodyPr/>
          <a:lstStyle/>
          <a:p>
            <a:pPr algn="r" eaLnBrk="1" hangingPunct="1"/>
            <a:r>
              <a:rPr lang="ru-RU" sz="1800" dirty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Выполнила студентка группы </a:t>
            </a:r>
            <a:r>
              <a:rPr lang="ru-RU" sz="1800" dirty="0">
                <a:solidFill>
                  <a:srgbClr val="000066"/>
                </a:solidFill>
                <a:latin typeface="+mj-lt"/>
                <a:cs typeface="+mj-lt"/>
              </a:rPr>
              <a:t>БПИ-199</a:t>
            </a:r>
            <a:r>
              <a:rPr lang="en-US" sz="1800" dirty="0">
                <a:solidFill>
                  <a:srgbClr val="000066"/>
                </a:solidFill>
                <a:latin typeface="+mj-lt"/>
                <a:cs typeface="+mj-lt"/>
              </a:rPr>
              <a:t> </a:t>
            </a:r>
            <a:endParaRPr lang="ru-RU" sz="1800" dirty="0">
              <a:solidFill>
                <a:srgbClr val="000066"/>
              </a:solidFill>
              <a:latin typeface="+mj-lt"/>
              <a:cs typeface="+mj-lt"/>
            </a:endParaRPr>
          </a:p>
          <a:p>
            <a:pPr algn="r" eaLnBrk="1" hangingPunct="1"/>
            <a:r>
              <a:rPr lang="ru-RU" sz="1800" dirty="0">
                <a:solidFill>
                  <a:srgbClr val="000066"/>
                </a:solidFill>
                <a:latin typeface="+mj-lt"/>
                <a:cs typeface="+mj-lt"/>
              </a:rPr>
              <a:t>Точилина Полина Витальевна</a:t>
            </a:r>
          </a:p>
          <a:p>
            <a:pPr algn="r" eaLnBrk="1" hangingPunct="1"/>
            <a:r>
              <a:rPr kumimoji="1" lang="ru-RU" sz="1800" dirty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Научный руководитель: </a:t>
            </a:r>
          </a:p>
          <a:p>
            <a:pPr algn="r" eaLnBrk="1" hangingPunct="1"/>
            <a:r>
              <a:rPr lang="ru-RU" sz="1800" dirty="0">
                <a:solidFill>
                  <a:srgbClr val="000066"/>
                </a:solidFill>
                <a:latin typeface="+mj-lt"/>
                <a:cs typeface="+mj-lt"/>
              </a:rPr>
              <a:t>Научный сотрудник Международной лаборатории интеллектуальных систем и структурного анализа, канд. </a:t>
            </a:r>
            <a:r>
              <a:rPr lang="ru-RU" sz="1800" dirty="0" err="1">
                <a:solidFill>
                  <a:srgbClr val="000066"/>
                </a:solidFill>
                <a:latin typeface="+mj-lt"/>
                <a:cs typeface="+mj-lt"/>
              </a:rPr>
              <a:t>Техн</a:t>
            </a:r>
            <a:r>
              <a:rPr lang="ru-RU" sz="1800" dirty="0">
                <a:solidFill>
                  <a:srgbClr val="000066"/>
                </a:solidFill>
                <a:latin typeface="+mj-lt"/>
                <a:cs typeface="+mj-lt"/>
              </a:rPr>
              <a:t>. наук</a:t>
            </a:r>
          </a:p>
          <a:p>
            <a:pPr algn="r" eaLnBrk="1" hangingPunct="1"/>
            <a:r>
              <a:rPr lang="ru-RU" sz="1800" dirty="0">
                <a:solidFill>
                  <a:srgbClr val="000066"/>
                </a:solidFill>
                <a:latin typeface="+mj-lt"/>
                <a:cs typeface="+mj-lt"/>
              </a:rPr>
              <a:t>Максименкова Ольга Вениаминовна.</a:t>
            </a:r>
          </a:p>
          <a:p>
            <a:pPr algn="r" eaLnBrk="1" hangingPunct="1"/>
            <a:endParaRPr kumimoji="1" lang="ru-RU" sz="1200" dirty="0">
              <a:solidFill>
                <a:srgbClr val="FF0000"/>
              </a:solidFill>
              <a:latin typeface="+mj-lt"/>
              <a:ea typeface="MS PGothic" panose="020B0600070205080204" charset="-128"/>
              <a:cs typeface="+mj-lt"/>
            </a:endParaRPr>
          </a:p>
        </p:txBody>
      </p:sp>
      <p:sp>
        <p:nvSpPr>
          <p:cNvPr id="13316" name="Subtitle 2"/>
          <p:cNvSpPr txBox="1"/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  <a:latin typeface="+mj-lt"/>
                <a:cs typeface="+mj-lt"/>
              </a:rPr>
              <a:t>Высшая школа экономики, Москва, 2020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  <a:latin typeface="+mj-lt"/>
                <a:cs typeface="+mj-lt"/>
              </a:rPr>
              <a:t>www.hse.ru</a:t>
            </a:r>
            <a:r>
              <a:rPr lang="ru-RU" sz="800" dirty="0">
                <a:solidFill>
                  <a:schemeClr val="bg1"/>
                </a:solidFill>
                <a:latin typeface="+mj-lt"/>
                <a:cs typeface="+mj-lt"/>
              </a:rPr>
              <a:t> </a:t>
            </a:r>
            <a:endParaRPr kumimoji="1" lang="ru-RU" sz="800" dirty="0">
              <a:solidFill>
                <a:schemeClr val="bg1"/>
              </a:solidFill>
              <a:latin typeface="+mj-lt"/>
              <a:cs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B57FFD-70CD-4C5C-8117-5884EA760DE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МЕТОДЫ И АЛГОРИТМЫ РЕШЕНИЯ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10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B655887-8232-4BE9-9A56-23ABFDE6E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8" y="1466145"/>
            <a:ext cx="6629531" cy="223079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7669ABA-C3B0-41E5-8508-7F8FBC1EE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533" y="3948907"/>
            <a:ext cx="7842519" cy="2324529"/>
          </a:xfrm>
          <a:prstGeom prst="rect">
            <a:avLst/>
          </a:prstGeom>
        </p:spPr>
      </p:pic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7EEBEED-C0C5-47FD-ADBC-19E19E04A2BB}"/>
              </a:ext>
            </a:extLst>
          </p:cNvPr>
          <p:cNvCxnSpPr>
            <a:cxnSpLocks/>
          </p:cNvCxnSpPr>
          <p:nvPr/>
        </p:nvCxnSpPr>
        <p:spPr>
          <a:xfrm flipV="1">
            <a:off x="1588736" y="2570185"/>
            <a:ext cx="2475264" cy="118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A11BFCA1-9C31-4870-813D-4C5A5C68BA2D}"/>
              </a:ext>
            </a:extLst>
          </p:cNvPr>
          <p:cNvCxnSpPr>
            <a:cxnSpLocks/>
          </p:cNvCxnSpPr>
          <p:nvPr/>
        </p:nvCxnSpPr>
        <p:spPr>
          <a:xfrm flipV="1">
            <a:off x="2958859" y="2255838"/>
            <a:ext cx="1027288" cy="32622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Дуга 14">
            <a:extLst>
              <a:ext uri="{FF2B5EF4-FFF2-40B4-BE49-F238E27FC236}">
                <a16:creationId xmlns:a16="http://schemas.microsoft.com/office/drawing/2014/main" id="{25C6F1D9-3E26-4323-A077-BA5715E180F1}"/>
              </a:ext>
            </a:extLst>
          </p:cNvPr>
          <p:cNvSpPr/>
          <p:nvPr/>
        </p:nvSpPr>
        <p:spPr>
          <a:xfrm rot="1934425">
            <a:off x="3310963" y="2439404"/>
            <a:ext cx="191911" cy="184944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B0D458-8942-4369-8FE7-B072A19C45A3}"/>
              </a:ext>
            </a:extLst>
          </p:cNvPr>
          <p:cNvSpPr txBox="1"/>
          <p:nvPr/>
        </p:nvSpPr>
        <p:spPr>
          <a:xfrm>
            <a:off x="14993" y="6581001"/>
            <a:ext cx="8873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Точилина П. В., БПИ199, курсовая работа, Компьютерная игра в жанре головоломка. 2020</a:t>
            </a:r>
          </a:p>
        </p:txBody>
      </p:sp>
    </p:spTree>
    <p:extLst>
      <p:ext uri="{BB962C8B-B14F-4D97-AF65-F5344CB8AC3E}">
        <p14:creationId xmlns:p14="http://schemas.microsoft.com/office/powerpoint/2010/main" val="1416295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ДЕМОНСТРАЦИЯ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11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B0D458-8942-4369-8FE7-B072A19C45A3}"/>
              </a:ext>
            </a:extLst>
          </p:cNvPr>
          <p:cNvSpPr txBox="1"/>
          <p:nvPr/>
        </p:nvSpPr>
        <p:spPr>
          <a:xfrm>
            <a:off x="14993" y="6581001"/>
            <a:ext cx="8873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Точилина П. В., БПИ199, курсовая работа, Компьютерная игра в жанре головоломка. 2020</a:t>
            </a:r>
          </a:p>
        </p:txBody>
      </p:sp>
    </p:spTree>
    <p:extLst>
      <p:ext uri="{BB962C8B-B14F-4D97-AF65-F5344CB8AC3E}">
        <p14:creationId xmlns:p14="http://schemas.microsoft.com/office/powerpoint/2010/main" val="245970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12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3" name="Рисунок 2" descr="Изображение выглядит как знак, монитор, ноутбук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3A1A0FF1-C129-483C-BF52-658E177CF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045" y="3005721"/>
            <a:ext cx="1906851" cy="1906851"/>
          </a:xfrm>
          <a:prstGeom prst="rect">
            <a:avLst/>
          </a:prstGeom>
        </p:spPr>
      </p:pic>
      <p:pic>
        <p:nvPicPr>
          <p:cNvPr id="5" name="Рисунок 4" descr="Изображение выглядит как знак, остановка, часы, передний&#10;&#10;Автоматически созданное описание">
            <a:extLst>
              <a:ext uri="{FF2B5EF4-FFF2-40B4-BE49-F238E27FC236}">
                <a16:creationId xmlns:a16="http://schemas.microsoft.com/office/drawing/2014/main" id="{1EE591D1-52D1-4EF9-B1FF-4F1854006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264" y="4786489"/>
            <a:ext cx="1388533" cy="1525699"/>
          </a:xfrm>
          <a:prstGeom prst="rect">
            <a:avLst/>
          </a:prstGeom>
        </p:spPr>
      </p:pic>
      <p:pic>
        <p:nvPicPr>
          <p:cNvPr id="7" name="Рисунок 6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51D217AD-5070-41FF-8FC7-1105A330CD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5530" y="2132595"/>
            <a:ext cx="1112837" cy="1175497"/>
          </a:xfrm>
          <a:prstGeom prst="rect">
            <a:avLst/>
          </a:prstGeom>
        </p:spPr>
      </p:pic>
      <p:pic>
        <p:nvPicPr>
          <p:cNvPr id="9" name="Рисунок 8" descr="Изображение выглядит как черный, вода, сидит, держит&#10;&#10;Автоматически созданное описание">
            <a:extLst>
              <a:ext uri="{FF2B5EF4-FFF2-40B4-BE49-F238E27FC236}">
                <a16:creationId xmlns:a16="http://schemas.microsoft.com/office/drawing/2014/main" id="{CEA87460-B28A-498D-8075-862A5592C0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465" y="2143523"/>
            <a:ext cx="1125387" cy="115363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504AA32-8E98-45CF-8799-22DE78177E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5077" y="4786489"/>
            <a:ext cx="1388533" cy="1526229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438CD21-93C6-4667-B17A-F440D0FA1CF0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1513852" y="2720343"/>
            <a:ext cx="4416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BFDA03BF-188B-44D9-9AEC-0F66A8341A21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3068367" y="2720344"/>
            <a:ext cx="555366" cy="417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16580C0-1451-40F5-BF64-F8D62FA92F99}"/>
              </a:ext>
            </a:extLst>
          </p:cNvPr>
          <p:cNvCxnSpPr>
            <a:cxnSpLocks/>
          </p:cNvCxnSpPr>
          <p:nvPr/>
        </p:nvCxnSpPr>
        <p:spPr>
          <a:xfrm>
            <a:off x="5311423" y="4786489"/>
            <a:ext cx="483178" cy="41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F5363020-091B-49E2-8F24-CFD27EC4C821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7133610" y="5549339"/>
            <a:ext cx="433654" cy="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1950BD-FAB0-408C-BAA8-B472E9C5B2A8}"/>
              </a:ext>
            </a:extLst>
          </p:cNvPr>
          <p:cNvSpPr txBox="1"/>
          <p:nvPr/>
        </p:nvSpPr>
        <p:spPr>
          <a:xfrm>
            <a:off x="14993" y="6581001"/>
            <a:ext cx="8873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Точилина П. В., БПИ199, курсовая работа, Компьютерная игра в жанре головоломка. 2020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ОСНОВНЫЕ РЕЗУЛЬТАТЫ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4EA323-02BD-4B12-8C49-94AC82E2A41B}"/>
              </a:ext>
            </a:extLst>
          </p:cNvPr>
          <p:cNvSpPr txBox="1"/>
          <p:nvPr/>
        </p:nvSpPr>
        <p:spPr>
          <a:xfrm>
            <a:off x="846667" y="2079557"/>
            <a:ext cx="7687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3F82"/>
                </a:solidFill>
                <a:cs typeface="Arial" panose="020B0604020202020204" pitchFamily="34" charset="0"/>
              </a:rPr>
              <a:t>Освоены инструменты для разработки игр: </a:t>
            </a:r>
            <a:r>
              <a:rPr lang="en-US" dirty="0">
                <a:solidFill>
                  <a:srgbClr val="003F82"/>
                </a:solidFill>
                <a:cs typeface="Arial" panose="020B0604020202020204" pitchFamily="34" charset="0"/>
              </a:rPr>
              <a:t>Unity.</a:t>
            </a:r>
            <a:endParaRPr lang="ru-RU" dirty="0">
              <a:solidFill>
                <a:srgbClr val="003F82"/>
              </a:solidFill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3F82"/>
                </a:solidFill>
                <a:cs typeface="Arial" panose="020B0604020202020204" pitchFamily="34" charset="0"/>
              </a:rPr>
              <a:t>Была продумана и реализована логика игрового процесса.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3F82"/>
                </a:solidFill>
                <a:cs typeface="Arial" panose="020B0604020202020204" pitchFamily="34" charset="0"/>
              </a:rPr>
              <a:t>Проведены выбор метода разработки и разработка игрового ИИ.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3F82"/>
                </a:solidFill>
                <a:cs typeface="Arial" panose="020B0604020202020204" pitchFamily="34" charset="0"/>
              </a:rPr>
              <a:t>Создан игровой интерфейс, уровни и система сохранений.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3F82"/>
                </a:solidFill>
                <a:cs typeface="Arial" panose="020B0604020202020204" pitchFamily="34" charset="0"/>
              </a:rPr>
              <a:t>Получен опыт разработки игры.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77FC5-E090-4EAC-9443-09A34A0A8A4A}"/>
              </a:ext>
            </a:extLst>
          </p:cNvPr>
          <p:cNvSpPr txBox="1"/>
          <p:nvPr/>
        </p:nvSpPr>
        <p:spPr>
          <a:xfrm>
            <a:off x="14993" y="6581001"/>
            <a:ext cx="8873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Точилина П. В., БПИ199, курсовая работа, Компьютерная игра в жанре головоломка. 2020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Пути дальнейшей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01F31-6075-4CB6-9E79-F38D263CF582}"/>
              </a:ext>
            </a:extLst>
          </p:cNvPr>
          <p:cNvSpPr txBox="1"/>
          <p:nvPr/>
        </p:nvSpPr>
        <p:spPr>
          <a:xfrm>
            <a:off x="903111" y="1880989"/>
            <a:ext cx="82408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3F82"/>
                </a:solidFill>
                <a:cs typeface="Arial" panose="020B0604020202020204" pitchFamily="34" charset="0"/>
              </a:rPr>
              <a:t>Расширить базу уровней.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3F82"/>
                </a:solidFill>
                <a:cs typeface="Arial" panose="020B0604020202020204" pitchFamily="34" charset="0"/>
              </a:rPr>
              <a:t>Улучшить дизайн.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3F82"/>
                </a:solidFill>
                <a:cs typeface="Arial" panose="020B0604020202020204" pitchFamily="34" charset="0"/>
              </a:rPr>
              <a:t>Добавить больше разнообразия в предметы на уровнях.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3F82"/>
                </a:solidFill>
                <a:cs typeface="Arial" panose="020B0604020202020204" pitchFamily="34" charset="0"/>
              </a:rPr>
              <a:t>Добавить редактор уровней.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3F82"/>
                </a:solidFill>
                <a:cs typeface="Arial" panose="020B0604020202020204" pitchFamily="34" charset="0"/>
              </a:rPr>
              <a:t>Создать доступ к пользовательским уровням.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7A545-316B-4C97-AD4F-BB93CB8982AD}"/>
              </a:ext>
            </a:extLst>
          </p:cNvPr>
          <p:cNvSpPr txBox="1"/>
          <p:nvPr/>
        </p:nvSpPr>
        <p:spPr>
          <a:xfrm>
            <a:off x="14993" y="6581001"/>
            <a:ext cx="8873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Точилина П. В., БПИ199, курсовая работа, Компьютерная игра в жанре головоломка. 2020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СПИСОК ИСПОЛЬЗОВАННЫХ ИСТОЧНИКОВ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550422-DDF0-4170-9326-DD5A9C798634}"/>
              </a:ext>
            </a:extLst>
          </p:cNvPr>
          <p:cNvSpPr txBox="1"/>
          <p:nvPr/>
        </p:nvSpPr>
        <p:spPr>
          <a:xfrm>
            <a:off x="850566" y="1726591"/>
            <a:ext cx="807155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0066"/>
                </a:solidFill>
                <a:latin typeface="+mj-lt"/>
                <a:cs typeface="+mj-lt"/>
              </a:rPr>
              <a:t>1. </a:t>
            </a:r>
            <a:r>
              <a:rPr lang="ru-RU" sz="2000" dirty="0" err="1">
                <a:solidFill>
                  <a:srgbClr val="000066"/>
                </a:solidFill>
                <a:latin typeface="+mj-lt"/>
                <a:cs typeface="+mj-lt"/>
              </a:rPr>
              <a:t>Unity</a:t>
            </a:r>
            <a:r>
              <a:rPr lang="ru-RU" sz="2000" dirty="0">
                <a:solidFill>
                  <a:srgbClr val="000066"/>
                </a:solidFill>
                <a:latin typeface="+mj-lt"/>
                <a:cs typeface="+mj-lt"/>
              </a:rPr>
              <a:t> </a:t>
            </a:r>
            <a:r>
              <a:rPr lang="ru-RU" sz="2000" dirty="0" err="1">
                <a:solidFill>
                  <a:srgbClr val="000066"/>
                </a:solidFill>
                <a:latin typeface="+mj-lt"/>
                <a:cs typeface="+mj-lt"/>
              </a:rPr>
              <a:t>Documentation</a:t>
            </a:r>
            <a:r>
              <a:rPr lang="ru-RU" sz="2000" dirty="0">
                <a:solidFill>
                  <a:srgbClr val="000066"/>
                </a:solidFill>
                <a:latin typeface="+mj-lt"/>
                <a:cs typeface="+mj-lt"/>
              </a:rPr>
              <a:t> [Электронный ресурс]. Режим доступа: </a:t>
            </a:r>
            <a:r>
              <a:rPr lang="ru-RU" u="sng" dirty="0">
                <a:hlinkClick r:id="rId3"/>
              </a:rPr>
              <a:t>https://docs.unity3d.com/Manual/index.html</a:t>
            </a:r>
            <a:r>
              <a:rPr lang="ru-RU" sz="2000" dirty="0">
                <a:solidFill>
                  <a:srgbClr val="000066"/>
                </a:solidFill>
                <a:latin typeface="+mj-lt"/>
                <a:cs typeface="+mj-lt"/>
              </a:rPr>
              <a:t>, свободный. Дата обращения: многократно 1.03. - 10.05.2020.</a:t>
            </a:r>
          </a:p>
          <a:p>
            <a:r>
              <a:rPr lang="ru-RU" sz="2000" dirty="0">
                <a:solidFill>
                  <a:srgbClr val="000066"/>
                </a:solidFill>
                <a:latin typeface="+mj-lt"/>
                <a:cs typeface="+mj-lt"/>
              </a:rPr>
              <a:t>2. </a:t>
            </a:r>
            <a:r>
              <a:rPr lang="en-US" sz="2000" dirty="0">
                <a:solidFill>
                  <a:srgbClr val="000066"/>
                </a:solidFill>
                <a:latin typeface="+mj-lt"/>
                <a:cs typeface="+mj-lt"/>
              </a:rPr>
              <a:t>Unity system requirements [</a:t>
            </a:r>
            <a:r>
              <a:rPr lang="ru-RU" sz="2000" dirty="0">
                <a:solidFill>
                  <a:srgbClr val="000066"/>
                </a:solidFill>
                <a:latin typeface="+mj-lt"/>
                <a:cs typeface="+mj-lt"/>
              </a:rPr>
              <a:t>Электронный ресурс</a:t>
            </a:r>
            <a:r>
              <a:rPr lang="en-US" sz="2000" dirty="0">
                <a:solidFill>
                  <a:srgbClr val="000066"/>
                </a:solidFill>
                <a:latin typeface="+mj-lt"/>
                <a:cs typeface="+mj-lt"/>
              </a:rPr>
              <a:t>]. </a:t>
            </a:r>
            <a:r>
              <a:rPr lang="ru-RU" sz="2000" dirty="0">
                <a:solidFill>
                  <a:srgbClr val="000066"/>
                </a:solidFill>
                <a:latin typeface="+mj-lt"/>
                <a:cs typeface="+mj-lt"/>
              </a:rPr>
              <a:t>Режим доступа: </a:t>
            </a:r>
            <a:r>
              <a:rPr lang="ru-RU" u="sng" dirty="0">
                <a:hlinkClick r:id="rId4"/>
              </a:rPr>
              <a:t>https://docs.unity3d.com/Manual/system-requirements.html#desktop</a:t>
            </a:r>
            <a:r>
              <a:rPr lang="ru-RU" sz="2000" dirty="0">
                <a:solidFill>
                  <a:srgbClr val="000066"/>
                </a:solidFill>
                <a:latin typeface="+mj-lt"/>
                <a:cs typeface="+mj-lt"/>
              </a:rPr>
              <a:t>,</a:t>
            </a:r>
            <a:r>
              <a:rPr lang="ru-RU" dirty="0"/>
              <a:t> </a:t>
            </a:r>
            <a:r>
              <a:rPr lang="ru-RU" sz="2000" dirty="0">
                <a:solidFill>
                  <a:srgbClr val="000066"/>
                </a:solidFill>
                <a:latin typeface="+mj-lt"/>
                <a:cs typeface="+mj-lt"/>
              </a:rPr>
              <a:t>свободный. Дата обращения: 15.05.2020.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6B368D-A46D-4BF4-825E-C7D573AE9454}"/>
              </a:ext>
            </a:extLst>
          </p:cNvPr>
          <p:cNvSpPr txBox="1"/>
          <p:nvPr/>
        </p:nvSpPr>
        <p:spPr>
          <a:xfrm>
            <a:off x="14993" y="6581001"/>
            <a:ext cx="8873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Точилина П. В., БПИ199, курсовая работа, Компьютерная игра в жанре головоломка. 2020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</a:rPr>
              <a:t>Точилина Полина Витальевна,</a:t>
            </a:r>
            <a:endParaRPr lang="en-US" sz="1200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en-US" sz="1200" dirty="0">
                <a:solidFill>
                  <a:srgbClr val="003F82"/>
                </a:solidFill>
                <a:latin typeface="Arial" panose="020B0604020202020204" pitchFamily="34" charset="0"/>
              </a:rPr>
              <a:t>pvtochilina@edu.hse.ru</a:t>
            </a:r>
          </a:p>
          <a:p>
            <a:endParaRPr lang="en-US" sz="1200" dirty="0">
              <a:solidFill>
                <a:srgbClr val="003F8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Москва - 2020</a:t>
            </a:r>
            <a:endParaRPr lang="en-US" altLang="ru-RU" sz="1200" dirty="0">
              <a:solidFill>
                <a:srgbClr val="003F8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17858" y="6452534"/>
            <a:ext cx="645459" cy="365125"/>
          </a:xfrm>
        </p:spPr>
        <p:txBody>
          <a:bodyPr/>
          <a:lstStyle/>
          <a:p>
            <a:pPr>
              <a:defRPr/>
            </a:pPr>
            <a:fld id="{B4B57FFD-70CD-4C5C-8117-5884EA760DEF}" type="slidenum">
              <a:rPr lang="en-US" sz="1800" smtClean="0">
                <a:solidFill>
                  <a:schemeClr val="bg1"/>
                </a:solidFill>
              </a:rPr>
              <a:t>16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ОПИСАНИЕ ПРЕДМЕТНОЙ ОБЛАСТИ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2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051FC-4053-496B-AF6D-B4BD46F849D0}"/>
              </a:ext>
            </a:extLst>
          </p:cNvPr>
          <p:cNvSpPr txBox="1"/>
          <p:nvPr/>
        </p:nvSpPr>
        <p:spPr>
          <a:xfrm>
            <a:off x="255588" y="1651294"/>
            <a:ext cx="86965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0066"/>
                </a:solidFill>
                <a:latin typeface="+mj-lt"/>
                <a:cs typeface="+mj-lt"/>
              </a:rPr>
              <a:t>Предметная область:</a:t>
            </a:r>
          </a:p>
          <a:p>
            <a:r>
              <a:rPr lang="ru-RU" sz="2000" dirty="0">
                <a:solidFill>
                  <a:srgbClr val="000066"/>
                </a:solidFill>
                <a:latin typeface="+mj-lt"/>
                <a:cs typeface="+mj-lt"/>
              </a:rPr>
              <a:t>Головоломка (англ. </a:t>
            </a:r>
            <a:r>
              <a:rPr lang="ru-RU" sz="2000" dirty="0" err="1">
                <a:solidFill>
                  <a:srgbClr val="000066"/>
                </a:solidFill>
                <a:latin typeface="+mj-lt"/>
                <a:cs typeface="+mj-lt"/>
              </a:rPr>
              <a:t>Puzzle</a:t>
            </a:r>
            <a:r>
              <a:rPr lang="ru-RU" sz="2000" dirty="0">
                <a:solidFill>
                  <a:srgbClr val="000066"/>
                </a:solidFill>
                <a:latin typeface="+mj-lt"/>
                <a:cs typeface="+mj-lt"/>
              </a:rPr>
              <a:t>) — название жанра компьютерных игр, целью которых является решение логических задач.</a:t>
            </a:r>
          </a:p>
          <a:p>
            <a:r>
              <a:rPr lang="ru-RU" sz="2000" dirty="0">
                <a:solidFill>
                  <a:srgbClr val="000066"/>
                </a:solidFill>
                <a:latin typeface="+mj-lt"/>
                <a:cs typeface="+mj-lt"/>
              </a:rPr>
              <a:t>Программа развивает логическое мышление. Может быть использована в развлекательных целях для проведения досуга.</a:t>
            </a:r>
          </a:p>
          <a:p>
            <a:endParaRPr lang="ru-RU" sz="2000" dirty="0">
              <a:solidFill>
                <a:srgbClr val="000066"/>
              </a:solidFill>
              <a:latin typeface="+mj-lt"/>
              <a:cs typeface="+mj-lt"/>
            </a:endParaRPr>
          </a:p>
          <a:p>
            <a:r>
              <a:rPr lang="ru-RU" sz="2000" b="1" dirty="0">
                <a:solidFill>
                  <a:srgbClr val="000066"/>
                </a:solidFill>
                <a:latin typeface="+mj-lt"/>
                <a:cs typeface="+mj-lt"/>
              </a:rPr>
              <a:t>Задача:</a:t>
            </a:r>
          </a:p>
          <a:p>
            <a:r>
              <a:rPr lang="ru-RU" sz="2000" dirty="0">
                <a:solidFill>
                  <a:srgbClr val="000066"/>
                </a:solidFill>
                <a:latin typeface="+mj-lt"/>
                <a:cs typeface="+mj-lt"/>
              </a:rPr>
              <a:t>Разработать </a:t>
            </a:r>
            <a:r>
              <a:rPr lang="en-US" sz="2000" dirty="0">
                <a:solidFill>
                  <a:srgbClr val="000066"/>
                </a:solidFill>
                <a:latin typeface="+mj-lt"/>
                <a:cs typeface="+mj-lt"/>
              </a:rPr>
              <a:t>2D </a:t>
            </a:r>
            <a:r>
              <a:rPr lang="ru-RU" sz="2000" dirty="0">
                <a:solidFill>
                  <a:srgbClr val="000066"/>
                </a:solidFill>
                <a:latin typeface="+mj-lt"/>
                <a:cs typeface="+mj-lt"/>
              </a:rPr>
              <a:t>игру на движке </a:t>
            </a:r>
            <a:r>
              <a:rPr lang="en-US" sz="2000" dirty="0">
                <a:solidFill>
                  <a:srgbClr val="000066"/>
                </a:solidFill>
                <a:latin typeface="+mj-lt"/>
                <a:cs typeface="+mj-lt"/>
              </a:rPr>
              <a:t>Unity, </a:t>
            </a:r>
            <a:r>
              <a:rPr lang="ru-RU" sz="2000" dirty="0">
                <a:solidFill>
                  <a:srgbClr val="000066"/>
                </a:solidFill>
                <a:latin typeface="+mj-lt"/>
                <a:cs typeface="+mj-lt"/>
              </a:rPr>
              <a:t>которая будет позволять пользователю взаимодействовать с предметами для достижения определённой цели.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D8F34-1B3A-4E56-B50E-EA51158D9CE1}"/>
              </a:ext>
            </a:extLst>
          </p:cNvPr>
          <p:cNvSpPr txBox="1"/>
          <p:nvPr/>
        </p:nvSpPr>
        <p:spPr>
          <a:xfrm>
            <a:off x="14993" y="6581001"/>
            <a:ext cx="8873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Точилина П. В., БПИ199, курсовая работа, Компьютерная игра в жанре головоломка. 2020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000" b="1" dirty="0">
                <a:solidFill>
                  <a:schemeClr val="bg1"/>
                </a:solidFill>
              </a:rPr>
              <a:t>ОСНОВНЫЕ ПОНЯТИЯ, ОПРЕДЕЛЕНИЯ, ТЕРМИНЫ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50" y="1273602"/>
            <a:ext cx="8575521" cy="57554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  <a:cs typeface="Arial" panose="020B0604020202020204" pitchFamily="34" charset="0"/>
              </a:rPr>
              <a:t>Уровень</a:t>
            </a:r>
            <a:r>
              <a:rPr lang="ru-RU" sz="1600" dirty="0">
                <a:solidFill>
                  <a:srgbClr val="003F82"/>
                </a:solidFill>
                <a:cs typeface="Arial" panose="020B0604020202020204" pitchFamily="34" charset="0"/>
              </a:rPr>
              <a:t> – модель местности, в которой происходит процесс игры.</a:t>
            </a:r>
            <a:endParaRPr lang="en-US" sz="1600" dirty="0">
              <a:solidFill>
                <a:srgbClr val="003F82"/>
              </a:solidFill>
              <a:cs typeface="Arial" panose="020B0604020202020204" pitchFamily="34" charset="0"/>
            </a:endParaRPr>
          </a:p>
          <a:p>
            <a:endParaRPr lang="en-US" sz="1600" dirty="0">
              <a:solidFill>
                <a:srgbClr val="003F82"/>
              </a:solidFill>
              <a:cs typeface="Arial" panose="020B0604020202020204" pitchFamily="34" charset="0"/>
            </a:endParaRPr>
          </a:p>
          <a:p>
            <a:r>
              <a:rPr lang="en-US" sz="1600" b="1" dirty="0" err="1">
                <a:solidFill>
                  <a:srgbClr val="003F82"/>
                </a:solidFill>
                <a:cs typeface="Arial" panose="020B0604020202020204" pitchFamily="34" charset="0"/>
              </a:rPr>
              <a:t>Игровой</a:t>
            </a:r>
            <a:r>
              <a:rPr lang="en-US" sz="1600" b="1" dirty="0">
                <a:solidFill>
                  <a:srgbClr val="003F82"/>
                </a:solidFill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3F82"/>
                </a:solidFill>
                <a:cs typeface="Arial" panose="020B0604020202020204" pitchFamily="34" charset="0"/>
              </a:rPr>
              <a:t>персонаж</a:t>
            </a:r>
            <a:r>
              <a:rPr lang="en-US" sz="1600" b="1" dirty="0">
                <a:solidFill>
                  <a:srgbClr val="003F82"/>
                </a:solidFill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3F82"/>
                </a:solidFill>
                <a:cs typeface="Arial" panose="020B0604020202020204" pitchFamily="34" charset="0"/>
              </a:rPr>
              <a:t>- </a:t>
            </a:r>
            <a:r>
              <a:rPr lang="ru-RU" sz="1600" dirty="0">
                <a:solidFill>
                  <a:srgbClr val="003F82"/>
                </a:solidFill>
                <a:cs typeface="Arial" panose="020B0604020202020204" pitchFamily="34" charset="0"/>
              </a:rPr>
              <a:t>Игровой объект, которым управляет человек-игрок.</a:t>
            </a:r>
            <a:endParaRPr lang="en-US" sz="1600" dirty="0">
              <a:solidFill>
                <a:srgbClr val="003F82"/>
              </a:solidFill>
              <a:cs typeface="Arial" panose="020B0604020202020204" pitchFamily="34" charset="0"/>
            </a:endParaRPr>
          </a:p>
          <a:p>
            <a:endParaRPr lang="en-US" sz="1600" dirty="0">
              <a:solidFill>
                <a:srgbClr val="003F82"/>
              </a:solidFill>
              <a:cs typeface="Arial" panose="020B0604020202020204" pitchFamily="34" charset="0"/>
            </a:endParaRPr>
          </a:p>
          <a:p>
            <a:r>
              <a:rPr lang="en-US" sz="1600" b="1" dirty="0" err="1">
                <a:solidFill>
                  <a:srgbClr val="003F82"/>
                </a:solidFill>
                <a:cs typeface="Arial" panose="020B0604020202020204" pitchFamily="34" charset="0"/>
              </a:rPr>
              <a:t>Сцена</a:t>
            </a:r>
            <a:r>
              <a:rPr lang="en-US" sz="1600" dirty="0">
                <a:solidFill>
                  <a:srgbClr val="003F82"/>
                </a:solidFill>
                <a:cs typeface="Arial" panose="020B0604020202020204" pitchFamily="34" charset="0"/>
              </a:rPr>
              <a:t> - </a:t>
            </a:r>
            <a:r>
              <a:rPr lang="ru-RU" sz="1600" dirty="0">
                <a:solidFill>
                  <a:srgbClr val="003F82"/>
                </a:solidFill>
                <a:cs typeface="Arial" panose="020B0604020202020204" pitchFamily="34" charset="0"/>
              </a:rPr>
              <a:t>Объект, на котором расставляется уровень. </a:t>
            </a:r>
            <a:endParaRPr lang="en-US" sz="1600" dirty="0">
              <a:solidFill>
                <a:srgbClr val="003F82"/>
              </a:solidFill>
              <a:cs typeface="Arial" panose="020B0604020202020204" pitchFamily="34" charset="0"/>
            </a:endParaRPr>
          </a:p>
          <a:p>
            <a:endParaRPr lang="ru-RU" sz="1600" dirty="0">
              <a:solidFill>
                <a:srgbClr val="003F82"/>
              </a:solidFill>
              <a:cs typeface="Arial" panose="020B0604020202020204" pitchFamily="34" charset="0"/>
            </a:endParaRPr>
          </a:p>
          <a:p>
            <a:r>
              <a:rPr lang="en-US" sz="1600" b="1" dirty="0" err="1">
                <a:solidFill>
                  <a:srgbClr val="003F82"/>
                </a:solidFill>
                <a:cs typeface="Arial" panose="020B0604020202020204" pitchFamily="34" charset="0"/>
              </a:rPr>
              <a:t>Камера</a:t>
            </a:r>
            <a:r>
              <a:rPr lang="en-US" sz="1600" dirty="0">
                <a:solidFill>
                  <a:srgbClr val="003F82"/>
                </a:solidFill>
                <a:cs typeface="Arial" panose="020B0604020202020204" pitchFamily="34" charset="0"/>
              </a:rPr>
              <a:t> - </a:t>
            </a:r>
            <a:r>
              <a:rPr lang="ru-RU" sz="1600" dirty="0">
                <a:solidFill>
                  <a:srgbClr val="003F82"/>
                </a:solidFill>
                <a:cs typeface="Arial" panose="020B0604020202020204" pitchFamily="34" charset="0"/>
              </a:rPr>
              <a:t>Игровой объект, который как бы является глазами игрока. Камерой ограничена область видимости сцены.</a:t>
            </a:r>
          </a:p>
          <a:p>
            <a:endParaRPr lang="ru-RU" sz="1600" dirty="0">
              <a:solidFill>
                <a:srgbClr val="003F82"/>
              </a:solidFill>
              <a:cs typeface="Arial" panose="020B0604020202020204" pitchFamily="34" charset="0"/>
            </a:endParaRPr>
          </a:p>
          <a:p>
            <a:r>
              <a:rPr lang="ru-RU" sz="1600" b="1" dirty="0">
                <a:solidFill>
                  <a:srgbClr val="003F82"/>
                </a:solidFill>
                <a:cs typeface="Arial" panose="020B0604020202020204" pitchFamily="34" charset="0"/>
              </a:rPr>
              <a:t>Тэг</a:t>
            </a:r>
            <a:r>
              <a:rPr lang="ru-RU" sz="1600" dirty="0">
                <a:solidFill>
                  <a:srgbClr val="003F82"/>
                </a:solidFill>
                <a:cs typeface="Arial" panose="020B0604020202020204" pitchFamily="34" charset="0"/>
              </a:rPr>
              <a:t> – метка, </a:t>
            </a:r>
            <a:r>
              <a:rPr lang="ru-RU" sz="1600" dirty="0" err="1">
                <a:solidFill>
                  <a:srgbClr val="003F82"/>
                </a:solidFill>
                <a:cs typeface="Arial" panose="020B0604020202020204" pitchFamily="34" charset="0"/>
              </a:rPr>
              <a:t>катологизирующая</a:t>
            </a:r>
            <a:r>
              <a:rPr lang="ru-RU" sz="1600" dirty="0">
                <a:solidFill>
                  <a:srgbClr val="003F82"/>
                </a:solidFill>
                <a:cs typeface="Arial" panose="020B0604020202020204" pitchFamily="34" charset="0"/>
              </a:rPr>
              <a:t> информацию. В данном случае относит объект к определённой группе.</a:t>
            </a:r>
            <a:endParaRPr lang="en-US" sz="1600" dirty="0">
              <a:solidFill>
                <a:srgbClr val="003F82"/>
              </a:solidFill>
              <a:cs typeface="Arial" panose="020B0604020202020204" pitchFamily="34" charset="0"/>
            </a:endParaRPr>
          </a:p>
          <a:p>
            <a:endParaRPr lang="ru-RU" sz="1600" b="1" dirty="0">
              <a:solidFill>
                <a:srgbClr val="003F82"/>
              </a:solidFill>
              <a:cs typeface="Arial" panose="020B0604020202020204" pitchFamily="34" charset="0"/>
            </a:endParaRPr>
          </a:p>
          <a:p>
            <a:r>
              <a:rPr lang="en-US" sz="1600" b="1" dirty="0" err="1">
                <a:solidFill>
                  <a:srgbClr val="003F82"/>
                </a:solidFill>
                <a:cs typeface="Arial" panose="020B0604020202020204" pitchFamily="34" charset="0"/>
              </a:rPr>
              <a:t>Сила</a:t>
            </a:r>
            <a:r>
              <a:rPr lang="en-US" sz="1600" b="1" dirty="0">
                <a:solidFill>
                  <a:srgbClr val="003F82"/>
                </a:solidFill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3F82"/>
                </a:solidFill>
                <a:cs typeface="Arial" panose="020B0604020202020204" pitchFamily="34" charset="0"/>
              </a:rPr>
              <a:t>- </a:t>
            </a:r>
            <a:r>
              <a:rPr lang="ru-RU" sz="1600" dirty="0">
                <a:solidFill>
                  <a:srgbClr val="003F82"/>
                </a:solidFill>
                <a:cs typeface="Arial" panose="020B0604020202020204" pitchFamily="34" charset="0"/>
              </a:rPr>
              <a:t>Задание направления и скорости движения некоторого физического объекта.</a:t>
            </a:r>
            <a:endParaRPr lang="en-US" sz="1600" dirty="0">
              <a:solidFill>
                <a:srgbClr val="003F82"/>
              </a:solidFill>
              <a:cs typeface="Arial" panose="020B0604020202020204" pitchFamily="34" charset="0"/>
            </a:endParaRPr>
          </a:p>
          <a:p>
            <a:endParaRPr lang="en-US" sz="1600" dirty="0">
              <a:solidFill>
                <a:srgbClr val="003F82"/>
              </a:solidFill>
              <a:cs typeface="Arial" panose="020B0604020202020204" pitchFamily="34" charset="0"/>
            </a:endParaRPr>
          </a:p>
          <a:p>
            <a:r>
              <a:rPr lang="ru-RU" sz="1600" b="1" dirty="0">
                <a:solidFill>
                  <a:srgbClr val="003F82"/>
                </a:solidFill>
                <a:cs typeface="Arial" panose="020B0604020202020204" pitchFamily="34" charset="0"/>
              </a:rPr>
              <a:t>Коллайдер</a:t>
            </a:r>
            <a:r>
              <a:rPr lang="ru-RU" sz="1600" dirty="0">
                <a:solidFill>
                  <a:srgbClr val="003F82"/>
                </a:solidFill>
                <a:cs typeface="Arial" panose="020B0604020202020204" pitchFamily="34" charset="0"/>
              </a:rPr>
              <a:t> - компонент, позволяющий объекту, к которому он прикреплён, отслеживать и реагировать на столкновение с другими объектами.</a:t>
            </a:r>
          </a:p>
          <a:p>
            <a:endParaRPr lang="ru-RU" sz="1600" dirty="0">
              <a:solidFill>
                <a:srgbClr val="003F82"/>
              </a:solidFill>
              <a:cs typeface="Arial" panose="020B0604020202020204" pitchFamily="34" charset="0"/>
            </a:endParaRPr>
          </a:p>
          <a:p>
            <a:r>
              <a:rPr lang="ru-RU" sz="1600" b="1" dirty="0" err="1">
                <a:solidFill>
                  <a:srgbClr val="003F82"/>
                </a:solidFill>
                <a:cs typeface="Arial" panose="020B0604020202020204" pitchFamily="34" charset="0"/>
              </a:rPr>
              <a:t>Сериализация</a:t>
            </a:r>
            <a:r>
              <a:rPr lang="en-US" sz="1600" dirty="0">
                <a:solidFill>
                  <a:srgbClr val="003F82"/>
                </a:solidFill>
                <a:cs typeface="Arial" panose="020B0604020202020204" pitchFamily="34" charset="0"/>
              </a:rPr>
              <a:t> - </a:t>
            </a:r>
            <a:r>
              <a:rPr lang="ru-RU" sz="1600" dirty="0">
                <a:solidFill>
                  <a:srgbClr val="003F82"/>
                </a:solidFill>
                <a:cs typeface="Arial" panose="020B0604020202020204" pitchFamily="34" charset="0"/>
              </a:rPr>
              <a:t>Перевод некоторой структуры (в данном случае класс </a:t>
            </a:r>
            <a:r>
              <a:rPr lang="ru-RU" sz="1600" dirty="0" err="1">
                <a:solidFill>
                  <a:srgbClr val="003F82"/>
                </a:solidFill>
                <a:cs typeface="Arial" panose="020B0604020202020204" pitchFamily="34" charset="0"/>
              </a:rPr>
              <a:t>Progress</a:t>
            </a:r>
            <a:r>
              <a:rPr lang="ru-RU" sz="1600" dirty="0">
                <a:solidFill>
                  <a:srgbClr val="003F82"/>
                </a:solidFill>
                <a:cs typeface="Arial" panose="020B0604020202020204" pitchFamily="34" charset="0"/>
              </a:rPr>
              <a:t>) в последовательность битов.</a:t>
            </a:r>
            <a:endParaRPr lang="en-US" sz="1600" dirty="0">
              <a:solidFill>
                <a:srgbClr val="003F82"/>
              </a:solidFill>
              <a:cs typeface="Arial" panose="020B0604020202020204" pitchFamily="34" charset="0"/>
            </a:endParaRPr>
          </a:p>
          <a:p>
            <a:endParaRPr lang="ru-RU" sz="1600" dirty="0">
              <a:solidFill>
                <a:srgbClr val="003F82"/>
              </a:solidFill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003F82"/>
                </a:solidFill>
                <a:cs typeface="Arial" panose="020B0604020202020204" pitchFamily="34" charset="0"/>
              </a:rPr>
              <a:t>Json</a:t>
            </a:r>
            <a:r>
              <a:rPr lang="en-US" sz="1600" dirty="0">
                <a:solidFill>
                  <a:srgbClr val="003F82"/>
                </a:solidFill>
                <a:cs typeface="Arial" panose="020B0604020202020204" pitchFamily="34" charset="0"/>
              </a:rPr>
              <a:t> - </a:t>
            </a:r>
            <a:r>
              <a:rPr lang="ru-RU" sz="1600" dirty="0">
                <a:solidFill>
                  <a:srgbClr val="003F82"/>
                </a:solidFill>
                <a:cs typeface="Arial" panose="020B0604020202020204" pitchFamily="34" charset="0"/>
              </a:rPr>
              <a:t>Текстовый формат хранения данных. Удобен для чтения людьми.</a:t>
            </a:r>
          </a:p>
          <a:p>
            <a:endParaRPr lang="ru-RU" sz="1600" b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91293-198D-4FD1-9178-5B7DDF9BBC55}"/>
              </a:ext>
            </a:extLst>
          </p:cNvPr>
          <p:cNvSpPr txBox="1"/>
          <p:nvPr/>
        </p:nvSpPr>
        <p:spPr>
          <a:xfrm>
            <a:off x="14993" y="6581001"/>
            <a:ext cx="8873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Точилина П. В., БПИ199, курсовая работа, Компьютерная игра в жанре головоломка. 2020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ЦЕЛЬ И ЗАДАЧИ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38870" cy="31700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0066"/>
                </a:solidFill>
                <a:latin typeface="+mj-lt"/>
                <a:cs typeface="+mj-lt"/>
              </a:rPr>
              <a:t>Цель работы</a:t>
            </a:r>
            <a:br>
              <a:rPr lang="ru-RU" sz="2000" dirty="0">
                <a:solidFill>
                  <a:srgbClr val="000066"/>
                </a:solidFill>
                <a:latin typeface="+mj-lt"/>
                <a:cs typeface="+mj-lt"/>
              </a:rPr>
            </a:br>
            <a:r>
              <a:rPr lang="ru-RU" sz="2000" dirty="0">
                <a:solidFill>
                  <a:srgbClr val="000066"/>
                </a:solidFill>
                <a:latin typeface="+mj-lt"/>
                <a:cs typeface="+mj-lt"/>
              </a:rPr>
              <a:t>Создать игру-головоломку на ПК.</a:t>
            </a:r>
          </a:p>
          <a:p>
            <a:endParaRPr lang="ru-RU" sz="2000" dirty="0">
              <a:solidFill>
                <a:srgbClr val="000066"/>
              </a:solidFill>
              <a:latin typeface="+mj-lt"/>
              <a:cs typeface="+mj-lt"/>
            </a:endParaRPr>
          </a:p>
          <a:p>
            <a:r>
              <a:rPr lang="ru-RU" sz="2000" b="1" dirty="0">
                <a:solidFill>
                  <a:srgbClr val="000066"/>
                </a:solidFill>
                <a:latin typeface="+mj-lt"/>
                <a:cs typeface="+mj-lt"/>
              </a:rPr>
              <a:t>Задачи работы</a:t>
            </a:r>
            <a:endParaRPr lang="ru-RU" sz="2000" dirty="0">
              <a:solidFill>
                <a:srgbClr val="000066"/>
              </a:solidFill>
              <a:latin typeface="+mj-lt"/>
              <a:cs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2000" dirty="0">
                <a:solidFill>
                  <a:srgbClr val="000066"/>
                </a:solidFill>
                <a:latin typeface="+mj-lt"/>
                <a:cs typeface="+mj-lt"/>
              </a:rPr>
              <a:t>Изучить </a:t>
            </a:r>
            <a:r>
              <a:rPr lang="en-US" sz="2000" dirty="0">
                <a:solidFill>
                  <a:srgbClr val="000066"/>
                </a:solidFill>
                <a:latin typeface="+mj-lt"/>
                <a:cs typeface="+mj-lt"/>
              </a:rPr>
              <a:t>Unity.</a:t>
            </a:r>
            <a:endParaRPr lang="ru-RU" sz="2000" dirty="0">
              <a:solidFill>
                <a:srgbClr val="000066"/>
              </a:solidFill>
              <a:latin typeface="+mj-lt"/>
              <a:cs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2000" dirty="0">
                <a:solidFill>
                  <a:srgbClr val="000066"/>
                </a:solidFill>
                <a:latin typeface="+mj-lt"/>
                <a:cs typeface="+mj-lt"/>
              </a:rPr>
              <a:t>Разработать и реализовать механику игры.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2000" dirty="0">
                <a:solidFill>
                  <a:srgbClr val="000066"/>
                </a:solidFill>
                <a:latin typeface="+mj-lt"/>
                <a:cs typeface="+mj-lt"/>
              </a:rPr>
              <a:t>Создать интерфейс. 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2000" dirty="0">
                <a:solidFill>
                  <a:srgbClr val="000066"/>
                </a:solidFill>
                <a:latin typeface="+mj-lt"/>
                <a:cs typeface="+mj-lt"/>
              </a:rPr>
              <a:t>Реализовать сохранение прогресса пользователя.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2000" dirty="0">
                <a:solidFill>
                  <a:srgbClr val="000066"/>
                </a:solidFill>
                <a:latin typeface="+mj-lt"/>
                <a:cs typeface="+mj-lt"/>
              </a:rPr>
              <a:t>Разработать игровые уровни.</a:t>
            </a:r>
            <a:endParaRPr lang="en-US" sz="2000" dirty="0">
              <a:solidFill>
                <a:srgbClr val="000066"/>
              </a:solidFill>
              <a:latin typeface="+mj-lt"/>
              <a:cs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2000" dirty="0">
                <a:solidFill>
                  <a:srgbClr val="000066"/>
                </a:solidFill>
                <a:latin typeface="+mj-lt"/>
                <a:cs typeface="+mj-lt"/>
              </a:rPr>
              <a:t>Разработать техническую документацию.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3C88F-1636-437B-8FDB-58BE13C6D857}"/>
              </a:ext>
            </a:extLst>
          </p:cNvPr>
          <p:cNvSpPr txBox="1"/>
          <p:nvPr/>
        </p:nvSpPr>
        <p:spPr>
          <a:xfrm>
            <a:off x="14993" y="6581001"/>
            <a:ext cx="8873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Точилина П. В., БПИ199, курсовая работа, Компьютерная игра в жанре головоломка. 2020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АНАЛИЗ СУЩЕСТВУЮЩИХ РЕШЕНИЙ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5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3" name="Рисунок 2" descr="Изображение выглядит как цветной, закрытый, наполненный, много&#10;&#10;Автоматически созданное описание">
            <a:extLst>
              <a:ext uri="{FF2B5EF4-FFF2-40B4-BE49-F238E27FC236}">
                <a16:creationId xmlns:a16="http://schemas.microsoft.com/office/drawing/2014/main" id="{763207BA-E707-4885-A4DD-1D04D52DF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94" y="4737717"/>
            <a:ext cx="2324510" cy="1307924"/>
          </a:xfrm>
          <a:prstGeom prst="rect">
            <a:avLst/>
          </a:prstGeom>
        </p:spPr>
      </p:pic>
      <p:pic>
        <p:nvPicPr>
          <p:cNvPr id="5" name="Рисунок 4" descr="Изображение выглядит как окно, стол, висит, зебра&#10;&#10;Автоматически созданное описание">
            <a:extLst>
              <a:ext uri="{FF2B5EF4-FFF2-40B4-BE49-F238E27FC236}">
                <a16:creationId xmlns:a16="http://schemas.microsoft.com/office/drawing/2014/main" id="{D30BDCFF-05EE-4D88-AEA2-164ABE093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343" y="3198835"/>
            <a:ext cx="1370661" cy="137066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DB058F-196C-4E24-AB19-2210B8F8F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693" y="1659954"/>
            <a:ext cx="1461814" cy="1461814"/>
          </a:xfrm>
          <a:prstGeom prst="rect">
            <a:avLst/>
          </a:prstGeom>
        </p:spPr>
      </p:pic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DEA6410F-DFD1-41EB-9CE3-46E1D1942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815732"/>
              </p:ext>
            </p:extLst>
          </p:nvPr>
        </p:nvGraphicFramePr>
        <p:xfrm>
          <a:off x="2923822" y="1283771"/>
          <a:ext cx="6096000" cy="485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645">
                  <a:extLst>
                    <a:ext uri="{9D8B030D-6E8A-4147-A177-3AD203B41FA5}">
                      <a16:colId xmlns:a16="http://schemas.microsoft.com/office/drawing/2014/main" val="5358346"/>
                    </a:ext>
                  </a:extLst>
                </a:gridCol>
                <a:gridCol w="1467555">
                  <a:extLst>
                    <a:ext uri="{9D8B030D-6E8A-4147-A177-3AD203B41FA5}">
                      <a16:colId xmlns:a16="http://schemas.microsoft.com/office/drawing/2014/main" val="87082885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981159244"/>
                    </a:ext>
                  </a:extLst>
                </a:gridCol>
              </a:tblGrid>
              <a:tr h="368491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Компания</a:t>
                      </a:r>
                    </a:p>
                  </a:txBody>
                  <a:tcPr>
                    <a:solidFill>
                      <a:srgbClr val="1D4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Дата релиза</a:t>
                      </a:r>
                    </a:p>
                  </a:txBody>
                  <a:tcPr>
                    <a:solidFill>
                      <a:srgbClr val="1D4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Описание</a:t>
                      </a:r>
                    </a:p>
                  </a:txBody>
                  <a:tcPr>
                    <a:solidFill>
                      <a:srgbClr val="1D4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502226"/>
                  </a:ext>
                </a:extLst>
              </a:tr>
              <a:tr h="149456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rgbClr val="000066"/>
                          </a:solidFill>
                          <a:latin typeface="+mj-lt"/>
                          <a:ea typeface="MS PGothic" panose="020B0600070205080204" charset="-128"/>
                          <a:cs typeface="+mj-lt"/>
                        </a:rPr>
                        <a:t>Valve</a:t>
                      </a:r>
                      <a:endParaRPr lang="ru-RU" sz="1800" kern="1200" dirty="0">
                        <a:solidFill>
                          <a:srgbClr val="000066"/>
                        </a:solidFill>
                        <a:latin typeface="+mj-lt"/>
                        <a:ea typeface="MS PGothic" panose="020B0600070205080204" charset="-128"/>
                        <a:cs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rgbClr val="000066"/>
                          </a:solidFill>
                          <a:latin typeface="+mj-lt"/>
                          <a:ea typeface="MS PGothic" panose="020B0600070205080204" charset="-128"/>
                          <a:cs typeface="+mj-lt"/>
                        </a:rPr>
                        <a:t>19</a:t>
                      </a:r>
                      <a:r>
                        <a:rPr lang="en-US" sz="1800" kern="1200" dirty="0">
                          <a:solidFill>
                            <a:srgbClr val="000066"/>
                          </a:solidFill>
                          <a:latin typeface="+mj-lt"/>
                          <a:ea typeface="MS PGothic" panose="020B0600070205080204" charset="-128"/>
                          <a:cs typeface="+mj-lt"/>
                        </a:rPr>
                        <a:t>.04.</a:t>
                      </a:r>
                      <a:r>
                        <a:rPr lang="ru-RU" sz="1800" kern="1200" dirty="0">
                          <a:solidFill>
                            <a:srgbClr val="000066"/>
                          </a:solidFill>
                          <a:latin typeface="+mj-lt"/>
                          <a:ea typeface="MS PGothic" panose="020B0600070205080204" charset="-128"/>
                          <a:cs typeface="+mj-lt"/>
                        </a:rPr>
                        <a:t>2011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0066"/>
                          </a:solidFill>
                          <a:latin typeface="+mj-lt"/>
                          <a:ea typeface="MS PGothic" panose="020B0600070205080204" charset="-128"/>
                          <a:cs typeface="+mj-lt"/>
                        </a:rPr>
                        <a:t>3D </a:t>
                      </a:r>
                      <a:r>
                        <a:rPr lang="ru-RU" sz="1800" kern="1200" dirty="0">
                          <a:solidFill>
                            <a:srgbClr val="000066"/>
                          </a:solidFill>
                          <a:latin typeface="+mj-lt"/>
                          <a:ea typeface="MS PGothic" panose="020B0600070205080204" charset="-128"/>
                          <a:cs typeface="+mj-lt"/>
                        </a:rPr>
                        <a:t>игра от первого лица. Главное отличие – уникальная механика. Все уровни строятся на идее создания порталов – разрывов в пространстве.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721897"/>
                  </a:ext>
                </a:extLst>
              </a:tr>
              <a:tr h="149456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0066"/>
                          </a:solidFill>
                          <a:latin typeface="+mj-lt"/>
                          <a:ea typeface="MS PGothic" panose="020B0600070205080204" charset="-128"/>
                          <a:cs typeface="+mj-lt"/>
                        </a:rPr>
                        <a:t>Amanita Design</a:t>
                      </a:r>
                      <a:endParaRPr lang="ru-RU" sz="1800" kern="1200" dirty="0">
                        <a:solidFill>
                          <a:srgbClr val="000066"/>
                        </a:solidFill>
                        <a:latin typeface="+mj-lt"/>
                        <a:ea typeface="MS PGothic" panose="020B0600070205080204" charset="-128"/>
                        <a:cs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rgbClr val="000066"/>
                          </a:solidFill>
                          <a:latin typeface="+mj-lt"/>
                          <a:ea typeface="MS PGothic" panose="020B0600070205080204" charset="-128"/>
                          <a:cs typeface="+mj-lt"/>
                        </a:rPr>
                        <a:t>16.10.2009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rgbClr val="000066"/>
                          </a:solidFill>
                          <a:latin typeface="+mj-lt"/>
                          <a:ea typeface="MS PGothic" panose="020B0600070205080204" charset="-128"/>
                          <a:cs typeface="+mj-lt"/>
                        </a:rPr>
                        <a:t>Загадки основаны на действиях механизмов. Интересный сюжет и атмосфера.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474429"/>
                  </a:ext>
                </a:extLst>
              </a:tr>
              <a:tr h="1494563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rgbClr val="000066"/>
                          </a:solidFill>
                          <a:latin typeface="+mj-lt"/>
                          <a:ea typeface="MS PGothic" panose="020B0600070205080204" charset="-128"/>
                          <a:cs typeface="+mj-lt"/>
                        </a:rPr>
                        <a:t>Bouland</a:t>
                      </a:r>
                      <a:r>
                        <a:rPr lang="en-US" sz="1800" kern="1200" dirty="0">
                          <a:solidFill>
                            <a:srgbClr val="000066"/>
                          </a:solidFill>
                          <a:latin typeface="+mj-lt"/>
                          <a:ea typeface="MS PGothic" panose="020B0600070205080204" charset="-128"/>
                          <a:cs typeface="+mj-lt"/>
                        </a:rPr>
                        <a:t> Games</a:t>
                      </a:r>
                      <a:endParaRPr lang="ru-RU" sz="1800" kern="1200" dirty="0">
                        <a:solidFill>
                          <a:srgbClr val="000066"/>
                        </a:solidFill>
                        <a:latin typeface="+mj-lt"/>
                        <a:ea typeface="MS PGothic" panose="020B0600070205080204" charset="-128"/>
                        <a:cs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rgbClr val="000066"/>
                          </a:solidFill>
                          <a:latin typeface="+mj-lt"/>
                          <a:ea typeface="MS PGothic" panose="020B0600070205080204" charset="-128"/>
                          <a:cs typeface="+mj-lt"/>
                        </a:rPr>
                        <a:t>6.12.2016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rgbClr val="000066"/>
                          </a:solidFill>
                          <a:latin typeface="+mj-lt"/>
                          <a:ea typeface="MS PGothic" panose="020B0600070205080204" charset="-128"/>
                          <a:cs typeface="+mj-lt"/>
                        </a:rPr>
                        <a:t>Физическая игра. Уровни основаны на расставлении ограниченных предметов.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221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5A47AE4-6B0C-4C56-BF27-C7817B90F3E0}"/>
              </a:ext>
            </a:extLst>
          </p:cNvPr>
          <p:cNvSpPr txBox="1"/>
          <p:nvPr/>
        </p:nvSpPr>
        <p:spPr>
          <a:xfrm>
            <a:off x="14993" y="6581001"/>
            <a:ext cx="8873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Точилина П. В., БПИ199, курсовая работа, Компьютерная игра в жанре головоломка. 2020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ЧАСТИ ПРОГРАММЫ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6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2CD58D-1994-41E6-9A33-052F515F9782}"/>
              </a:ext>
            </a:extLst>
          </p:cNvPr>
          <p:cNvSpPr txBox="1"/>
          <p:nvPr/>
        </p:nvSpPr>
        <p:spPr>
          <a:xfrm>
            <a:off x="276578" y="1663759"/>
            <a:ext cx="76990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AutoNum type="arabicPeriod"/>
            </a:pPr>
            <a:r>
              <a:rPr lang="ru-RU" sz="1600" dirty="0">
                <a:solidFill>
                  <a:srgbClr val="003F82"/>
                </a:solidFill>
              </a:rPr>
              <a:t>Меню, через которое осуществляется переход к уровням и настройкам, а также выход из программы. </a:t>
            </a:r>
          </a:p>
          <a:p>
            <a:pPr marL="342900" lvl="0" indent="-342900">
              <a:buAutoNum type="arabicPeriod"/>
            </a:pPr>
            <a:endParaRPr lang="ru-RU" sz="1600" dirty="0">
              <a:solidFill>
                <a:srgbClr val="003F82"/>
              </a:solidFill>
            </a:endParaRPr>
          </a:p>
          <a:p>
            <a:pPr marL="342900" lvl="0" indent="-342900">
              <a:buAutoNum type="arabicPeriod"/>
            </a:pPr>
            <a:r>
              <a:rPr lang="ru-RU" sz="1600" dirty="0">
                <a:solidFill>
                  <a:srgbClr val="003F82"/>
                </a:solidFill>
              </a:rPr>
              <a:t>Настройки. </a:t>
            </a:r>
          </a:p>
          <a:p>
            <a:pPr marL="342900" lvl="0" indent="-342900">
              <a:buAutoNum type="arabicPeriod"/>
            </a:pPr>
            <a:endParaRPr lang="ru-RU" sz="1600" dirty="0">
              <a:solidFill>
                <a:srgbClr val="003F82"/>
              </a:solidFill>
            </a:endParaRPr>
          </a:p>
          <a:p>
            <a:pPr marL="342900" lvl="0" indent="-342900">
              <a:buAutoNum type="arabicPeriod"/>
            </a:pPr>
            <a:r>
              <a:rPr lang="ru-RU" sz="1600" dirty="0">
                <a:solidFill>
                  <a:srgbClr val="003F82"/>
                </a:solidFill>
              </a:rPr>
              <a:t>Игровые уровни.</a:t>
            </a:r>
          </a:p>
          <a:p>
            <a:pPr marL="342900" lvl="0" indent="-342900">
              <a:buAutoNum type="arabicPeriod"/>
            </a:pPr>
            <a:endParaRPr lang="ru-RU" sz="1600" dirty="0">
              <a:solidFill>
                <a:srgbClr val="003F82"/>
              </a:solidFill>
            </a:endParaRPr>
          </a:p>
          <a:p>
            <a:pPr marL="342900" lvl="0" indent="-342900">
              <a:buAutoNum type="arabicPeriod"/>
            </a:pPr>
            <a:r>
              <a:rPr lang="ru-RU" sz="1600" dirty="0">
                <a:solidFill>
                  <a:srgbClr val="003F82"/>
                </a:solidFill>
              </a:rPr>
              <a:t>Окончание игры.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077BCB-1F10-4BCB-9F9A-097617C89B4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804" y="4721139"/>
            <a:ext cx="2704391" cy="16124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DEFC2E7-7B85-4635-803E-3DD8A54F4BF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6" y="4726754"/>
            <a:ext cx="2704392" cy="161248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2480098-0550-4FE7-9F0A-408E32A79027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060" y="2694810"/>
            <a:ext cx="2704392" cy="160655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E542E64-AE1C-4DEE-8E11-45FDA3A1C13F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804" y="2686139"/>
            <a:ext cx="2704391" cy="1612487"/>
          </a:xfrm>
          <a:prstGeom prst="rect">
            <a:avLst/>
          </a:prstGeo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FA695148-7769-4934-9470-889B77809F18}"/>
              </a:ext>
            </a:extLst>
          </p:cNvPr>
          <p:cNvCxnSpPr>
            <a:cxnSpLocks/>
          </p:cNvCxnSpPr>
          <p:nvPr/>
        </p:nvCxnSpPr>
        <p:spPr>
          <a:xfrm flipH="1">
            <a:off x="2869668" y="5585560"/>
            <a:ext cx="350136" cy="5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31F4C1A9-B5CF-43CC-A1F1-49FCB1049CB4}"/>
              </a:ext>
            </a:extLst>
          </p:cNvPr>
          <p:cNvCxnSpPr/>
          <p:nvPr/>
        </p:nvCxnSpPr>
        <p:spPr>
          <a:xfrm>
            <a:off x="2869668" y="5448361"/>
            <a:ext cx="3501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ED0AB42-336B-41BE-825A-32022D8DF37C}"/>
              </a:ext>
            </a:extLst>
          </p:cNvPr>
          <p:cNvCxnSpPr>
            <a:cxnSpLocks/>
          </p:cNvCxnSpPr>
          <p:nvPr/>
        </p:nvCxnSpPr>
        <p:spPr>
          <a:xfrm flipV="1">
            <a:off x="4545718" y="4304241"/>
            <a:ext cx="0" cy="422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5917C16-5277-4527-8B0E-44A1FE75E19A}"/>
              </a:ext>
            </a:extLst>
          </p:cNvPr>
          <p:cNvCxnSpPr/>
          <p:nvPr/>
        </p:nvCxnSpPr>
        <p:spPr>
          <a:xfrm>
            <a:off x="4741333" y="4298626"/>
            <a:ext cx="0" cy="422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8BE2F09-307C-49BB-AF6A-AE61D91E9689}"/>
              </a:ext>
            </a:extLst>
          </p:cNvPr>
          <p:cNvCxnSpPr>
            <a:endCxn id="12" idx="1"/>
          </p:cNvCxnSpPr>
          <p:nvPr/>
        </p:nvCxnSpPr>
        <p:spPr>
          <a:xfrm>
            <a:off x="5924195" y="3492382"/>
            <a:ext cx="361865" cy="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C5FB236D-D56C-44A4-BFA4-AC779F216EFB}"/>
              </a:ext>
            </a:extLst>
          </p:cNvPr>
          <p:cNvCxnSpPr>
            <a:stCxn id="12" idx="2"/>
            <a:endCxn id="9" idx="3"/>
          </p:cNvCxnSpPr>
          <p:nvPr/>
        </p:nvCxnSpPr>
        <p:spPr>
          <a:xfrm rot="5400000">
            <a:off x="6168215" y="4057342"/>
            <a:ext cx="1226022" cy="17140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793D89-4EC8-4ED1-99EA-DFF0FAF7D67B}"/>
              </a:ext>
            </a:extLst>
          </p:cNvPr>
          <p:cNvSpPr txBox="1"/>
          <p:nvPr/>
        </p:nvSpPr>
        <p:spPr>
          <a:xfrm>
            <a:off x="14993" y="6581001"/>
            <a:ext cx="8873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Точилина П. В., БПИ199, курсовая работа, Компьютерная игра в жанре головоломка. 2020</a:t>
            </a:r>
          </a:p>
        </p:txBody>
      </p:sp>
    </p:spTree>
    <p:extLst>
      <p:ext uri="{BB962C8B-B14F-4D97-AF65-F5344CB8AC3E}">
        <p14:creationId xmlns:p14="http://schemas.microsoft.com/office/powerpoint/2010/main" val="81290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МЕТОДЫ И АЛГОРИТМЫ РЕШЕНИЯ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66302" cy="3046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Состав игровых уровней</a:t>
            </a:r>
          </a:p>
          <a:p>
            <a:r>
              <a:rPr lang="ru-RU" sz="1600" dirty="0">
                <a:solidFill>
                  <a:srgbClr val="003F82"/>
                </a:solidFill>
              </a:rPr>
              <a:t>На каждом уровне есть набор предметов, из которых строится локация. Эти предметы никак не могут быть изменены пользователем.</a:t>
            </a:r>
          </a:p>
          <a:p>
            <a:endParaRPr lang="ru-RU" sz="1600" b="1" dirty="0">
              <a:solidFill>
                <a:srgbClr val="003F82"/>
              </a:solidFill>
            </a:endParaRPr>
          </a:p>
          <a:p>
            <a:r>
              <a:rPr lang="ru-RU" sz="1600" b="1" dirty="0">
                <a:solidFill>
                  <a:srgbClr val="003F82"/>
                </a:solidFill>
              </a:rPr>
              <a:t>Цель пользователя</a:t>
            </a:r>
          </a:p>
          <a:p>
            <a:r>
              <a:rPr lang="ru-RU" sz="1600" dirty="0">
                <a:solidFill>
                  <a:srgbClr val="003F82"/>
                </a:solidFill>
              </a:rPr>
              <a:t>Расставить на уровне указатели таким образом, чтобы игровой персонаж попал к финишу, не коснувшись опасных зон. Обязательное условие: суммарный угол поворота не должен превышать установленного значения.</a:t>
            </a:r>
          </a:p>
          <a:p>
            <a:endParaRPr lang="ru-RU" sz="1600" dirty="0">
              <a:solidFill>
                <a:srgbClr val="003F82"/>
              </a:solidFill>
            </a:endParaRPr>
          </a:p>
          <a:p>
            <a:r>
              <a:rPr lang="ru-RU" sz="1600" b="1" dirty="0">
                <a:solidFill>
                  <a:srgbClr val="003F82"/>
                </a:solidFill>
              </a:rPr>
              <a:t>Возможности игрока</a:t>
            </a:r>
          </a:p>
          <a:p>
            <a:r>
              <a:rPr lang="ru-RU" sz="1600" dirty="0">
                <a:solidFill>
                  <a:srgbClr val="003F82"/>
                </a:solidFill>
              </a:rPr>
              <a:t>В режиме редактирования игрок может размещать на уровне неограниченное количество указателей. При запуске анимации пользователь не может изменять состояние уровня.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7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6F997-66CE-4B1D-AB7F-D478233169BB}"/>
              </a:ext>
            </a:extLst>
          </p:cNvPr>
          <p:cNvSpPr txBox="1"/>
          <p:nvPr/>
        </p:nvSpPr>
        <p:spPr>
          <a:xfrm>
            <a:off x="14993" y="6581001"/>
            <a:ext cx="8873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Точилина П. В., БПИ199, курсовая работа, Компьютерная игра в жанре головоломка. 2020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64116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МЕТОДЫ И АЛГОРИТМЫ РЕШЕНИЯ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1680934"/>
            <a:ext cx="8639362" cy="2246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Игровой персонаж</a:t>
            </a:r>
          </a:p>
          <a:p>
            <a:r>
              <a:rPr lang="ru-RU" sz="1600" dirty="0">
                <a:solidFill>
                  <a:srgbClr val="003F82"/>
                </a:solidFill>
              </a:rPr>
              <a:t>Объект персонажа имеет компонент </a:t>
            </a:r>
            <a:r>
              <a:rPr lang="en-US" sz="1600" dirty="0" err="1">
                <a:solidFill>
                  <a:srgbClr val="003F82"/>
                </a:solidFill>
              </a:rPr>
              <a:t>Rigidbody</a:t>
            </a:r>
            <a:r>
              <a:rPr lang="ru-RU" sz="1600" dirty="0">
                <a:solidFill>
                  <a:srgbClr val="003F82"/>
                </a:solidFill>
              </a:rPr>
              <a:t>2</a:t>
            </a:r>
            <a:r>
              <a:rPr lang="en-US" sz="1600" dirty="0">
                <a:solidFill>
                  <a:srgbClr val="003F82"/>
                </a:solidFill>
              </a:rPr>
              <a:t>D </a:t>
            </a:r>
            <a:r>
              <a:rPr lang="ru-RU" sz="1600" dirty="0">
                <a:solidFill>
                  <a:srgbClr val="003F82"/>
                </a:solidFill>
              </a:rPr>
              <a:t>и физический материал с параметрами: </a:t>
            </a:r>
            <a:r>
              <a:rPr lang="en-US" sz="1600" dirty="0">
                <a:solidFill>
                  <a:srgbClr val="003F82"/>
                </a:solidFill>
              </a:rPr>
              <a:t>Friction</a:t>
            </a:r>
            <a:r>
              <a:rPr lang="ru-RU" sz="1600" dirty="0">
                <a:solidFill>
                  <a:srgbClr val="003F82"/>
                </a:solidFill>
              </a:rPr>
              <a:t> = 0, </a:t>
            </a:r>
            <a:r>
              <a:rPr lang="en-US" sz="1600" dirty="0">
                <a:solidFill>
                  <a:srgbClr val="003F82"/>
                </a:solidFill>
              </a:rPr>
              <a:t>Bounciness</a:t>
            </a:r>
            <a:r>
              <a:rPr lang="ru-RU" sz="1600" dirty="0">
                <a:solidFill>
                  <a:srgbClr val="003F82"/>
                </a:solidFill>
              </a:rPr>
              <a:t> = 1. Это позволяет не обрабатывать специально отталкивание персонажа от стен и использовать встроенную в движок физику. В настройках проекта значение </a:t>
            </a:r>
            <a:r>
              <a:rPr lang="en-US" sz="1600" dirty="0">
                <a:solidFill>
                  <a:srgbClr val="003F82"/>
                </a:solidFill>
              </a:rPr>
              <a:t>Velocity Threshold </a:t>
            </a:r>
            <a:r>
              <a:rPr lang="ru-RU" sz="1600" dirty="0">
                <a:solidFill>
                  <a:srgbClr val="003F82"/>
                </a:solidFill>
              </a:rPr>
              <a:t>установлено на 0.0001, таким образом наш герой не будет застревать в стенах на меньшей скорости.</a:t>
            </a:r>
          </a:p>
          <a:p>
            <a:endParaRPr lang="ru-RU" sz="1600" dirty="0">
              <a:solidFill>
                <a:srgbClr val="003F82"/>
              </a:solidFill>
            </a:endParaRPr>
          </a:p>
          <a:p>
            <a:endParaRPr lang="ru-RU" sz="1600" dirty="0">
              <a:solidFill>
                <a:srgbClr val="003F82"/>
              </a:solidFill>
            </a:endParaRPr>
          </a:p>
          <a:p>
            <a:endParaRPr lang="ru-RU" sz="1200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8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Изображение выглядит как белый, смотрит, черный, игра&#10;&#10;Автоматически созданное описание">
            <a:extLst>
              <a:ext uri="{FF2B5EF4-FFF2-40B4-BE49-F238E27FC236}">
                <a16:creationId xmlns:a16="http://schemas.microsoft.com/office/drawing/2014/main" id="{BA4D0D7A-4B36-47DC-BFB4-7C822B837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40066">
            <a:off x="1957031" y="4563980"/>
            <a:ext cx="2306475" cy="148159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95B55D6-D381-4715-A71A-3115A4FD4D7D}"/>
              </a:ext>
            </a:extLst>
          </p:cNvPr>
          <p:cNvSpPr/>
          <p:nvPr/>
        </p:nvSpPr>
        <p:spPr>
          <a:xfrm>
            <a:off x="2484072" y="3736622"/>
            <a:ext cx="4345706" cy="24606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7F684E7-5A8A-4CD6-8521-F9BF8F9FB108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3669366" y="3982684"/>
            <a:ext cx="987559" cy="836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2A210D4-241B-49ED-B2FC-EDAA1EA30FB0}"/>
              </a:ext>
            </a:extLst>
          </p:cNvPr>
          <p:cNvCxnSpPr>
            <a:stCxn id="5" idx="2"/>
          </p:cNvCxnSpPr>
          <p:nvPr/>
        </p:nvCxnSpPr>
        <p:spPr>
          <a:xfrm>
            <a:off x="4656925" y="3982684"/>
            <a:ext cx="1145564" cy="1007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Дуга 12">
            <a:extLst>
              <a:ext uri="{FF2B5EF4-FFF2-40B4-BE49-F238E27FC236}">
                <a16:creationId xmlns:a16="http://schemas.microsoft.com/office/drawing/2014/main" id="{80BC6BC2-DC72-4550-88CC-1D4F9FCDAAF0}"/>
              </a:ext>
            </a:extLst>
          </p:cNvPr>
          <p:cNvSpPr/>
          <p:nvPr/>
        </p:nvSpPr>
        <p:spPr>
          <a:xfrm rot="11407567">
            <a:off x="4254019" y="3871627"/>
            <a:ext cx="291056" cy="332075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1D187C25-A0E9-4E82-B5E7-E85BBDB9D4F8}"/>
              </a:ext>
            </a:extLst>
          </p:cNvPr>
          <p:cNvSpPr/>
          <p:nvPr/>
        </p:nvSpPr>
        <p:spPr>
          <a:xfrm rot="4359298">
            <a:off x="4713270" y="3887094"/>
            <a:ext cx="291056" cy="332075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B7E907-B2AF-4E3C-9A55-E3B0D437DC01}"/>
              </a:ext>
            </a:extLst>
          </p:cNvPr>
          <p:cNvSpPr txBox="1"/>
          <p:nvPr/>
        </p:nvSpPr>
        <p:spPr>
          <a:xfrm>
            <a:off x="14993" y="6581001"/>
            <a:ext cx="8873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Точилина П. В., БПИ199, курсовая работа, Компьютерная игра в жанре головоломка. 2020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МЕТОДЫ И АЛГОРИТМЫ РЕШЕНИЯ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184277" y="1981627"/>
            <a:ext cx="8775446" cy="3046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Алгоритм</a:t>
            </a:r>
          </a:p>
          <a:p>
            <a:r>
              <a:rPr lang="ru-RU" sz="1600" dirty="0">
                <a:solidFill>
                  <a:srgbClr val="003F82"/>
                </a:solidFill>
              </a:rPr>
              <a:t>После запуска анимации персонаж начинает движение в заданном направлении.</a:t>
            </a:r>
          </a:p>
          <a:p>
            <a:r>
              <a:rPr lang="ru-RU" sz="1600" dirty="0">
                <a:solidFill>
                  <a:srgbClr val="003F82"/>
                </a:solidFill>
              </a:rPr>
              <a:t>Обработка поворотов по указателю:</a:t>
            </a:r>
            <a:endParaRPr lang="ru-RU" sz="1600" b="1" dirty="0">
              <a:solidFill>
                <a:srgbClr val="003F82"/>
              </a:solidFill>
            </a:endParaRPr>
          </a:p>
          <a:p>
            <a:r>
              <a:rPr lang="ru-RU" sz="1600" dirty="0">
                <a:solidFill>
                  <a:srgbClr val="003F82"/>
                </a:solidFill>
              </a:rPr>
              <a:t>	- Записывается информация об угле, на который повёрнута стрелка.</a:t>
            </a:r>
          </a:p>
          <a:p>
            <a:r>
              <a:rPr lang="ru-RU" sz="1600" dirty="0">
                <a:solidFill>
                  <a:srgbClr val="003F82"/>
                </a:solidFill>
              </a:rPr>
              <a:t>	- По значению </a:t>
            </a:r>
            <a:r>
              <a:rPr lang="en-US" sz="1600" dirty="0">
                <a:solidFill>
                  <a:srgbClr val="003F82"/>
                </a:solidFill>
              </a:rPr>
              <a:t>velocity </a:t>
            </a:r>
            <a:r>
              <a:rPr lang="ru-RU" sz="1600" dirty="0">
                <a:solidFill>
                  <a:srgbClr val="003F82"/>
                </a:solidFill>
              </a:rPr>
              <a:t>вычисляется текущий угол поворота игрового персонажа.</a:t>
            </a:r>
          </a:p>
          <a:p>
            <a:r>
              <a:rPr lang="ru-RU" sz="1600" dirty="0">
                <a:solidFill>
                  <a:srgbClr val="003F82"/>
                </a:solidFill>
              </a:rPr>
              <a:t>	- Высчитывается разница между двумя углами, не превышающая 180 градусов.</a:t>
            </a:r>
          </a:p>
          <a:p>
            <a:r>
              <a:rPr lang="ru-RU" sz="1600" dirty="0">
                <a:solidFill>
                  <a:srgbClr val="003F82"/>
                </a:solidFill>
              </a:rPr>
              <a:t>	- К значению счётчика прибавляется разница углов.</a:t>
            </a:r>
          </a:p>
          <a:p>
            <a:r>
              <a:rPr lang="ru-RU" sz="1600" dirty="0">
                <a:solidFill>
                  <a:srgbClr val="003F82"/>
                </a:solidFill>
              </a:rPr>
              <a:t>	- При превышении максимально допустимого значения счётчика появляется уведомление, игровой персонаж возвращается в начальную позицию, анимация останавливается. Если ограничение не превышено, </a:t>
            </a:r>
            <a:r>
              <a:rPr lang="en-US" sz="1600" dirty="0">
                <a:solidFill>
                  <a:srgbClr val="003F82"/>
                </a:solidFill>
              </a:rPr>
              <a:t>Velocity </a:t>
            </a:r>
            <a:r>
              <a:rPr lang="ru-RU" sz="1600" dirty="0">
                <a:solidFill>
                  <a:srgbClr val="003F82"/>
                </a:solidFill>
              </a:rPr>
              <a:t>персонажа приравнивается к вектору (</a:t>
            </a:r>
            <a:r>
              <a:rPr lang="en-US" sz="1600" dirty="0">
                <a:solidFill>
                  <a:srgbClr val="003F82"/>
                </a:solidFill>
              </a:rPr>
              <a:t>x </a:t>
            </a:r>
            <a:r>
              <a:rPr lang="ru-RU" sz="1600" dirty="0">
                <a:solidFill>
                  <a:srgbClr val="003F82"/>
                </a:solidFill>
              </a:rPr>
              <a:t>= </a:t>
            </a:r>
            <a:r>
              <a:rPr lang="en-US" sz="1600" dirty="0">
                <a:solidFill>
                  <a:srgbClr val="003F82"/>
                </a:solidFill>
              </a:rPr>
              <a:t>cos </a:t>
            </a:r>
            <a:r>
              <a:rPr lang="ru-RU" sz="1600" dirty="0">
                <a:solidFill>
                  <a:srgbClr val="003F82"/>
                </a:solidFill>
              </a:rPr>
              <a:t>поворота стрелки, </a:t>
            </a:r>
            <a:r>
              <a:rPr lang="en-US" sz="1600" dirty="0">
                <a:solidFill>
                  <a:srgbClr val="003F82"/>
                </a:solidFill>
              </a:rPr>
              <a:t>y </a:t>
            </a:r>
            <a:r>
              <a:rPr lang="ru-RU" sz="1600" dirty="0">
                <a:solidFill>
                  <a:srgbClr val="003F82"/>
                </a:solidFill>
              </a:rPr>
              <a:t>= </a:t>
            </a:r>
            <a:r>
              <a:rPr lang="en-US" sz="1600" dirty="0">
                <a:solidFill>
                  <a:srgbClr val="003F82"/>
                </a:solidFill>
              </a:rPr>
              <a:t>sin </a:t>
            </a:r>
            <a:r>
              <a:rPr lang="ru-RU" sz="1600" dirty="0">
                <a:solidFill>
                  <a:srgbClr val="003F82"/>
                </a:solidFill>
              </a:rPr>
              <a:t>поворота стрелки), помноженному на скорость.</a:t>
            </a:r>
          </a:p>
          <a:p>
            <a:endParaRPr lang="ru-RU" sz="1600" b="1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9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2DC76-72C6-4FD3-8DA9-54ECA597F372}"/>
              </a:ext>
            </a:extLst>
          </p:cNvPr>
          <p:cNvSpPr txBox="1"/>
          <p:nvPr/>
        </p:nvSpPr>
        <p:spPr>
          <a:xfrm>
            <a:off x="14993" y="6581001"/>
            <a:ext cx="8873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Точилина П. В., БПИ199, курсовая работа, Компьютерная игра в жанре головоломка. 2020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3191</TotalTime>
  <Words>1194</Words>
  <Application>Microsoft Office PowerPoint</Application>
  <PresentationFormat>Экран (4:3)</PresentationFormat>
  <Paragraphs>182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Office Theme</vt:lpstr>
      <vt:lpstr>Факультет компьютерных наук Образовательная программа  09.03.04 Программная инженерия Курсовая работа Компьютерная игра в жанре головоломка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презентации КР 2019</dc:title>
  <dc:creator>Р.З. Ахметсафина</dc:creator>
  <cp:lastModifiedBy>Полина Точилина</cp:lastModifiedBy>
  <cp:revision>191</cp:revision>
  <dcterms:created xsi:type="dcterms:W3CDTF">2010-09-30T06:45:00Z</dcterms:created>
  <dcterms:modified xsi:type="dcterms:W3CDTF">2020-05-25T22:58:00Z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