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6" r:id="rId4"/>
    <p:sldId id="270" r:id="rId5"/>
    <p:sldId id="267" r:id="rId6"/>
    <p:sldId id="269" r:id="rId7"/>
    <p:sldId id="268" r:id="rId8"/>
    <p:sldId id="266" r:id="rId9"/>
    <p:sldId id="283" r:id="rId10"/>
  </p:sldIdLst>
  <p:sldSz cx="18288000" cy="10287000"/>
  <p:notesSz cx="6858000" cy="9144000"/>
  <p:embeddedFontLst>
    <p:embeddedFont>
      <p:font typeface="HY목각파임B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orum" panose="020B0600000101010101" charset="0"/>
      <p:regular r:id="rId19"/>
    </p:embeddedFont>
    <p:embeddedFont>
      <p:font typeface="Open Sauce Light" panose="020B0600000101010101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194"/>
    <a:srgbClr val="FFFFFF"/>
    <a:srgbClr val="727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3E6F-03EE-4A3B-B1E2-43E2FE16C7C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9BBD-8783-4AAB-B862-304FA39C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3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5393" y="4076700"/>
            <a:ext cx="13657214" cy="1441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ko-KR" altLang="en-US" sz="92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酒도 </a:t>
            </a:r>
            <a:r>
              <a:rPr lang="en-US" altLang="ko-KR" sz="92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6000" dirty="0">
                <a:solidFill>
                  <a:srgbClr val="FFFFFF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술의 길</a:t>
            </a:r>
            <a:endParaRPr lang="en-US" sz="6000" dirty="0">
              <a:solidFill>
                <a:srgbClr val="FFFFFF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18292" y="5778550"/>
            <a:ext cx="11251416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ko-KR" altLang="en-US" sz="3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머신러닝을</a:t>
            </a:r>
            <a:r>
              <a:rPr lang="ko-KR" altLang="en-US" sz="3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이용한 </a:t>
            </a:r>
            <a:r>
              <a:rPr lang="ko-KR" altLang="en-US" sz="3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전통주</a:t>
            </a:r>
            <a:r>
              <a:rPr lang="ko-KR" altLang="en-US" sz="3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추천 알고리즘 </a:t>
            </a:r>
            <a:endParaRPr lang="en-US" sz="3000" b="1" dirty="0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39FF-6596-CB00-B138-9A7B6486C86F}"/>
              </a:ext>
            </a:extLst>
          </p:cNvPr>
          <p:cNvSpPr txBox="1"/>
          <p:nvPr/>
        </p:nvSpPr>
        <p:spPr>
          <a:xfrm>
            <a:off x="-685800" y="114300"/>
            <a:ext cx="6527016" cy="495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광주인공지능사관학교 </a:t>
            </a:r>
            <a:r>
              <a:rPr lang="ko-KR" altLang="en-US" sz="2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클라우드과정</a:t>
            </a:r>
            <a:r>
              <a:rPr lang="ko-KR" altLang="en-US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27B5A-5402-3768-654E-67BCE2867BA3}"/>
              </a:ext>
            </a:extLst>
          </p:cNvPr>
          <p:cNvSpPr txBox="1"/>
          <p:nvPr/>
        </p:nvSpPr>
        <p:spPr>
          <a:xfrm>
            <a:off x="11353800" y="8801100"/>
            <a:ext cx="6527016" cy="1098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altLang="ko-KR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en-US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들</a:t>
            </a:r>
            <a:endParaRPr lang="en-US" altLang="ko-KR" sz="2000" b="1" dirty="0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ko-KR" altLang="en-US" sz="2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이은솔</a:t>
            </a:r>
            <a:r>
              <a:rPr lang="en-US" altLang="ko-KR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2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심유현</a:t>
            </a:r>
            <a:r>
              <a:rPr lang="ko-KR" altLang="en-US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2000" b="1" dirty="0" err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구자룡</a:t>
            </a:r>
            <a:r>
              <a:rPr lang="ko-KR" altLang="en-US" sz="2000" b="1" dirty="0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박진수  박상희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58811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727959"/>
                </a:solidFill>
                <a:latin typeface="Forum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31648" y="3316507"/>
            <a:ext cx="6765238" cy="40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2200" dirty="0">
                <a:solidFill>
                  <a:srgbClr val="000000"/>
                </a:solidFill>
                <a:latin typeface="Open Sauce Light"/>
              </a:rPr>
              <a:t>주제 소개 및 선정이유</a:t>
            </a:r>
            <a:endParaRPr lang="en-US" sz="2200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31647" y="2683531"/>
            <a:ext cx="5709734" cy="547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727959"/>
                </a:solidFill>
                <a:latin typeface="Forum"/>
              </a:rPr>
              <a:t>주제 설명</a:t>
            </a:r>
            <a:endParaRPr lang="en-US" sz="32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31647" y="4642080"/>
            <a:ext cx="581079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727959"/>
                </a:solidFill>
                <a:latin typeface="Forum"/>
              </a:rPr>
              <a:t>개발 목표</a:t>
            </a:r>
            <a:endParaRPr lang="en-US" sz="32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31647" y="5275056"/>
            <a:ext cx="705050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2200" u="none" dirty="0">
                <a:solidFill>
                  <a:srgbClr val="000000"/>
                </a:solidFill>
                <a:latin typeface="Open Sauce Light"/>
              </a:rPr>
              <a:t>구현기능 및 사이트 예시</a:t>
            </a:r>
            <a:endParaRPr lang="en-US" sz="2200" u="none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65576" y="4777475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905552" h="918918">
                <a:moveTo>
                  <a:pt x="0" y="0"/>
                </a:moveTo>
                <a:lnTo>
                  <a:pt x="905552" y="0"/>
                </a:lnTo>
                <a:lnTo>
                  <a:pt x="905552" y="918918"/>
                </a:lnTo>
                <a:lnTo>
                  <a:pt x="0" y="91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1EF800-A33F-FC9E-5FB8-93F5A7CA9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5" t="3364" r="12845"/>
          <a:stretch/>
        </p:blipFill>
        <p:spPr bwMode="auto">
          <a:xfrm>
            <a:off x="10439400" y="-342900"/>
            <a:ext cx="7403527" cy="120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F09B16B4-EADA-CC4B-6DD8-570E4D67A7DB}"/>
              </a:ext>
            </a:extLst>
          </p:cNvPr>
          <p:cNvSpPr/>
          <p:nvPr/>
        </p:nvSpPr>
        <p:spPr>
          <a:xfrm>
            <a:off x="1531163" y="2910959"/>
            <a:ext cx="468000" cy="540000"/>
          </a:xfrm>
          <a:custGeom>
            <a:avLst/>
            <a:gdLst/>
            <a:ahLst/>
            <a:cxnLst/>
            <a:rect l="l" t="t" r="r" b="b"/>
            <a:pathLst>
              <a:path w="597932" h="824217">
                <a:moveTo>
                  <a:pt x="0" y="0"/>
                </a:moveTo>
                <a:lnTo>
                  <a:pt x="597932" y="0"/>
                </a:lnTo>
                <a:lnTo>
                  <a:pt x="597932" y="824217"/>
                </a:lnTo>
                <a:lnTo>
                  <a:pt x="0" y="8242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lum bright="70000" contrast="-7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8859AD95-719B-16E7-14CF-33DC97A43248}"/>
              </a:ext>
            </a:extLst>
          </p:cNvPr>
          <p:cNvSpPr/>
          <p:nvPr/>
        </p:nvSpPr>
        <p:spPr>
          <a:xfrm>
            <a:off x="1565576" y="6643991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940497" h="824217">
                <a:moveTo>
                  <a:pt x="0" y="0"/>
                </a:moveTo>
                <a:lnTo>
                  <a:pt x="940497" y="0"/>
                </a:lnTo>
                <a:lnTo>
                  <a:pt x="940497" y="824217"/>
                </a:lnTo>
                <a:lnTo>
                  <a:pt x="0" y="8242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48D9180-B96E-2B30-C17D-FF5CB76446CE}"/>
              </a:ext>
            </a:extLst>
          </p:cNvPr>
          <p:cNvSpPr txBox="1"/>
          <p:nvPr/>
        </p:nvSpPr>
        <p:spPr>
          <a:xfrm>
            <a:off x="2331647" y="6572898"/>
            <a:ext cx="581079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727959"/>
                </a:solidFill>
                <a:latin typeface="Forum"/>
              </a:rPr>
              <a:t>개발 계획</a:t>
            </a:r>
            <a:endParaRPr lang="en-US" sz="32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9CF65F19-EB7A-A24A-FA7F-5DD1F1396926}"/>
              </a:ext>
            </a:extLst>
          </p:cNvPr>
          <p:cNvSpPr txBox="1"/>
          <p:nvPr/>
        </p:nvSpPr>
        <p:spPr>
          <a:xfrm>
            <a:off x="2331647" y="7205874"/>
            <a:ext cx="705050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2200" u="none" dirty="0">
                <a:solidFill>
                  <a:srgbClr val="000000"/>
                </a:solidFill>
                <a:latin typeface="+mn-ea"/>
              </a:rPr>
              <a:t>개발 계획 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WBS</a:t>
            </a:r>
            <a:r>
              <a:rPr lang="ko-KR" altLang="en-US" sz="2200" u="none" dirty="0">
                <a:solidFill>
                  <a:srgbClr val="000000"/>
                </a:solidFill>
                <a:latin typeface="+mn-ea"/>
              </a:rPr>
              <a:t> </a:t>
            </a:r>
            <a:endParaRPr lang="en-US" sz="2200" u="none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91" name="Rectangle 619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그림 5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55FC6203-8E60-9F99-BAED-8100B3E0A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2" b="13126"/>
          <a:stretch/>
        </p:blipFill>
        <p:spPr>
          <a:xfrm>
            <a:off x="0" y="-149470"/>
            <a:ext cx="12345960" cy="10585940"/>
          </a:xfrm>
          <a:prstGeom prst="rect">
            <a:avLst/>
          </a:prstGeom>
        </p:spPr>
      </p:pic>
      <p:pic>
        <p:nvPicPr>
          <p:cNvPr id="2052" name="Picture 4" descr="무료 사진 손 붓는 술 음료 높은 각도">
            <a:extLst>
              <a:ext uri="{FF2B5EF4-FFF2-40B4-BE49-F238E27FC236}">
                <a16:creationId xmlns:a16="http://schemas.microsoft.com/office/drawing/2014/main" id="{5DF8A383-C6B4-85F9-BC72-2867B55EF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321" b="-2"/>
          <a:stretch/>
        </p:blipFill>
        <p:spPr bwMode="auto">
          <a:xfrm>
            <a:off x="11995051" y="0"/>
            <a:ext cx="6290663" cy="1028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965202" y="965200"/>
            <a:ext cx="6930876" cy="6850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34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B61F9-1478-DD47-A404-96CB7EB5C4F8}"/>
              </a:ext>
            </a:extLst>
          </p:cNvPr>
          <p:cNvGrpSpPr/>
          <p:nvPr/>
        </p:nvGrpSpPr>
        <p:grpSpPr>
          <a:xfrm>
            <a:off x="8534400" y="1786573"/>
            <a:ext cx="8312692" cy="6713855"/>
            <a:chOff x="8534400" y="1477645"/>
            <a:chExt cx="8312692" cy="6713855"/>
          </a:xfrm>
        </p:grpSpPr>
        <p:sp>
          <p:nvSpPr>
            <p:cNvPr id="2" name="TextBox 2"/>
            <p:cNvSpPr txBox="1"/>
            <p:nvPr/>
          </p:nvSpPr>
          <p:spPr>
            <a:xfrm>
              <a:off x="9144000" y="2173766"/>
              <a:ext cx="7703092" cy="785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19"/>
                </a:lnSpc>
                <a:spcBef>
                  <a:spcPct val="0"/>
                </a:spcBef>
              </a:pPr>
              <a:r>
                <a:rPr lang="ko-KR" altLang="en-US" sz="2300" dirty="0" err="1">
                  <a:solidFill>
                    <a:srgbClr val="000000"/>
                  </a:solidFill>
                  <a:latin typeface="Open Sauce Light"/>
                </a:rPr>
                <a:t>전통주란</a:t>
              </a:r>
              <a:r>
                <a:rPr lang="ko-KR" altLang="en-US" sz="2300" dirty="0">
                  <a:solidFill>
                    <a:srgbClr val="000000"/>
                  </a:solidFill>
                  <a:latin typeface="Open Sauce Light"/>
                </a:rPr>
                <a:t> 한국의 정서 및 시대상을 반영하는 술로서 과거의 생활방식</a:t>
              </a:r>
              <a:r>
                <a:rPr lang="en-US" altLang="ko-KR" sz="2300" dirty="0">
                  <a:solidFill>
                    <a:srgbClr val="000000"/>
                  </a:solidFill>
                  <a:latin typeface="Open Sauce Light"/>
                </a:rPr>
                <a:t>, </a:t>
              </a:r>
              <a:r>
                <a:rPr lang="ko-KR" altLang="en-US" sz="2300" dirty="0">
                  <a:solidFill>
                    <a:srgbClr val="000000"/>
                  </a:solidFill>
                  <a:latin typeface="Open Sauce Light"/>
                </a:rPr>
                <a:t>역사와 문화가 담겨있는 술로 정의할 수 있음</a:t>
              </a:r>
              <a:endParaRPr lang="en-US" sz="2300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8534400" y="1477645"/>
              <a:ext cx="7703092" cy="547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480"/>
                </a:lnSpc>
                <a:buFont typeface="Arial"/>
                <a:buChar char="•"/>
              </a:pPr>
              <a:r>
                <a:rPr lang="ko-KR" altLang="en-US" sz="3200" b="1" dirty="0" err="1">
                  <a:solidFill>
                    <a:srgbClr val="727959"/>
                  </a:solidFill>
                  <a:latin typeface="Forum"/>
                </a:rPr>
                <a:t>전통주</a:t>
              </a:r>
              <a:r>
                <a:rPr lang="ko-KR" altLang="en-US" sz="3200" b="1" dirty="0">
                  <a:solidFill>
                    <a:srgbClr val="727959"/>
                  </a:solidFill>
                  <a:latin typeface="Forum"/>
                </a:rPr>
                <a:t> 보존</a:t>
              </a:r>
              <a:endParaRPr lang="en-US" sz="3200" b="1" dirty="0">
                <a:solidFill>
                  <a:srgbClr val="727959"/>
                </a:solidFill>
                <a:latin typeface="Foru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144000" y="4446219"/>
              <a:ext cx="7703092" cy="1195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19"/>
                </a:lnSpc>
                <a:spcBef>
                  <a:spcPct val="0"/>
                </a:spcBef>
              </a:pPr>
              <a:r>
                <a:rPr lang="ko-KR" altLang="en-US" sz="2300" u="none" dirty="0">
                  <a:solidFill>
                    <a:srgbClr val="000000"/>
                  </a:solidFill>
                  <a:latin typeface="Open Sauce Light"/>
                </a:rPr>
                <a:t>더 많은 사람들에게 전통주를 더욱 </a:t>
              </a:r>
              <a:r>
                <a:rPr lang="ko-KR" altLang="en-US" sz="2300" u="none" dirty="0" err="1">
                  <a:solidFill>
                    <a:srgbClr val="000000"/>
                  </a:solidFill>
                  <a:latin typeface="Open Sauce Light"/>
                </a:rPr>
                <a:t>가치있게</a:t>
              </a:r>
              <a:r>
                <a:rPr lang="ko-KR" altLang="en-US" sz="2300" u="none" dirty="0">
                  <a:solidFill>
                    <a:srgbClr val="000000"/>
                  </a:solidFill>
                  <a:latin typeface="Open Sauce Light"/>
                </a:rPr>
                <a:t> 인식하게 만드는 동시에</a:t>
              </a:r>
              <a:r>
                <a:rPr lang="en-US" altLang="ko-KR" sz="2300" u="none" dirty="0">
                  <a:solidFill>
                    <a:srgbClr val="000000"/>
                  </a:solidFill>
                  <a:latin typeface="Open Sauce Light"/>
                </a:rPr>
                <a:t>, </a:t>
              </a:r>
              <a:r>
                <a:rPr lang="ko-KR" altLang="en-US" sz="2300" u="none" dirty="0">
                  <a:solidFill>
                    <a:srgbClr val="000000"/>
                  </a:solidFill>
                  <a:latin typeface="Open Sauce Light"/>
                </a:rPr>
                <a:t>해당 지역을 방문하여 전통주와 함께 특별한 경험을 가지는 기회로 연결될 수 있음</a:t>
              </a:r>
              <a:endParaRPr lang="en-US" sz="2300" u="none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8534400" y="3750099"/>
              <a:ext cx="7703092" cy="547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480"/>
                </a:lnSpc>
                <a:buFont typeface="Arial"/>
                <a:buChar char="•"/>
              </a:pPr>
              <a:r>
                <a:rPr lang="ko-KR" altLang="en-US" sz="3200" b="1" dirty="0" err="1">
                  <a:solidFill>
                    <a:srgbClr val="727959"/>
                  </a:solidFill>
                  <a:latin typeface="Forum"/>
                </a:rPr>
                <a:t>전통주</a:t>
              </a:r>
              <a:r>
                <a:rPr lang="ko-KR" altLang="en-US" sz="3200" b="1" dirty="0">
                  <a:solidFill>
                    <a:srgbClr val="727959"/>
                  </a:solidFill>
                  <a:latin typeface="Forum"/>
                </a:rPr>
                <a:t> 홍보 </a:t>
              </a:r>
              <a:endParaRPr lang="en-US" sz="3200" b="1" dirty="0">
                <a:solidFill>
                  <a:srgbClr val="727959"/>
                </a:solidFill>
                <a:latin typeface="Forum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144000" y="6995852"/>
              <a:ext cx="7703092" cy="1195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219"/>
                </a:lnSpc>
                <a:spcBef>
                  <a:spcPct val="0"/>
                </a:spcBef>
              </a:pPr>
              <a:r>
                <a:rPr lang="ko-KR" altLang="en-US" sz="2300" u="none" dirty="0">
                  <a:solidFill>
                    <a:srgbClr val="000000"/>
                  </a:solidFill>
                  <a:latin typeface="Open Sauce Light"/>
                </a:rPr>
                <a:t>전통주를 좋아하는 사람들은 추천된 제품을 구매하고 새로운 경험을 즐기기 위해 해당 사이트를 방문할 가능성이 높아집니다</a:t>
              </a:r>
              <a:r>
                <a:rPr lang="en-US" altLang="ko-KR" sz="2300" u="none" dirty="0">
                  <a:solidFill>
                    <a:srgbClr val="000000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534400" y="6299731"/>
              <a:ext cx="7703092" cy="547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480"/>
                </a:lnSpc>
                <a:buFont typeface="Arial"/>
                <a:buChar char="•"/>
              </a:pPr>
              <a:r>
                <a:rPr lang="ko-KR" altLang="en-US" sz="3200" b="1" dirty="0">
                  <a:solidFill>
                    <a:srgbClr val="727959"/>
                  </a:solidFill>
                  <a:latin typeface="Forum"/>
                </a:rPr>
                <a:t>상업적 가치</a:t>
              </a:r>
              <a:endParaRPr lang="en-US" sz="3200" b="1" dirty="0">
                <a:solidFill>
                  <a:srgbClr val="727959"/>
                </a:solidFill>
                <a:latin typeface="Forum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6976716" cy="10287000"/>
            <a:chOff x="0" y="0"/>
            <a:chExt cx="2360025" cy="3479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60025" cy="3479800"/>
            </a:xfrm>
            <a:custGeom>
              <a:avLst/>
              <a:gdLst/>
              <a:ahLst/>
              <a:cxnLst/>
              <a:rect l="l" t="t" r="r" b="b"/>
              <a:pathLst>
                <a:path w="2360025" h="3479800">
                  <a:moveTo>
                    <a:pt x="0" y="0"/>
                  </a:moveTo>
                  <a:lnTo>
                    <a:pt x="2360025" y="0"/>
                  </a:lnTo>
                  <a:lnTo>
                    <a:pt x="236002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ABB19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38076" y="4881047"/>
            <a:ext cx="4900563" cy="943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ko-KR" altLang="en-US" sz="5600" dirty="0">
                <a:solidFill>
                  <a:srgbClr val="FFFFFF"/>
                </a:solidFill>
                <a:latin typeface="Forum"/>
              </a:rPr>
              <a:t>주제 선정이유</a:t>
            </a:r>
            <a:endParaRPr lang="en-US" sz="5600" dirty="0">
              <a:solidFill>
                <a:srgbClr val="FFFFFF"/>
              </a:solidFill>
              <a:latin typeface="For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998407" y="0"/>
            <a:ext cx="4289593" cy="10287000"/>
            <a:chOff x="0" y="0"/>
            <a:chExt cx="1451047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1047" cy="3479800"/>
            </a:xfrm>
            <a:custGeom>
              <a:avLst/>
              <a:gdLst/>
              <a:ahLst/>
              <a:cxnLst/>
              <a:rect l="l" t="t" r="r" b="b"/>
              <a:pathLst>
                <a:path w="1451047" h="3479800">
                  <a:moveTo>
                    <a:pt x="0" y="0"/>
                  </a:moveTo>
                  <a:lnTo>
                    <a:pt x="1451047" y="0"/>
                  </a:lnTo>
                  <a:lnTo>
                    <a:pt x="1451047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ABB194"/>
            </a:solidFill>
          </p:spPr>
        </p:sp>
      </p:grpSp>
      <p:pic>
        <p:nvPicPr>
          <p:cNvPr id="7" name="Picture 2" descr="월간 요소">
            <a:extLst>
              <a:ext uri="{FF2B5EF4-FFF2-40B4-BE49-F238E27FC236}">
                <a16:creationId xmlns:a16="http://schemas.microsoft.com/office/drawing/2014/main" id="{395194C2-C851-D477-283C-CDEAB68B4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6" t="12416"/>
          <a:stretch/>
        </p:blipFill>
        <p:spPr bwMode="auto">
          <a:xfrm>
            <a:off x="-1" y="1955541"/>
            <a:ext cx="13998407" cy="83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A1BC96F-F754-FF21-F11D-087FDCBA3E22}"/>
              </a:ext>
            </a:extLst>
          </p:cNvPr>
          <p:cNvSpPr txBox="1"/>
          <p:nvPr/>
        </p:nvSpPr>
        <p:spPr>
          <a:xfrm>
            <a:off x="838200" y="647700"/>
            <a:ext cx="958811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ko-KR" altLang="en-US" sz="5600" dirty="0">
                <a:solidFill>
                  <a:srgbClr val="727959"/>
                </a:solidFill>
                <a:latin typeface="Forum"/>
              </a:rPr>
              <a:t>개발 목표</a:t>
            </a:r>
            <a:endParaRPr lang="en-US" sz="5600" dirty="0">
              <a:solidFill>
                <a:srgbClr val="727959"/>
              </a:solidFill>
              <a:latin typeface="For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735566" y="6512376"/>
            <a:ext cx="3665234" cy="37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ko-KR" altLang="en-US" sz="2300" dirty="0" err="1">
                <a:solidFill>
                  <a:srgbClr val="ABB194"/>
                </a:solidFill>
                <a:latin typeface="Open Sauce Light"/>
              </a:rPr>
              <a:t>전통주</a:t>
            </a:r>
            <a:r>
              <a:rPr lang="en-US" sz="2300" dirty="0">
                <a:solidFill>
                  <a:srgbClr val="ABB194"/>
                </a:solidFill>
                <a:latin typeface="Open Sauce Light"/>
              </a:rPr>
              <a:t> </a:t>
            </a:r>
            <a:r>
              <a:rPr lang="ko-KR" altLang="en-US" sz="2300" dirty="0">
                <a:solidFill>
                  <a:srgbClr val="ABB194"/>
                </a:solidFill>
                <a:latin typeface="Open Sauce Light"/>
              </a:rPr>
              <a:t>종류</a:t>
            </a:r>
            <a:r>
              <a:rPr lang="en-US" altLang="ko-KR" sz="2300" dirty="0">
                <a:solidFill>
                  <a:srgbClr val="ABB194"/>
                </a:solidFill>
                <a:latin typeface="Open Sauce Light"/>
              </a:rPr>
              <a:t>, </a:t>
            </a:r>
            <a:r>
              <a:rPr lang="ko-KR" altLang="en-US" sz="2300" dirty="0">
                <a:solidFill>
                  <a:srgbClr val="ABB194"/>
                </a:solidFill>
                <a:latin typeface="Open Sauce Light"/>
              </a:rPr>
              <a:t>정보 검색 가능</a:t>
            </a:r>
            <a:endParaRPr lang="en-US" sz="2300" dirty="0">
              <a:solidFill>
                <a:srgbClr val="ABB194"/>
              </a:solidFill>
              <a:latin typeface="Open Sauce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86963" y="5841987"/>
            <a:ext cx="366523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80"/>
              </a:lnSpc>
            </a:pPr>
            <a:r>
              <a:rPr lang="ko-KR" altLang="en-US" sz="3200" b="1" dirty="0" err="1">
                <a:solidFill>
                  <a:srgbClr val="727959"/>
                </a:solidFill>
                <a:latin typeface="Forum"/>
              </a:rPr>
              <a:t>전통주</a:t>
            </a:r>
            <a:r>
              <a:rPr lang="ko-KR" altLang="en-US" sz="3200" b="1" dirty="0">
                <a:solidFill>
                  <a:srgbClr val="727959"/>
                </a:solidFill>
                <a:latin typeface="Forum"/>
              </a:rPr>
              <a:t> 검색</a:t>
            </a:r>
            <a:endParaRPr lang="en-US" altLang="ko-KR" sz="3200" b="1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29259" y="5754522"/>
            <a:ext cx="538757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ABB194"/>
                </a:solidFill>
                <a:latin typeface="Forum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4343" y="7816069"/>
            <a:ext cx="538757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ABB194"/>
                </a:solidFill>
                <a:latin typeface="Forum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46466" y="3531219"/>
            <a:ext cx="538757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ABB194"/>
                </a:solidFill>
                <a:latin typeface="Forum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35566" y="8577948"/>
            <a:ext cx="3665234" cy="37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ko-KR" altLang="en-US" sz="2300" u="none" dirty="0">
                <a:solidFill>
                  <a:srgbClr val="ABB194"/>
                </a:solidFill>
                <a:latin typeface="Open Sauce Light"/>
              </a:rPr>
              <a:t>개인의 </a:t>
            </a:r>
            <a:r>
              <a:rPr lang="ko-KR" altLang="en-US" sz="2300" dirty="0">
                <a:solidFill>
                  <a:srgbClr val="ABB194"/>
                </a:solidFill>
                <a:latin typeface="Open Sauce Light"/>
              </a:rPr>
              <a:t>취</a:t>
            </a:r>
            <a:r>
              <a:rPr lang="ko-KR" altLang="en-US" sz="2300" u="none" dirty="0">
                <a:solidFill>
                  <a:srgbClr val="ABB194"/>
                </a:solidFill>
                <a:latin typeface="Open Sauce Light"/>
              </a:rPr>
              <a:t>향에 맞는 술 추천</a:t>
            </a:r>
            <a:endParaRPr lang="en-US" sz="2300" u="none" dirty="0">
              <a:solidFill>
                <a:srgbClr val="ABB194"/>
              </a:solidFill>
              <a:latin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86963" y="7942494"/>
            <a:ext cx="3665234" cy="55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80"/>
              </a:lnSpc>
            </a:pPr>
            <a:r>
              <a:rPr lang="ko-KR" altLang="en-US" sz="3200" b="1" dirty="0">
                <a:solidFill>
                  <a:srgbClr val="727959"/>
                </a:solidFill>
                <a:latin typeface="Forum"/>
              </a:rPr>
              <a:t>酒</a:t>
            </a:r>
            <a:r>
              <a:rPr lang="en-US" altLang="ko-KR" sz="3500" b="1" dirty="0">
                <a:solidFill>
                  <a:srgbClr val="727959"/>
                </a:solidFill>
                <a:latin typeface="Forum"/>
              </a:rPr>
              <a:t>BTI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35566" y="4203336"/>
            <a:ext cx="3665234" cy="37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ko-KR" altLang="en-US" sz="2300" u="none" dirty="0">
                <a:solidFill>
                  <a:srgbClr val="ABB194"/>
                </a:solidFill>
                <a:latin typeface="Open Sauce Light"/>
              </a:rPr>
              <a:t>사용자의 글 작성 및 구매</a:t>
            </a:r>
            <a:endParaRPr lang="en-US" sz="2300" u="none" dirty="0">
              <a:solidFill>
                <a:srgbClr val="ABB194"/>
              </a:solidFill>
              <a:latin typeface="Open Sauce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86963" y="3543300"/>
            <a:ext cx="366523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80"/>
              </a:lnSpc>
            </a:pPr>
            <a:r>
              <a:rPr lang="ko-KR" altLang="en-US" sz="3200" b="1" dirty="0">
                <a:solidFill>
                  <a:srgbClr val="727959"/>
                </a:solidFill>
                <a:latin typeface="Forum"/>
              </a:rPr>
              <a:t>회원 관리 기능</a:t>
            </a:r>
            <a:endParaRPr lang="en-US" altLang="ko-KR" sz="3200" b="1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9213E035-6862-4CD3-75C5-E3DFFD91BA3A}"/>
              </a:ext>
            </a:extLst>
          </p:cNvPr>
          <p:cNvSpPr txBox="1"/>
          <p:nvPr/>
        </p:nvSpPr>
        <p:spPr>
          <a:xfrm>
            <a:off x="10237838" y="3349483"/>
            <a:ext cx="538757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ABB194"/>
                </a:solidFill>
                <a:latin typeface="Forum"/>
              </a:rPr>
              <a:t>4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CB3FB41-19C0-AA1B-38A2-3A95547165F6}"/>
              </a:ext>
            </a:extLst>
          </p:cNvPr>
          <p:cNvSpPr txBox="1"/>
          <p:nvPr/>
        </p:nvSpPr>
        <p:spPr>
          <a:xfrm>
            <a:off x="11125199" y="4203657"/>
            <a:ext cx="4953689" cy="374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ko-KR" altLang="en-US" sz="2300" u="none">
                <a:solidFill>
                  <a:srgbClr val="ABB194"/>
                </a:solidFill>
                <a:latin typeface="Open Sauce Light"/>
              </a:rPr>
              <a:t>지도에서 해당 지역의 술 확인 가능</a:t>
            </a:r>
            <a:endParaRPr lang="en-US" sz="2300" u="none" dirty="0">
              <a:solidFill>
                <a:srgbClr val="ABB194"/>
              </a:solidFill>
              <a:latin typeface="Open Sauce Light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E857D21B-D60A-EA6D-014A-6C81EA0FC781}"/>
              </a:ext>
            </a:extLst>
          </p:cNvPr>
          <p:cNvSpPr txBox="1"/>
          <p:nvPr/>
        </p:nvSpPr>
        <p:spPr>
          <a:xfrm>
            <a:off x="10746381" y="3526495"/>
            <a:ext cx="366523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80"/>
              </a:lnSpc>
            </a:pPr>
            <a:r>
              <a:rPr lang="ko-KR" altLang="en-US" sz="3200" b="1" dirty="0">
                <a:solidFill>
                  <a:srgbClr val="727959"/>
                </a:solidFill>
                <a:latin typeface="Forum"/>
              </a:rPr>
              <a:t>대동여酒도</a:t>
            </a:r>
            <a:endParaRPr lang="en-US" altLang="ko-KR" sz="3200" b="1" dirty="0">
              <a:solidFill>
                <a:srgbClr val="727959"/>
              </a:solidFill>
              <a:latin typeface="Forum"/>
            </a:endParaRP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AC1663A8-74F0-C84B-36CB-46A603955309}"/>
              </a:ext>
            </a:extLst>
          </p:cNvPr>
          <p:cNvGrpSpPr/>
          <p:nvPr/>
        </p:nvGrpSpPr>
        <p:grpSpPr>
          <a:xfrm>
            <a:off x="1" y="0"/>
            <a:ext cx="18288000" cy="2428577"/>
            <a:chOff x="0" y="0"/>
            <a:chExt cx="1451047" cy="3479800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76F7B2F7-846B-5435-1A4E-4F2929FF167D}"/>
                </a:ext>
              </a:extLst>
            </p:cNvPr>
            <p:cNvSpPr/>
            <p:nvPr/>
          </p:nvSpPr>
          <p:spPr>
            <a:xfrm>
              <a:off x="0" y="0"/>
              <a:ext cx="1451047" cy="3479800"/>
            </a:xfrm>
            <a:custGeom>
              <a:avLst/>
              <a:gdLst/>
              <a:ahLst/>
              <a:cxnLst/>
              <a:rect l="l" t="t" r="r" b="b"/>
              <a:pathLst>
                <a:path w="1451047" h="3479800">
                  <a:moveTo>
                    <a:pt x="0" y="0"/>
                  </a:moveTo>
                  <a:lnTo>
                    <a:pt x="1451047" y="0"/>
                  </a:lnTo>
                  <a:lnTo>
                    <a:pt x="1451047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ABB194"/>
            </a:solidFill>
          </p:spPr>
        </p:sp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862F2CA8-C269-0EA3-C0CA-FC17C878BE25}"/>
              </a:ext>
            </a:extLst>
          </p:cNvPr>
          <p:cNvSpPr txBox="1"/>
          <p:nvPr/>
        </p:nvSpPr>
        <p:spPr>
          <a:xfrm>
            <a:off x="10237838" y="5755751"/>
            <a:ext cx="538757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ABB194"/>
                </a:solidFill>
                <a:latin typeface="Forum"/>
              </a:rPr>
              <a:t>5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6947B65E-9E29-D9B2-93C9-7CCC926FE3D3}"/>
              </a:ext>
            </a:extLst>
          </p:cNvPr>
          <p:cNvSpPr txBox="1"/>
          <p:nvPr/>
        </p:nvSpPr>
        <p:spPr>
          <a:xfrm>
            <a:off x="11125198" y="6512697"/>
            <a:ext cx="4953689" cy="374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ko-KR" altLang="en-US" sz="2300" u="none" dirty="0">
                <a:solidFill>
                  <a:srgbClr val="ABB194"/>
                </a:solidFill>
                <a:latin typeface="Open Sauce Light"/>
              </a:rPr>
              <a:t>검색한 술 구매처 연결</a:t>
            </a:r>
            <a:endParaRPr lang="en-US" sz="2300" u="none" dirty="0">
              <a:solidFill>
                <a:srgbClr val="ABB194"/>
              </a:solidFill>
              <a:latin typeface="Open Sauce Light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9D9FBF6B-1796-D492-3E2A-02989E0CED27}"/>
              </a:ext>
            </a:extLst>
          </p:cNvPr>
          <p:cNvSpPr txBox="1"/>
          <p:nvPr/>
        </p:nvSpPr>
        <p:spPr>
          <a:xfrm>
            <a:off x="10746381" y="5841987"/>
            <a:ext cx="366523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80"/>
              </a:lnSpc>
            </a:pPr>
            <a:r>
              <a:rPr lang="ko-KR" altLang="en-US" sz="3200" b="1" dirty="0">
                <a:solidFill>
                  <a:srgbClr val="727959"/>
                </a:solidFill>
                <a:latin typeface="Forum"/>
              </a:rPr>
              <a:t>판매처 연결</a:t>
            </a:r>
            <a:endParaRPr lang="en-US" altLang="ko-KR" sz="3200" b="1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9EAC75C-D238-3980-777A-FAC602CD9B0A}"/>
              </a:ext>
            </a:extLst>
          </p:cNvPr>
          <p:cNvSpPr txBox="1"/>
          <p:nvPr/>
        </p:nvSpPr>
        <p:spPr>
          <a:xfrm>
            <a:off x="0" y="786257"/>
            <a:ext cx="18287999" cy="943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ko-KR" altLang="en-US" sz="5600">
                <a:solidFill>
                  <a:srgbClr val="FFFFFF"/>
                </a:solidFill>
                <a:latin typeface="Forum"/>
              </a:rPr>
              <a:t>구현 기능</a:t>
            </a:r>
            <a:endParaRPr lang="en-US" sz="5600" dirty="0">
              <a:solidFill>
                <a:srgbClr val="FFFFFF"/>
              </a:solidFill>
              <a:latin typeface="For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6618" y="1166678"/>
            <a:ext cx="6623592" cy="943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ko-KR" altLang="en-US" sz="5600" dirty="0">
                <a:solidFill>
                  <a:srgbClr val="727959"/>
                </a:solidFill>
                <a:latin typeface="Forum"/>
              </a:rPr>
              <a:t>개발 계획</a:t>
            </a:r>
            <a:endParaRPr lang="en-US" sz="5600" dirty="0">
              <a:solidFill>
                <a:srgbClr val="727959"/>
              </a:solidFill>
              <a:latin typeface="Forum"/>
            </a:endParaRP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458D802D-BFC0-2551-6D8F-11BA2762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2205"/>
              </p:ext>
            </p:extLst>
          </p:nvPr>
        </p:nvGraphicFramePr>
        <p:xfrm>
          <a:off x="1526618" y="2324100"/>
          <a:ext cx="15309270" cy="73342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4782">
                  <a:extLst>
                    <a:ext uri="{9D8B030D-6E8A-4147-A177-3AD203B41FA5}">
                      <a16:colId xmlns:a16="http://schemas.microsoft.com/office/drawing/2014/main" val="732489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94358544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756278910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808984885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92381534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727147885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922943328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872713961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1167369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52068799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280352420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140713401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49897958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78430745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081676328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259498719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35453896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3178777191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916614874"/>
                    </a:ext>
                  </a:extLst>
                </a:gridCol>
                <a:gridCol w="2898908">
                  <a:extLst>
                    <a:ext uri="{9D8B030D-6E8A-4147-A177-3AD203B41FA5}">
                      <a16:colId xmlns:a16="http://schemas.microsoft.com/office/drawing/2014/main" val="761354059"/>
                    </a:ext>
                  </a:extLst>
                </a:gridCol>
              </a:tblGrid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dirty="0">
                          <a:solidFill>
                            <a:srgbClr val="727959"/>
                          </a:solidFill>
                        </a:rPr>
                        <a:t>추진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25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26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27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28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31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2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3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4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7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8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9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10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11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14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15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16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727959"/>
                          </a:solidFill>
                        </a:rPr>
                        <a:t>17</a:t>
                      </a:r>
                      <a:endParaRPr lang="ko-KR" altLang="en-US" sz="2500" b="0" dirty="0">
                        <a:solidFill>
                          <a:srgbClr val="727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dirty="0">
                          <a:solidFill>
                            <a:srgbClr val="727959"/>
                          </a:solidFill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60282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설문조사 및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680784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정리 및 </a:t>
                      </a:r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051194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회원관리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449755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전통주</a:t>
                      </a:r>
                      <a:r>
                        <a:rPr lang="ko-KR" altLang="en-US" dirty="0"/>
                        <a:t>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전통주</a:t>
                      </a:r>
                      <a:r>
                        <a:rPr lang="ko-KR" altLang="en-US" dirty="0"/>
                        <a:t> 검색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588522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酒</a:t>
                      </a:r>
                      <a:r>
                        <a:rPr lang="en-US" altLang="ko-KR" dirty="0"/>
                        <a:t>BTI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 알고리즘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425698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대동여酒도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웹사이트 지도 연결 및 내용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200796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판매처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전통주의 판매처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666451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웹페이지 실제화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763449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 및 웹페이지 작동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9424"/>
                  </a:ext>
                </a:extLst>
              </a:tr>
              <a:tr h="666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1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355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56211"/>
            <a:ext cx="16230600" cy="97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0"/>
              </a:lnSpc>
              <a:spcBef>
                <a:spcPct val="0"/>
              </a:spcBef>
            </a:pPr>
            <a:r>
              <a:rPr lang="ko-KR" altLang="en-US" sz="5600" dirty="0">
                <a:solidFill>
                  <a:srgbClr val="727959"/>
                </a:solidFill>
                <a:latin typeface="Forum"/>
              </a:rPr>
              <a:t>수집 데이터</a:t>
            </a:r>
            <a:endParaRPr lang="en-US" sz="56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79464" y="3564666"/>
            <a:ext cx="677839" cy="128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6000" dirty="0">
                <a:solidFill>
                  <a:srgbClr val="727959">
                    <a:alpha val="29804"/>
                  </a:srgbClr>
                </a:solidFill>
                <a:latin typeface="Forum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72265" y="6502857"/>
            <a:ext cx="677839" cy="128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6000" dirty="0">
                <a:solidFill>
                  <a:srgbClr val="727959">
                    <a:alpha val="29804"/>
                  </a:srgbClr>
                </a:solidFill>
                <a:latin typeface="For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50047" y="3564666"/>
            <a:ext cx="677839" cy="128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6000" dirty="0">
                <a:solidFill>
                  <a:srgbClr val="727959">
                    <a:alpha val="29804"/>
                  </a:srgbClr>
                </a:solidFill>
                <a:latin typeface="Forum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1496" y="6502857"/>
            <a:ext cx="677839" cy="128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6000" dirty="0">
                <a:solidFill>
                  <a:srgbClr val="727959">
                    <a:alpha val="29804"/>
                  </a:srgbClr>
                </a:solidFill>
                <a:latin typeface="Forum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10409" y="4061487"/>
            <a:ext cx="601006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727959"/>
                </a:solidFill>
                <a:latin typeface="Forum"/>
              </a:rPr>
              <a:t>전통주</a:t>
            </a:r>
            <a:r>
              <a:rPr lang="ko-KR" altLang="en-US" sz="3000" dirty="0">
                <a:solidFill>
                  <a:srgbClr val="727959"/>
                </a:solidFill>
                <a:latin typeface="Forum"/>
              </a:rPr>
              <a:t> 맛 데이터 수집</a:t>
            </a:r>
            <a:endParaRPr lang="en-US" sz="30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0409" y="7015220"/>
            <a:ext cx="601006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727959"/>
                </a:solidFill>
                <a:latin typeface="Forum"/>
              </a:rPr>
              <a:t>전국 양조장 정보</a:t>
            </a:r>
            <a:endParaRPr lang="en-US" sz="30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96438" y="4042437"/>
            <a:ext cx="6010068" cy="580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727959"/>
                </a:solidFill>
                <a:latin typeface="Forum"/>
              </a:rPr>
              <a:t>전통주</a:t>
            </a:r>
            <a:r>
              <a:rPr lang="ko-KR" altLang="en-US" sz="3000" dirty="0">
                <a:solidFill>
                  <a:srgbClr val="727959"/>
                </a:solidFill>
                <a:latin typeface="Forum"/>
              </a:rPr>
              <a:t> 정보</a:t>
            </a:r>
            <a:endParaRPr lang="en-US" sz="30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96438" y="6996170"/>
            <a:ext cx="6010068" cy="580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727959"/>
                </a:solidFill>
                <a:latin typeface="Forum"/>
              </a:rPr>
              <a:t>개인 </a:t>
            </a:r>
            <a:r>
              <a:rPr lang="ko-KR" altLang="en-US" sz="3000" dirty="0" err="1">
                <a:solidFill>
                  <a:srgbClr val="727959"/>
                </a:solidFill>
                <a:latin typeface="Forum"/>
              </a:rPr>
              <a:t>전통주</a:t>
            </a:r>
            <a:r>
              <a:rPr lang="ko-KR" altLang="en-US" sz="3000" dirty="0">
                <a:solidFill>
                  <a:srgbClr val="727959"/>
                </a:solidFill>
                <a:latin typeface="Forum"/>
              </a:rPr>
              <a:t> 경험 설문조사</a:t>
            </a:r>
            <a:endParaRPr lang="en-US" sz="3000" dirty="0">
              <a:solidFill>
                <a:srgbClr val="727959"/>
              </a:solidFill>
              <a:latin typeface="For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10409" y="4792864"/>
            <a:ext cx="6871242" cy="807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술담화</a:t>
            </a:r>
            <a:r>
              <a:rPr lang="ko-KR" altLang="en-US" sz="2000" dirty="0">
                <a:solidFill>
                  <a:srgbClr val="000000"/>
                </a:solidFill>
                <a:latin typeface="Open Sauce Light"/>
              </a:rPr>
              <a:t> 사이트 </a:t>
            </a: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크롤링</a:t>
            </a:r>
            <a:endParaRPr lang="en-US" altLang="ko-KR" sz="2000" dirty="0">
              <a:solidFill>
                <a:srgbClr val="000000"/>
              </a:solidFill>
              <a:latin typeface="Open Sauce Light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Open Sauce Light"/>
              </a:rPr>
              <a:t>https://www.sooldamhwa.com/</a:t>
            </a:r>
            <a:endParaRPr lang="en-US" sz="2400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0409" y="7884142"/>
            <a:ext cx="6871242" cy="126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한국농수산식품유통공사</a:t>
            </a:r>
            <a:r>
              <a:rPr lang="en-US" altLang="ko-KR" sz="2000" dirty="0">
                <a:solidFill>
                  <a:srgbClr val="000000"/>
                </a:solidFill>
                <a:latin typeface="Open Sauce Light"/>
              </a:rPr>
              <a:t>_</a:t>
            </a: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찾아가는양조장정보</a:t>
            </a:r>
            <a:endParaRPr lang="en-US" altLang="ko-KR" sz="2000" dirty="0">
              <a:solidFill>
                <a:srgbClr val="000000"/>
              </a:solidFill>
              <a:latin typeface="Open Sauce Light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Open Sauce Light"/>
              </a:rPr>
              <a:t>https://www.data.go.kr/data/15048756/fileData.do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96438" y="4792864"/>
            <a:ext cx="6871242" cy="807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한국농수산식품유통공사</a:t>
            </a:r>
            <a:r>
              <a:rPr lang="en-US" altLang="ko-KR" sz="2000" dirty="0">
                <a:solidFill>
                  <a:srgbClr val="000000"/>
                </a:solidFill>
                <a:latin typeface="Open Sauce Light"/>
              </a:rPr>
              <a:t>_</a:t>
            </a:r>
            <a:r>
              <a:rPr lang="ko-KR" altLang="en-US" sz="2000" dirty="0" err="1">
                <a:solidFill>
                  <a:srgbClr val="000000"/>
                </a:solidFill>
                <a:latin typeface="Open Sauce Light"/>
              </a:rPr>
              <a:t>전통주</a:t>
            </a:r>
            <a:r>
              <a:rPr lang="ko-KR" altLang="en-US" sz="2000" dirty="0">
                <a:solidFill>
                  <a:srgbClr val="000000"/>
                </a:solidFill>
                <a:latin typeface="Open Sauce Light"/>
              </a:rPr>
              <a:t> 정보</a:t>
            </a:r>
            <a:endParaRPr lang="en-US" sz="2000" dirty="0">
              <a:solidFill>
                <a:srgbClr val="000000"/>
              </a:solidFill>
              <a:latin typeface="Open Sauce Light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Open Sauce Light"/>
              </a:rPr>
              <a:t>https://www.data.go.kr/data/15048755/fileData.do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96438" y="7884142"/>
            <a:ext cx="6871242" cy="37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Open Sauce Light"/>
              </a:rPr>
              <a:t>https://forms.gle/vPsdfSNpMVZB3tyL9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7697242"/>
            <a:ext cx="10791843" cy="2589758"/>
            <a:chOff x="0" y="0"/>
            <a:chExt cx="3650574" cy="8760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0574" cy="876042"/>
            </a:xfrm>
            <a:custGeom>
              <a:avLst/>
              <a:gdLst/>
              <a:ahLst/>
              <a:cxnLst/>
              <a:rect l="l" t="t" r="r" b="b"/>
              <a:pathLst>
                <a:path w="3650574" h="876042">
                  <a:moveTo>
                    <a:pt x="0" y="0"/>
                  </a:moveTo>
                  <a:lnTo>
                    <a:pt x="3650574" y="0"/>
                  </a:lnTo>
                  <a:lnTo>
                    <a:pt x="3650574" y="876042"/>
                  </a:lnTo>
                  <a:lnTo>
                    <a:pt x="0" y="8760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4871" y="9563100"/>
            <a:ext cx="8877300" cy="5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951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727959"/>
                </a:solidFill>
                <a:latin typeface="Open Sauce Light"/>
              </a:rPr>
              <a:t>광주인공지능사관학교 </a:t>
            </a:r>
            <a:r>
              <a:rPr lang="ko-KR" altLang="en-US" sz="2000" dirty="0" err="1">
                <a:solidFill>
                  <a:srgbClr val="727959"/>
                </a:solidFill>
                <a:latin typeface="Open Sauce Light"/>
              </a:rPr>
              <a:t>클라우드과정</a:t>
            </a:r>
            <a:r>
              <a:rPr lang="ko-KR" altLang="en-US" sz="2000" dirty="0">
                <a:solidFill>
                  <a:srgbClr val="727959"/>
                </a:solidFill>
                <a:latin typeface="Open Sauce Light"/>
              </a:rPr>
              <a:t> </a:t>
            </a:r>
            <a:r>
              <a:rPr lang="en-US" altLang="ko-KR" sz="3536" dirty="0">
                <a:solidFill>
                  <a:srgbClr val="727959"/>
                </a:solidFill>
                <a:latin typeface="Open Sauce Light"/>
              </a:rPr>
              <a:t>I</a:t>
            </a:r>
            <a:r>
              <a:rPr lang="ko-KR" altLang="en-US" sz="3536" dirty="0">
                <a:solidFill>
                  <a:srgbClr val="727959"/>
                </a:solidFill>
                <a:latin typeface="Open Sauce Light"/>
              </a:rPr>
              <a:t>들</a:t>
            </a:r>
            <a:endParaRPr lang="en-US" sz="3536" dirty="0">
              <a:solidFill>
                <a:srgbClr val="727959"/>
              </a:solidFill>
              <a:latin typeface="Open Sauce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6104285"/>
            <a:ext cx="8680799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ko-KR" altLang="en-US" sz="8000" dirty="0">
                <a:solidFill>
                  <a:srgbClr val="FFFFFF"/>
                </a:solidFill>
                <a:latin typeface="Forum"/>
              </a:rPr>
              <a:t>감사합니다</a:t>
            </a:r>
            <a:endParaRPr lang="en-US" sz="8000" dirty="0">
              <a:solidFill>
                <a:srgbClr val="FFFFFF"/>
              </a:solidFill>
              <a:latin typeface="Forum"/>
            </a:endParaRPr>
          </a:p>
        </p:txBody>
      </p:sp>
      <p:pic>
        <p:nvPicPr>
          <p:cNvPr id="7" name="Picture 2" descr="다양해진 전통주, 개성 중요시하는 MZ세대들에게 인기 - 데일리팝">
            <a:extLst>
              <a:ext uri="{FF2B5EF4-FFF2-40B4-BE49-F238E27FC236}">
                <a16:creationId xmlns:a16="http://schemas.microsoft.com/office/drawing/2014/main" id="{EB8E254F-2956-C026-FBF0-22431D52F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6" b="2959"/>
          <a:stretch/>
        </p:blipFill>
        <p:spPr bwMode="auto">
          <a:xfrm>
            <a:off x="10634398" y="5248814"/>
            <a:ext cx="7653602" cy="5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마켓컬리, 전통주 샛별배송 도입… 시장 활성화 돕는다 - 매일일보">
            <a:extLst>
              <a:ext uri="{FF2B5EF4-FFF2-40B4-BE49-F238E27FC236}">
                <a16:creationId xmlns:a16="http://schemas.microsoft.com/office/drawing/2014/main" id="{D8BC8899-9071-EB27-472B-3A5F6D28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398" y="-1"/>
            <a:ext cx="7653602" cy="510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305</Words>
  <Application>Microsoft Office PowerPoint</Application>
  <PresentationFormat>사용자 지정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Open Sauce Light</vt:lpstr>
      <vt:lpstr>HY목각파임B</vt:lpstr>
      <vt:lpstr>맑은 고딕</vt:lpstr>
      <vt:lpstr>Calibri</vt:lpstr>
      <vt:lpstr>굴림체</vt:lpstr>
      <vt:lpstr>Forum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 and White Light Simple Presentation</dc:title>
  <dc:creator>gjaischool</dc:creator>
  <cp:lastModifiedBy>aischool301</cp:lastModifiedBy>
  <cp:revision>10</cp:revision>
  <dcterms:created xsi:type="dcterms:W3CDTF">2006-08-16T00:00:00Z</dcterms:created>
  <dcterms:modified xsi:type="dcterms:W3CDTF">2023-07-25T02:47:13Z</dcterms:modified>
  <dc:identifier>DAFph50tyVQ</dc:identifier>
</cp:coreProperties>
</file>