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6" r:id="rId4"/>
    <p:sldId id="290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91" r:id="rId13"/>
    <p:sldId id="284" r:id="rId14"/>
    <p:sldId id="285" r:id="rId15"/>
    <p:sldId id="286" r:id="rId16"/>
    <p:sldId id="287" r:id="rId17"/>
    <p:sldId id="288" r:id="rId18"/>
    <p:sldId id="289" r:id="rId19"/>
    <p:sldId id="293" r:id="rId20"/>
    <p:sldId id="296" r:id="rId21"/>
    <p:sldId id="294" r:id="rId22"/>
    <p:sldId id="292" r:id="rId23"/>
    <p:sldId id="295" r:id="rId24"/>
    <p:sldId id="297" r:id="rId25"/>
    <p:sldId id="298" r:id="rId26"/>
    <p:sldId id="299" r:id="rId27"/>
    <p:sldId id="300" r:id="rId28"/>
    <p:sldId id="301" r:id="rId29"/>
    <p:sldId id="302" r:id="rId30"/>
    <p:sldId id="27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4137D07-DB3A-4963-AF8D-2045F171D058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FDB3E9D-6FD7-4016-A302-01EBCC18C5C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80418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7D07-DB3A-4963-AF8D-2045F171D058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B3E9D-6FD7-4016-A302-01EBCC18C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14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7D07-DB3A-4963-AF8D-2045F171D058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B3E9D-6FD7-4016-A302-01EBCC18C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220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7D07-DB3A-4963-AF8D-2045F171D058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B3E9D-6FD7-4016-A302-01EBCC18C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435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7D07-DB3A-4963-AF8D-2045F171D058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B3E9D-6FD7-4016-A302-01EBCC18C5C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89812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7D07-DB3A-4963-AF8D-2045F171D058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B3E9D-6FD7-4016-A302-01EBCC18C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44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7D07-DB3A-4963-AF8D-2045F171D058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B3E9D-6FD7-4016-A302-01EBCC18C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328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7D07-DB3A-4963-AF8D-2045F171D058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B3E9D-6FD7-4016-A302-01EBCC18C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054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7D07-DB3A-4963-AF8D-2045F171D058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B3E9D-6FD7-4016-A302-01EBCC18C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105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7D07-DB3A-4963-AF8D-2045F171D058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B3E9D-6FD7-4016-A302-01EBCC18C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92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7D07-DB3A-4963-AF8D-2045F171D058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B3E9D-6FD7-4016-A302-01EBCC18C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926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4137D07-DB3A-4963-AF8D-2045F171D058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FDB3E9D-6FD7-4016-A302-01EBCC18C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759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0A0632-C999-4D66-A2DC-712DDE64F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5855" y="758952"/>
            <a:ext cx="10324763" cy="20304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altLang="zh-CN" dirty="0">
                <a:latin typeface="Bahnschrift SemiBold Condensed" panose="020B0502040204020203" pitchFamily="34" charset="0"/>
              </a:rPr>
              <a:t>Shader – Hello, Shader</a:t>
            </a:r>
            <a:endParaRPr lang="zh-CN" altLang="en-US" dirty="0">
              <a:latin typeface="Bahnschrift SemiBold Condensed" panose="020B0502040204020203" pitchFamily="34" charset="0"/>
            </a:endParaRP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9CB4E29B-61E6-46B4-8BCE-F2D902ADC7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5347"/>
            <a:ext cx="9576618" cy="1655762"/>
          </a:xfrm>
        </p:spPr>
        <p:txBody>
          <a:bodyPr>
            <a:normAutofit/>
          </a:bodyPr>
          <a:lstStyle/>
          <a:p>
            <a:pPr algn="r"/>
            <a:r>
              <a:rPr lang="en-US" altLang="zh-CN" sz="3200" dirty="0" err="1">
                <a:latin typeface="Bell MT" panose="02020503060305020303" pitchFamily="18" charset="0"/>
              </a:rPr>
              <a:t>LittleRewriter</a:t>
            </a:r>
            <a:endParaRPr lang="en-US" altLang="zh-CN" sz="3200" dirty="0">
              <a:latin typeface="Bell MT" panose="02020503060305020303" pitchFamily="18" charset="0"/>
            </a:endParaRPr>
          </a:p>
          <a:p>
            <a:pPr algn="r"/>
            <a:r>
              <a:rPr lang="en-US" altLang="zh-CN" sz="3200">
                <a:latin typeface="Bell MT" panose="02020503060305020303" pitchFamily="18" charset="0"/>
              </a:rPr>
              <a:t>2021/04/18</a:t>
            </a:r>
            <a:endParaRPr lang="zh-CN" altLang="en-US" sz="32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979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08CC3-C1FE-47D2-9A1A-87EB66A95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028931"/>
          </a:xfrm>
        </p:spPr>
        <p:txBody>
          <a:bodyPr/>
          <a:lstStyle/>
          <a:p>
            <a:r>
              <a:rPr lang="en-US" altLang="zh-CN" dirty="0"/>
              <a:t>Shader</a:t>
            </a:r>
            <a:r>
              <a:rPr lang="zh-CN" altLang="en-US" dirty="0"/>
              <a:t>文件的基本结构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61C3AC-2A21-4394-9306-3325647A9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5854" y="1828800"/>
            <a:ext cx="4001377" cy="4663440"/>
          </a:xfrm>
        </p:spPr>
        <p:txBody>
          <a:bodyPr>
            <a:normAutofit/>
          </a:bodyPr>
          <a:lstStyle/>
          <a:p>
            <a:r>
              <a:rPr lang="en-US" altLang="zh-CN" dirty="0"/>
              <a:t>Tags</a:t>
            </a:r>
          </a:p>
          <a:p>
            <a:r>
              <a:rPr lang="zh-CN" altLang="en-US" dirty="0"/>
              <a:t>确定什么时候以及如何渲染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最常见的：渲染队列</a:t>
            </a:r>
            <a:r>
              <a:rPr lang="en-US" altLang="zh-CN" dirty="0"/>
              <a:t>Queue</a:t>
            </a:r>
          </a:p>
          <a:p>
            <a:r>
              <a:rPr lang="zh-CN" altLang="en-US" dirty="0"/>
              <a:t>比如先渲染背景还是先渲染透明物体？需要依据此进行分类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Background Geometry </a:t>
            </a:r>
            <a:r>
              <a:rPr lang="en-US" altLang="zh-CN" dirty="0" err="1"/>
              <a:t>AlphaTest</a:t>
            </a:r>
            <a:r>
              <a:rPr lang="en-US" altLang="zh-CN" dirty="0"/>
              <a:t> Transparent Overlay</a:t>
            </a:r>
          </a:p>
          <a:p>
            <a:r>
              <a:rPr lang="zh-CN" altLang="en-US" dirty="0"/>
              <a:t>对应背景 非透明几何体 </a:t>
            </a:r>
            <a:r>
              <a:rPr lang="en-US" altLang="zh-CN" dirty="0"/>
              <a:t>Alpha</a:t>
            </a:r>
            <a:r>
              <a:rPr lang="zh-CN" altLang="en-US" dirty="0"/>
              <a:t>测试 透明物体 屏幕效果的顺序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764221D-B9CE-4358-9ED1-48403C6A8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260" y="1691322"/>
            <a:ext cx="4701947" cy="494580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31A6099-5C8C-45A6-BC44-DD286F0738B4}"/>
              </a:ext>
            </a:extLst>
          </p:cNvPr>
          <p:cNvSpPr/>
          <p:nvPr/>
        </p:nvSpPr>
        <p:spPr>
          <a:xfrm>
            <a:off x="1261872" y="3362036"/>
            <a:ext cx="2857546" cy="3232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726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08CC3-C1FE-47D2-9A1A-87EB66A95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028931"/>
          </a:xfrm>
        </p:spPr>
        <p:txBody>
          <a:bodyPr/>
          <a:lstStyle/>
          <a:p>
            <a:r>
              <a:rPr lang="en-US" altLang="zh-CN" dirty="0"/>
              <a:t>Shader</a:t>
            </a:r>
            <a:r>
              <a:rPr lang="zh-CN" altLang="en-US" dirty="0"/>
              <a:t>文件的基本结构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61C3AC-2A21-4394-9306-3325647A9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5854" y="1828800"/>
            <a:ext cx="4001377" cy="4663440"/>
          </a:xfrm>
        </p:spPr>
        <p:txBody>
          <a:bodyPr>
            <a:normAutofit/>
          </a:bodyPr>
          <a:lstStyle/>
          <a:p>
            <a:r>
              <a:rPr lang="zh-CN" altLang="en-US" dirty="0"/>
              <a:t>一个</a:t>
            </a:r>
            <a:r>
              <a:rPr lang="en-US" altLang="zh-CN" dirty="0"/>
              <a:t>Pass</a:t>
            </a:r>
            <a:r>
              <a:rPr lang="zh-CN" altLang="en-US" dirty="0"/>
              <a:t>代表一个程序段</a:t>
            </a:r>
            <a:endParaRPr lang="en-US" altLang="zh-CN" dirty="0"/>
          </a:p>
          <a:p>
            <a:r>
              <a:rPr lang="zh-CN" altLang="en-US" dirty="0"/>
              <a:t>依次执行多个</a:t>
            </a:r>
            <a:r>
              <a:rPr lang="en-US" altLang="zh-CN" dirty="0"/>
              <a:t>Pass</a:t>
            </a:r>
            <a:r>
              <a:rPr lang="zh-CN" altLang="en-US" dirty="0"/>
              <a:t>，实现渲染效果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也可以对</a:t>
            </a:r>
            <a:r>
              <a:rPr lang="en-US" altLang="zh-CN" dirty="0"/>
              <a:t>Pass</a:t>
            </a:r>
            <a:r>
              <a:rPr lang="zh-CN" altLang="en-US" dirty="0"/>
              <a:t>单独设置</a:t>
            </a:r>
            <a:r>
              <a:rPr lang="en-US" altLang="zh-CN" dirty="0"/>
              <a:t>Tags</a:t>
            </a:r>
          </a:p>
          <a:p>
            <a:endParaRPr lang="en-US" altLang="zh-CN" dirty="0"/>
          </a:p>
          <a:p>
            <a:r>
              <a:rPr lang="zh-CN" altLang="en-US" dirty="0"/>
              <a:t>在其中，通过</a:t>
            </a:r>
            <a:r>
              <a:rPr lang="en-US" altLang="zh-CN" dirty="0"/>
              <a:t>CGPROGRAM</a:t>
            </a:r>
            <a:r>
              <a:rPr lang="zh-CN" altLang="en-US" dirty="0"/>
              <a:t>和</a:t>
            </a:r>
            <a:r>
              <a:rPr lang="en-US" altLang="zh-CN" dirty="0"/>
              <a:t>ENDCG</a:t>
            </a:r>
            <a:r>
              <a:rPr lang="zh-CN" altLang="en-US" dirty="0"/>
              <a:t>中间包含</a:t>
            </a:r>
            <a:r>
              <a:rPr lang="en-US" altLang="zh-CN" dirty="0"/>
              <a:t>Cg</a:t>
            </a:r>
            <a:r>
              <a:rPr lang="zh-CN" altLang="en-US" dirty="0"/>
              <a:t>程序段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也有特殊的</a:t>
            </a:r>
            <a:r>
              <a:rPr lang="en-US" altLang="zh-CN" dirty="0"/>
              <a:t>Pass</a:t>
            </a:r>
            <a:r>
              <a:rPr lang="zh-CN" altLang="en-US" dirty="0"/>
              <a:t>，比如</a:t>
            </a:r>
            <a:r>
              <a:rPr lang="en-US" altLang="zh-CN" dirty="0" err="1"/>
              <a:t>GrabPass</a:t>
            </a:r>
            <a:r>
              <a:rPr lang="zh-CN" altLang="en-US" dirty="0"/>
              <a:t>和</a:t>
            </a:r>
            <a:r>
              <a:rPr lang="en-US" altLang="zh-CN" dirty="0" err="1"/>
              <a:t>UsePass</a:t>
            </a:r>
            <a:r>
              <a:rPr lang="zh-CN" altLang="en-US" dirty="0"/>
              <a:t>，之后我们还会讲到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764221D-B9CE-4358-9ED1-48403C6A8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260" y="1691322"/>
            <a:ext cx="4701947" cy="494580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31A6099-5C8C-45A6-BC44-DD286F0738B4}"/>
              </a:ext>
            </a:extLst>
          </p:cNvPr>
          <p:cNvSpPr/>
          <p:nvPr/>
        </p:nvSpPr>
        <p:spPr>
          <a:xfrm>
            <a:off x="1261872" y="3592944"/>
            <a:ext cx="2857546" cy="15737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958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B9BED1A-0485-4CD5-84D9-9E1C7F730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最简单的着色器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E3475B-F2DB-4E34-896B-871B6E1A32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306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08DB04-CE23-4489-AEEE-F8CA76284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065876"/>
          </a:xfrm>
        </p:spPr>
        <p:txBody>
          <a:bodyPr/>
          <a:lstStyle/>
          <a:p>
            <a:r>
              <a:rPr lang="zh-CN" altLang="en-US" dirty="0"/>
              <a:t>第一个</a:t>
            </a:r>
            <a:r>
              <a:rPr lang="en-US" altLang="zh-CN" dirty="0"/>
              <a:t>Shader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9E3385-433B-42AC-A0BF-FDDC2C3EE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3564" y="1828800"/>
            <a:ext cx="3973668" cy="4351337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2DDF05F-16C7-41F1-B2BE-D2A326CA7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739" y="1588655"/>
            <a:ext cx="4836813" cy="512489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72C5A2E-1B8E-4975-8B69-4D9DF3F94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564" y="1588655"/>
            <a:ext cx="3973668" cy="223083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194563E-3718-4B94-994E-A67312227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3753" y="4150136"/>
            <a:ext cx="2828029" cy="256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107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08DB04-CE23-4489-AEEE-F8CA76284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065876"/>
          </a:xfrm>
        </p:spPr>
        <p:txBody>
          <a:bodyPr/>
          <a:lstStyle/>
          <a:p>
            <a:r>
              <a:rPr lang="zh-CN" altLang="en-US" dirty="0"/>
              <a:t>第一个</a:t>
            </a:r>
            <a:r>
              <a:rPr lang="en-US" altLang="zh-CN" dirty="0"/>
              <a:t>Shader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9E3385-433B-42AC-A0BF-FDDC2C3EE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3564" y="1828800"/>
            <a:ext cx="3973668" cy="4351337"/>
          </a:xfrm>
        </p:spPr>
        <p:txBody>
          <a:bodyPr/>
          <a:lstStyle/>
          <a:p>
            <a:r>
              <a:rPr lang="zh-CN" altLang="en-US" dirty="0"/>
              <a:t>引入头文件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Built in shaders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2DDF05F-16C7-41F1-B2BE-D2A326CA7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739" y="1588655"/>
            <a:ext cx="4836813" cy="512489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B5D754E-9A9D-4286-AED7-6180E8D961FA}"/>
              </a:ext>
            </a:extLst>
          </p:cNvPr>
          <p:cNvSpPr/>
          <p:nvPr/>
        </p:nvSpPr>
        <p:spPr>
          <a:xfrm>
            <a:off x="1779109" y="2826326"/>
            <a:ext cx="2857546" cy="3417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428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08DB04-CE23-4489-AEEE-F8CA76284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065876"/>
          </a:xfrm>
        </p:spPr>
        <p:txBody>
          <a:bodyPr/>
          <a:lstStyle/>
          <a:p>
            <a:r>
              <a:rPr lang="zh-CN" altLang="en-US" dirty="0"/>
              <a:t>第一个</a:t>
            </a:r>
            <a:r>
              <a:rPr lang="en-US" altLang="zh-CN" dirty="0"/>
              <a:t>Shader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9E3385-433B-42AC-A0BF-FDDC2C3EE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3564" y="1828800"/>
            <a:ext cx="3973668" cy="4351337"/>
          </a:xfrm>
        </p:spPr>
        <p:txBody>
          <a:bodyPr/>
          <a:lstStyle/>
          <a:p>
            <a:r>
              <a:rPr lang="zh-CN" altLang="en-US" dirty="0"/>
              <a:t>规定顶点着色器和片元着色器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顶点着色器插值，交付给片元着色器</a:t>
            </a:r>
            <a:endParaRPr lang="en-US" altLang="zh-CN" dirty="0"/>
          </a:p>
          <a:p>
            <a:r>
              <a:rPr lang="zh-CN" altLang="en-US" dirty="0"/>
              <a:t>指定对应函数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2DDF05F-16C7-41F1-B2BE-D2A326CA7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739" y="1588655"/>
            <a:ext cx="4836813" cy="512489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B5D754E-9A9D-4286-AED7-6180E8D961FA}"/>
              </a:ext>
            </a:extLst>
          </p:cNvPr>
          <p:cNvSpPr/>
          <p:nvPr/>
        </p:nvSpPr>
        <p:spPr>
          <a:xfrm>
            <a:off x="1712372" y="3258126"/>
            <a:ext cx="2857546" cy="4456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369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08DB04-CE23-4489-AEEE-F8CA76284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065876"/>
          </a:xfrm>
        </p:spPr>
        <p:txBody>
          <a:bodyPr/>
          <a:lstStyle/>
          <a:p>
            <a:r>
              <a:rPr lang="zh-CN" altLang="en-US" dirty="0"/>
              <a:t>第一个</a:t>
            </a:r>
            <a:r>
              <a:rPr lang="en-US" altLang="zh-CN" dirty="0"/>
              <a:t>Shader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9E3385-433B-42AC-A0BF-FDDC2C3EE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3564" y="1828800"/>
            <a:ext cx="3973668" cy="4351337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UnityCG</a:t>
            </a:r>
            <a:r>
              <a:rPr lang="zh-CN" altLang="en-US" dirty="0"/>
              <a:t>中预定义的顶点数据结构体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CG</a:t>
            </a:r>
            <a:r>
              <a:rPr lang="zh-CN" altLang="en-US" dirty="0"/>
              <a:t>语义，指明输出的是位置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相当于实行</a:t>
            </a:r>
            <a:r>
              <a:rPr lang="en-US" altLang="zh-CN" dirty="0"/>
              <a:t>MVP</a:t>
            </a:r>
            <a:r>
              <a:rPr lang="zh-CN" altLang="en-US" dirty="0"/>
              <a:t>变换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2DDF05F-16C7-41F1-B2BE-D2A326CA7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739" y="1588655"/>
            <a:ext cx="4836813" cy="512489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B5D754E-9A9D-4286-AED7-6180E8D961FA}"/>
              </a:ext>
            </a:extLst>
          </p:cNvPr>
          <p:cNvSpPr/>
          <p:nvPr/>
        </p:nvSpPr>
        <p:spPr>
          <a:xfrm>
            <a:off x="2623127" y="3823854"/>
            <a:ext cx="1524000" cy="2493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CFD097E-E35E-428B-88BB-D14CD052AA6D}"/>
              </a:ext>
            </a:extLst>
          </p:cNvPr>
          <p:cNvSpPr/>
          <p:nvPr/>
        </p:nvSpPr>
        <p:spPr>
          <a:xfrm>
            <a:off x="4221017" y="3823853"/>
            <a:ext cx="1016001" cy="2493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EC0976F-5580-4AC3-AC9F-DD67F895B815}"/>
              </a:ext>
            </a:extLst>
          </p:cNvPr>
          <p:cNvSpPr/>
          <p:nvPr/>
        </p:nvSpPr>
        <p:spPr>
          <a:xfrm>
            <a:off x="2720477" y="4073232"/>
            <a:ext cx="2599668" cy="2493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005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FA525E-2F11-4A4D-BD48-10CAED077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CG</a:t>
            </a:r>
            <a:r>
              <a:rPr lang="zh-CN" altLang="en-US" dirty="0"/>
              <a:t>中的数据类型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5238B3-28CC-4107-B555-4A516DFC2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fixed / fixed2 / fixed3 / fixed4  </a:t>
            </a:r>
            <a:r>
              <a:rPr lang="zh-CN" altLang="en-US" dirty="0"/>
              <a:t>低精度浮点，用于颜色和归一化向量</a:t>
            </a:r>
            <a:endParaRPr lang="en-US" altLang="zh-CN" dirty="0"/>
          </a:p>
          <a:p>
            <a:r>
              <a:rPr lang="en-US" altLang="zh-CN" dirty="0"/>
              <a:t>half / half2 / half3 / half4  </a:t>
            </a:r>
            <a:r>
              <a:rPr lang="zh-CN" altLang="en-US" dirty="0"/>
              <a:t>中等精度的浮点</a:t>
            </a:r>
            <a:endParaRPr lang="en-US" altLang="zh-CN" dirty="0"/>
          </a:p>
          <a:p>
            <a:r>
              <a:rPr lang="en-US" altLang="zh-CN" dirty="0"/>
              <a:t>float / float2 / float3 / float4  </a:t>
            </a:r>
            <a:r>
              <a:rPr lang="zh-CN" altLang="en-US" dirty="0"/>
              <a:t>高精度浮点，用于顶点坐标、纹理坐标</a:t>
            </a:r>
            <a:endParaRPr lang="en-US" altLang="zh-CN" dirty="0"/>
          </a:p>
          <a:p>
            <a:r>
              <a:rPr lang="en-US" altLang="zh-CN" dirty="0"/>
              <a:t>struct </a:t>
            </a:r>
            <a:r>
              <a:rPr lang="zh-CN" altLang="en-US" dirty="0"/>
              <a:t>结构体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支持直接取出分量</a:t>
            </a:r>
            <a:endParaRPr lang="en-US" altLang="zh-CN" dirty="0"/>
          </a:p>
          <a:p>
            <a:r>
              <a:rPr lang="zh-CN" altLang="en-US" dirty="0"/>
              <a:t>比如</a:t>
            </a:r>
            <a:r>
              <a:rPr lang="en-US" altLang="zh-CN" dirty="0"/>
              <a:t>fixed3 a = </a:t>
            </a:r>
            <a:r>
              <a:rPr lang="en-US" altLang="zh-CN" dirty="0" err="1"/>
              <a:t>b.xxw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9006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6F5BA8C-7ACC-4738-85F4-8A8335E3B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使用属性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8B959C-2DA6-4A21-BE6C-FB65F8F7A4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207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053B1AD-3D60-4111-A226-FB4AFC46A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属性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8E24E18-37AA-41D1-B5DF-9A71AB343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156364"/>
          </a:xfrm>
        </p:spPr>
        <p:txBody>
          <a:bodyPr>
            <a:normAutofit/>
          </a:bodyPr>
          <a:lstStyle/>
          <a:p>
            <a:r>
              <a:rPr lang="zh-CN" altLang="en-US" dirty="0"/>
              <a:t>外部变量如何输入到</a:t>
            </a:r>
            <a:r>
              <a:rPr lang="en-US" altLang="zh-CN" dirty="0"/>
              <a:t>Shader</a:t>
            </a:r>
            <a:r>
              <a:rPr lang="zh-CN" altLang="en-US" dirty="0"/>
              <a:t>中？</a:t>
            </a:r>
            <a:endParaRPr lang="en-US" altLang="zh-CN" dirty="0"/>
          </a:p>
          <a:p>
            <a:r>
              <a:rPr lang="zh-CN" altLang="en-US" dirty="0"/>
              <a:t>设置属性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承接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使用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F250194-27B9-4CA1-A83D-0DB54A94F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472" y="2732363"/>
            <a:ext cx="6081240" cy="79539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DB182C3-16C8-44CC-856D-37D849875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958771"/>
            <a:ext cx="2506564" cy="47254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5055344-C811-4ACA-803D-7B3E43AF1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3472" y="4959794"/>
            <a:ext cx="3381847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62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A6199E-EB41-4143-9D38-F7C3797BD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废话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E6DDDB-79B4-415A-A836-B411BBF8C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818" y="2140903"/>
            <a:ext cx="4464673" cy="4351337"/>
          </a:xfrm>
        </p:spPr>
        <p:txBody>
          <a:bodyPr/>
          <a:lstStyle/>
          <a:p>
            <a:pPr marL="0" indent="0">
              <a:buNone/>
            </a:pPr>
            <a:r>
              <a:rPr lang="zh-CN" altLang="en-US" strike="sngStrike" dirty="0"/>
              <a:t>估计人也被劝退的差不多了</a:t>
            </a:r>
            <a:endParaRPr lang="en-US" altLang="zh-CN" strike="sngStrike" dirty="0"/>
          </a:p>
          <a:p>
            <a:pPr marL="0" indent="0">
              <a:buNone/>
            </a:pPr>
            <a:endParaRPr lang="en-US" altLang="zh-CN" strike="sngStrike" dirty="0"/>
          </a:p>
          <a:p>
            <a:pPr marL="0" indent="0">
              <a:buNone/>
            </a:pPr>
            <a:r>
              <a:rPr lang="zh-CN" altLang="en-US" dirty="0"/>
              <a:t>其实数学到底讲不讲之前是有过纠结的，想了想为了追求完整性还是讲了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反正听不懂也没关系，之后慢慢懂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仍然建议去看闫老师的</a:t>
            </a:r>
            <a:r>
              <a:rPr lang="en-US" altLang="zh-CN" dirty="0"/>
              <a:t>Games101</a:t>
            </a:r>
          </a:p>
        </p:txBody>
      </p:sp>
    </p:spTree>
    <p:extLst>
      <p:ext uri="{BB962C8B-B14F-4D97-AF65-F5344CB8AC3E}">
        <p14:creationId xmlns:p14="http://schemas.microsoft.com/office/powerpoint/2010/main" val="3916915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6BFD54-D9AF-4179-8C58-E5080B0B7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属性的种类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F1660D-F4D1-49D5-A152-6BA3790CA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Float, Range</a:t>
            </a:r>
          </a:p>
          <a:p>
            <a:r>
              <a:rPr lang="en-US" altLang="zh-CN" dirty="0"/>
              <a:t>Color, Vector</a:t>
            </a:r>
          </a:p>
          <a:p>
            <a:r>
              <a:rPr lang="en-US" altLang="zh-CN" dirty="0"/>
              <a:t>2D</a:t>
            </a:r>
          </a:p>
          <a:p>
            <a:r>
              <a:rPr lang="en-US" altLang="zh-CN" dirty="0"/>
              <a:t>Cube</a:t>
            </a:r>
          </a:p>
          <a:p>
            <a:r>
              <a:rPr lang="en-US" altLang="zh-CN" dirty="0"/>
              <a:t>3D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4440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B03820-F4D8-4CE2-87A6-C65CEEF22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D69FFC-E976-4DE2-87C4-972294E03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8218" y="1828800"/>
            <a:ext cx="3909014" cy="4351337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C061DA6-60C1-4F64-9DDB-8C2634C1E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000" y="1691322"/>
            <a:ext cx="4908000" cy="501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437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361467-F1B6-42C1-94F5-9AA2742FF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自定义着色器输入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D91A51-F49D-49B1-A208-27BCC3D851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6938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84E5EED-A361-45FD-A9EC-D5B8FE1B4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定义结构体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E0DD7D7-4190-4F14-8C66-94A025193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3018" y="1828800"/>
            <a:ext cx="3604214" cy="4351337"/>
          </a:xfrm>
        </p:spPr>
        <p:txBody>
          <a:bodyPr/>
          <a:lstStyle/>
          <a:p>
            <a:r>
              <a:rPr lang="zh-CN" altLang="en-US" dirty="0"/>
              <a:t>注意形式：</a:t>
            </a:r>
            <a:endParaRPr lang="en-US" altLang="zh-CN" dirty="0"/>
          </a:p>
          <a:p>
            <a:r>
              <a:rPr lang="zh-CN" altLang="en-US" dirty="0"/>
              <a:t>类型 变量名 </a:t>
            </a:r>
            <a:r>
              <a:rPr lang="en-US" altLang="zh-CN" dirty="0"/>
              <a:t>: </a:t>
            </a:r>
            <a:r>
              <a:rPr lang="zh-CN" altLang="en-US" dirty="0"/>
              <a:t>语义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FD8405-2A62-43B4-9946-23EE7BF8F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241" y="1828801"/>
            <a:ext cx="5322556" cy="298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8915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F2674C-2DF1-48A9-B4CB-A354BD51E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626526-E0AE-4FA4-9299-C2FB61DCB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顶点着色器的输入语义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顶点着色器输出</a:t>
            </a:r>
            <a:r>
              <a:rPr lang="en-US" altLang="zh-CN" dirty="0"/>
              <a:t>/</a:t>
            </a:r>
            <a:r>
              <a:rPr lang="zh-CN" altLang="en-US" dirty="0"/>
              <a:t>片元着色器输入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DFEFCFF7-F3A6-4107-991F-6E09B2106B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737986"/>
              </p:ext>
            </p:extLst>
          </p:nvPr>
        </p:nvGraphicFramePr>
        <p:xfrm>
          <a:off x="1366982" y="2252902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60726461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4419647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1916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语义名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含义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76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POSITION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位置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float4</a:t>
                      </a:r>
                      <a:r>
                        <a:rPr lang="zh-CN" altLang="en-US" dirty="0"/>
                        <a:t>或</a:t>
                      </a:r>
                      <a:r>
                        <a:rPr lang="en-US" altLang="zh-CN" dirty="0"/>
                        <a:t>float3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47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NORMAL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法线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float3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35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TEXCOORD0/1/2/3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UV</a:t>
                      </a:r>
                      <a:r>
                        <a:rPr lang="zh-CN" altLang="en-US" dirty="0"/>
                        <a:t>坐标，对应</a:t>
                      </a:r>
                      <a:r>
                        <a:rPr lang="en-US" altLang="zh-CN" dirty="0"/>
                        <a:t>4</a:t>
                      </a:r>
                      <a:r>
                        <a:rPr lang="zh-CN" altLang="en-US" dirty="0"/>
                        <a:t>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float2/3/4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141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TANGENT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切向量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float4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32806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61D1CF4-0DFF-4423-898A-D9A660A8D4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507724"/>
              </p:ext>
            </p:extLst>
          </p:nvPr>
        </p:nvGraphicFramePr>
        <p:xfrm>
          <a:off x="1366981" y="4531204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60726461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4419647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1916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语义名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含义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76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SV_POSITION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裁剪空间坐标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float4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47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TEXCOORD0/1/…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高精度数据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任意类型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35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COLOR0/1/…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低精度数据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任意类型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141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60358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DD2BDC-F878-40E6-83D7-24B02880D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AFA7E3-EF8A-4BC8-AD72-EA86AF0D2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片元着色器输出语义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Unity</a:t>
            </a:r>
            <a:r>
              <a:rPr lang="zh-CN" altLang="en-US" dirty="0"/>
              <a:t>把数据根据语义注入到输入中</a:t>
            </a:r>
            <a:endParaRPr lang="en-US" altLang="zh-CN" dirty="0"/>
          </a:p>
          <a:p>
            <a:r>
              <a:rPr lang="zh-CN" altLang="en-US" dirty="0"/>
              <a:t>多余</a:t>
            </a:r>
            <a:r>
              <a:rPr lang="en-US" altLang="zh-CN" dirty="0"/>
              <a:t>z</a:t>
            </a:r>
            <a:r>
              <a:rPr lang="zh-CN" altLang="en-US" dirty="0"/>
              <a:t>分量填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w</a:t>
            </a:r>
            <a:r>
              <a:rPr lang="zh-CN" altLang="en-US" dirty="0"/>
              <a:t>分量填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顶点着色器输出进行插值，传入片元着色器中</a:t>
            </a:r>
            <a:endParaRPr lang="en-US" altLang="zh-CN" dirty="0"/>
          </a:p>
          <a:p>
            <a:r>
              <a:rPr lang="zh-CN" altLang="en-US" dirty="0"/>
              <a:t>这部分语义不局限于纹理坐标和颜色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2891C38-B68D-41DF-A182-AE77FA92D7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476158"/>
              </p:ext>
            </p:extLst>
          </p:nvPr>
        </p:nvGraphicFramePr>
        <p:xfrm>
          <a:off x="1348508" y="2231350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60726461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4419647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1916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语义名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含义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76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SV_TARGET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片元的目标颜色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fixed4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47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76641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572800-D9C5-4332-B0B6-E6343550E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一个使用示例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386A8B-8E71-40B9-A09A-B33D86355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E4B9979-8341-4C00-83BF-A6B4EFC62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1" y="1828800"/>
            <a:ext cx="8219155" cy="323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5883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6E7D1A3-7510-475E-ABFF-F3A200D07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ShaderLab</a:t>
            </a:r>
            <a:r>
              <a:rPr lang="zh-CN" altLang="en-US" dirty="0"/>
              <a:t>中的变换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C14E19-1001-4758-B3AB-BDFA63D469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07259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6A66DF7-88E4-4495-AC72-CC59324CE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空间变换矩阵</a:t>
            </a: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BAB35878-D52E-4B80-8943-DD6CE902B1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0303279"/>
              </p:ext>
            </p:extLst>
          </p:nvPr>
        </p:nvGraphicFramePr>
        <p:xfrm>
          <a:off x="1262063" y="1828800"/>
          <a:ext cx="859472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4301">
                  <a:extLst>
                    <a:ext uri="{9D8B030D-6E8A-4147-A177-3AD203B41FA5}">
                      <a16:colId xmlns:a16="http://schemas.microsoft.com/office/drawing/2014/main" val="2580357102"/>
                    </a:ext>
                  </a:extLst>
                </a:gridCol>
                <a:gridCol w="5700423">
                  <a:extLst>
                    <a:ext uri="{9D8B030D-6E8A-4147-A177-3AD203B41FA5}">
                      <a16:colId xmlns:a16="http://schemas.microsoft.com/office/drawing/2014/main" val="513716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矩阵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16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unity_ObjectToWorld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模型到世界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28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unity_WorldToObject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世界到模型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603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UNITY_MATRIX_MVP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模型到裁剪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810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UNITY_MATRIX_MV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模型到观察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270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UNITY_MATRIX_V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世界到观察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901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UNITY_MATRIX_P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观察到裁剪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174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UNITY_MATRIX_VP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世界到裁剪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989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UNITY_MATRIX_T_MV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MV</a:t>
                      </a:r>
                      <a:r>
                        <a:rPr lang="zh-CN" altLang="en-US" dirty="0"/>
                        <a:t>矩阵的转置矩阵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284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UNITY_MATRIX_IT_MV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MV</a:t>
                      </a:r>
                      <a:r>
                        <a:rPr lang="zh-CN" altLang="en-US" dirty="0"/>
                        <a:t>矩阵的逆转置矩阵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616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48006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51A73-3307-4851-8D7F-736A3630D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顶点和向量变换函数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7DCD67-AC28-4E55-B90E-FB4607D53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表格 9">
            <a:extLst>
              <a:ext uri="{FF2B5EF4-FFF2-40B4-BE49-F238E27FC236}">
                <a16:creationId xmlns:a16="http://schemas.microsoft.com/office/drawing/2014/main" id="{FDF1DA8E-9614-434B-941F-1A9354AB0A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6907510"/>
              </p:ext>
            </p:extLst>
          </p:nvPr>
        </p:nvGraphicFramePr>
        <p:xfrm>
          <a:off x="1262063" y="1828800"/>
          <a:ext cx="8594724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4337">
                  <a:extLst>
                    <a:ext uri="{9D8B030D-6E8A-4147-A177-3AD203B41FA5}">
                      <a16:colId xmlns:a16="http://schemas.microsoft.com/office/drawing/2014/main" val="2580357102"/>
                    </a:ext>
                  </a:extLst>
                </a:gridCol>
                <a:gridCol w="4370387">
                  <a:extLst>
                    <a:ext uri="{9D8B030D-6E8A-4147-A177-3AD203B41FA5}">
                      <a16:colId xmlns:a16="http://schemas.microsoft.com/office/drawing/2014/main" val="513716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函数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16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float4 </a:t>
                      </a:r>
                      <a:r>
                        <a:rPr lang="en-US" altLang="zh-CN" dirty="0" err="1"/>
                        <a:t>UnityObjectToClipPos</a:t>
                      </a:r>
                      <a:r>
                        <a:rPr lang="en-US" altLang="zh-CN" dirty="0"/>
                        <a:t>(float3)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模型到投影变换顶点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28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float3 </a:t>
                      </a:r>
                      <a:r>
                        <a:rPr lang="en-US" altLang="zh-CN" dirty="0" err="1"/>
                        <a:t>UnityObjectToViewPos</a:t>
                      </a:r>
                      <a:r>
                        <a:rPr lang="en-US" altLang="zh-CN" dirty="0"/>
                        <a:t>(float3)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模型到观察变换顶点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603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float3 </a:t>
                      </a:r>
                      <a:r>
                        <a:rPr lang="en-US" altLang="zh-CN" dirty="0" err="1"/>
                        <a:t>UnityWorldToViewPos</a:t>
                      </a:r>
                      <a:r>
                        <a:rPr lang="en-US" altLang="zh-CN" dirty="0"/>
                        <a:t>(float3)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世界到观察变换顶点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810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float4 </a:t>
                      </a:r>
                      <a:r>
                        <a:rPr lang="en-US" altLang="zh-CN" dirty="0" err="1"/>
                        <a:t>UnityWorldToClipPos</a:t>
                      </a:r>
                      <a:r>
                        <a:rPr lang="en-US" altLang="zh-CN" dirty="0"/>
                        <a:t>(float3)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世界到裁剪变换顶点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270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float4 </a:t>
                      </a:r>
                      <a:r>
                        <a:rPr lang="en-US" altLang="zh-CN" dirty="0" err="1"/>
                        <a:t>UnityViewToClipPos</a:t>
                      </a:r>
                      <a:r>
                        <a:rPr lang="en-US" altLang="zh-CN" dirty="0"/>
                        <a:t>(float3)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观察到裁剪变换顶点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901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float3 </a:t>
                      </a:r>
                      <a:r>
                        <a:rPr lang="en-US" altLang="zh-CN" dirty="0" err="1"/>
                        <a:t>UnityObjectToWorldDir</a:t>
                      </a:r>
                      <a:r>
                        <a:rPr lang="en-US" altLang="zh-CN" dirty="0"/>
                        <a:t>(float3)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模型到世界变换向量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174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float3 </a:t>
                      </a:r>
                      <a:r>
                        <a:rPr lang="en-US" altLang="zh-CN" dirty="0" err="1"/>
                        <a:t>UnityWorldToObjectDir</a:t>
                      </a:r>
                      <a:r>
                        <a:rPr lang="en-US" altLang="zh-CN" dirty="0"/>
                        <a:t>(float3)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世界到模型变换向量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989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float3 </a:t>
                      </a:r>
                      <a:r>
                        <a:rPr lang="en-US" altLang="zh-CN" dirty="0" err="1"/>
                        <a:t>UnityObejectToWorldNormal</a:t>
                      </a:r>
                      <a:r>
                        <a:rPr lang="en-US" altLang="zh-CN" dirty="0"/>
                        <a:t> (float3)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模型到世界变换法线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284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106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D7C90F-1CEF-4296-940A-43BEAF45E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6D847F-E7CC-45DB-AD27-FC9A0414E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Unity Shader</a:t>
            </a:r>
            <a:r>
              <a:rPr lang="zh-CN" altLang="en-US" dirty="0"/>
              <a:t>入门精要 冯乐乐</a:t>
            </a:r>
            <a:endParaRPr lang="en-US" altLang="zh-CN" dirty="0"/>
          </a:p>
          <a:p>
            <a:r>
              <a:rPr lang="zh-CN" altLang="en-US" dirty="0"/>
              <a:t>学</a:t>
            </a:r>
            <a:r>
              <a:rPr lang="en-US" altLang="zh-CN" dirty="0"/>
              <a:t>Shader</a:t>
            </a:r>
            <a:r>
              <a:rPr lang="zh-CN" altLang="en-US" dirty="0"/>
              <a:t>必看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Unity </a:t>
            </a:r>
            <a:r>
              <a:rPr lang="en-US" altLang="zh-CN" dirty="0" err="1"/>
              <a:t>Shaderlab</a:t>
            </a:r>
            <a:r>
              <a:rPr lang="en-US" altLang="zh-CN" dirty="0"/>
              <a:t> </a:t>
            </a:r>
            <a:r>
              <a:rPr lang="zh-CN" altLang="en-US" dirty="0"/>
              <a:t>新手宝典 唐福幸</a:t>
            </a:r>
            <a:endParaRPr lang="en-US" altLang="zh-CN" dirty="0"/>
          </a:p>
          <a:p>
            <a:r>
              <a:rPr lang="zh-CN" altLang="en-US" dirty="0"/>
              <a:t>一点也不新手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Real-time Rendering 4</a:t>
            </a:r>
            <a:r>
              <a:rPr lang="en-US" altLang="zh-CN" baseline="30000" dirty="0"/>
              <a:t>th</a:t>
            </a:r>
            <a:r>
              <a:rPr lang="en-US" altLang="zh-CN" dirty="0"/>
              <a:t> Edition</a:t>
            </a:r>
          </a:p>
          <a:p>
            <a:r>
              <a:rPr lang="en-US" altLang="zh-CN" dirty="0"/>
              <a:t>Games 101 / 202 – </a:t>
            </a:r>
            <a:r>
              <a:rPr lang="zh-CN" altLang="en-US" dirty="0"/>
              <a:t>闫令琪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9591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020B7A6-0A99-4AA9-8865-D323CC695B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 For Listening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6BED0584-F1BD-4307-A395-C66D65944A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04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86E38F4-9C31-4468-8D0F-CB0CD2D00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着色器的结构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7CEFEBE-5EC5-4168-8801-587DAE8821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02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53F583-EA16-497D-B223-B8F24BB2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Shader</a:t>
            </a:r>
            <a:r>
              <a:rPr lang="zh-CN" altLang="en-US" dirty="0"/>
              <a:t>的分类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D0DA59-A586-4481-8FBB-AD4D9EF54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4159683"/>
            <a:ext cx="8595360" cy="2472026"/>
          </a:xfrm>
        </p:spPr>
        <p:txBody>
          <a:bodyPr/>
          <a:lstStyle/>
          <a:p>
            <a:r>
              <a:rPr lang="zh-CN" altLang="en-US" dirty="0"/>
              <a:t>比较常见的</a:t>
            </a:r>
            <a:r>
              <a:rPr lang="en-US" altLang="zh-CN" dirty="0"/>
              <a:t>Shader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Surface Shader</a:t>
            </a:r>
          </a:p>
          <a:p>
            <a:r>
              <a:rPr lang="en-US" altLang="zh-CN" dirty="0"/>
              <a:t>Vertex and Fragment Shader</a:t>
            </a:r>
          </a:p>
          <a:p>
            <a:r>
              <a:rPr lang="en-US" altLang="zh-CN" dirty="0"/>
              <a:t>Compute Shader</a:t>
            </a:r>
          </a:p>
          <a:p>
            <a:r>
              <a:rPr lang="zh-CN" altLang="en-US" dirty="0"/>
              <a:t>首先介绍</a:t>
            </a:r>
            <a:r>
              <a:rPr lang="en-US" altLang="zh-CN" dirty="0"/>
              <a:t>Vertex and Fragment Shader.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8B928F-6696-480C-B515-A3C4DC7C2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678" y="1828800"/>
            <a:ext cx="7445747" cy="202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9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3975A9-3110-455E-957A-07B0E24C7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/>
              <a:t>Shader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8C02096-3F50-4C01-A799-A7C1477D30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21" t="17643" r="29167" b="21617"/>
          <a:stretch/>
        </p:blipFill>
        <p:spPr>
          <a:xfrm>
            <a:off x="618836" y="2161310"/>
            <a:ext cx="6548582" cy="41656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CAA1FC1-66D2-4866-8E90-D161603F4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5117" y="3020291"/>
            <a:ext cx="1642405" cy="198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719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08CC3-C1FE-47D2-9A1A-87EB66A95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038167"/>
          </a:xfrm>
        </p:spPr>
        <p:txBody>
          <a:bodyPr/>
          <a:lstStyle/>
          <a:p>
            <a:r>
              <a:rPr lang="en-US" altLang="zh-CN" dirty="0"/>
              <a:t>Shader</a:t>
            </a:r>
            <a:r>
              <a:rPr lang="zh-CN" altLang="en-US" dirty="0"/>
              <a:t>文件的基本结构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61C3AC-2A21-4394-9306-3325647A9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5854" y="1828800"/>
            <a:ext cx="4001377" cy="4351337"/>
          </a:xfrm>
        </p:spPr>
        <p:txBody>
          <a:bodyPr/>
          <a:lstStyle/>
          <a:p>
            <a:r>
              <a:rPr lang="zh-CN" altLang="en-US" dirty="0"/>
              <a:t>规定</a:t>
            </a:r>
            <a:r>
              <a:rPr lang="en-US" altLang="zh-CN" dirty="0"/>
              <a:t>Shader</a:t>
            </a:r>
            <a:r>
              <a:rPr lang="zh-CN" altLang="en-US" dirty="0"/>
              <a:t>文件名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提纲挈领</a:t>
            </a:r>
            <a:endParaRPr lang="en-US" altLang="zh-CN" dirty="0"/>
          </a:p>
          <a:p>
            <a:r>
              <a:rPr lang="zh-CN" altLang="en-US" dirty="0"/>
              <a:t>用于</a:t>
            </a:r>
            <a:r>
              <a:rPr lang="en-US" altLang="zh-CN" dirty="0"/>
              <a:t>Unity </a:t>
            </a:r>
            <a:r>
              <a:rPr lang="zh-CN" altLang="en-US" dirty="0"/>
              <a:t>查找</a:t>
            </a:r>
            <a:r>
              <a:rPr lang="en-US" altLang="zh-CN" dirty="0"/>
              <a:t>Shader</a:t>
            </a:r>
          </a:p>
          <a:p>
            <a:r>
              <a:rPr lang="zh-CN" altLang="en-US" dirty="0"/>
              <a:t>可以加入层级结构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764221D-B9CE-4358-9ED1-48403C6A8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605" y="1691322"/>
            <a:ext cx="4701947" cy="494580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31A6099-5C8C-45A6-BC44-DD286F0738B4}"/>
              </a:ext>
            </a:extLst>
          </p:cNvPr>
          <p:cNvSpPr/>
          <p:nvPr/>
        </p:nvSpPr>
        <p:spPr>
          <a:xfrm>
            <a:off x="1016000" y="2133600"/>
            <a:ext cx="2179782" cy="2863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475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08CC3-C1FE-47D2-9A1A-87EB66A95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112058"/>
          </a:xfrm>
        </p:spPr>
        <p:txBody>
          <a:bodyPr/>
          <a:lstStyle/>
          <a:p>
            <a:r>
              <a:rPr lang="en-US" altLang="zh-CN" dirty="0"/>
              <a:t>Shader</a:t>
            </a:r>
            <a:r>
              <a:rPr lang="zh-CN" altLang="en-US" dirty="0"/>
              <a:t>文件的基本结构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61C3AC-2A21-4394-9306-3325647A9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5854" y="1828800"/>
            <a:ext cx="4001377" cy="4351337"/>
          </a:xfrm>
        </p:spPr>
        <p:txBody>
          <a:bodyPr/>
          <a:lstStyle/>
          <a:p>
            <a:r>
              <a:rPr lang="zh-CN" altLang="en-US" dirty="0"/>
              <a:t>预定义属性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这些属性会在</a:t>
            </a:r>
            <a:r>
              <a:rPr lang="en-US" altLang="zh-CN" dirty="0"/>
              <a:t>Material</a:t>
            </a:r>
            <a:r>
              <a:rPr lang="zh-CN" altLang="en-US" dirty="0"/>
              <a:t>面板中进行显示</a:t>
            </a:r>
            <a:endParaRPr lang="en-US" altLang="zh-CN" dirty="0"/>
          </a:p>
          <a:p>
            <a:r>
              <a:rPr lang="zh-CN" altLang="en-US" dirty="0"/>
              <a:t>用于外界向</a:t>
            </a:r>
            <a:r>
              <a:rPr lang="en-US" altLang="zh-CN" dirty="0"/>
              <a:t>Shader</a:t>
            </a:r>
            <a:r>
              <a:rPr lang="zh-CN" altLang="en-US" dirty="0"/>
              <a:t>传递参数的方式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764221D-B9CE-4358-9ED1-48403C6A8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605" y="1691322"/>
            <a:ext cx="4701947" cy="494580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31A6099-5C8C-45A6-BC44-DD286F0738B4}"/>
              </a:ext>
            </a:extLst>
          </p:cNvPr>
          <p:cNvSpPr/>
          <p:nvPr/>
        </p:nvSpPr>
        <p:spPr>
          <a:xfrm>
            <a:off x="1126837" y="2401455"/>
            <a:ext cx="4239490" cy="8035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623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08CC3-C1FE-47D2-9A1A-87EB66A95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084349"/>
          </a:xfrm>
        </p:spPr>
        <p:txBody>
          <a:bodyPr/>
          <a:lstStyle/>
          <a:p>
            <a:r>
              <a:rPr lang="en-US" altLang="zh-CN" dirty="0"/>
              <a:t>Shader</a:t>
            </a:r>
            <a:r>
              <a:rPr lang="zh-CN" altLang="en-US" dirty="0"/>
              <a:t>文件的基本结构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61C3AC-2A21-4394-9306-3325647A9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5854" y="1828800"/>
            <a:ext cx="4001377" cy="4351337"/>
          </a:xfrm>
        </p:spPr>
        <p:txBody>
          <a:bodyPr/>
          <a:lstStyle/>
          <a:p>
            <a:r>
              <a:rPr lang="en-US" altLang="zh-CN" dirty="0" err="1"/>
              <a:t>SubShader</a:t>
            </a:r>
            <a:endParaRPr lang="en-US" altLang="zh-CN" dirty="0"/>
          </a:p>
          <a:p>
            <a:r>
              <a:rPr lang="zh-CN" altLang="en-US" dirty="0"/>
              <a:t>核心部分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依次检测</a:t>
            </a:r>
            <a:r>
              <a:rPr lang="en-US" altLang="zh-CN" dirty="0"/>
              <a:t>GPU</a:t>
            </a:r>
            <a:r>
              <a:rPr lang="zh-CN" altLang="en-US" dirty="0"/>
              <a:t>能否运行该</a:t>
            </a:r>
            <a:r>
              <a:rPr lang="en-US" altLang="zh-CN" dirty="0" err="1"/>
              <a:t>SubShader</a:t>
            </a:r>
            <a:endParaRPr lang="en-US" altLang="zh-CN" dirty="0"/>
          </a:p>
          <a:p>
            <a:r>
              <a:rPr lang="zh-CN" altLang="en-US" dirty="0"/>
              <a:t>如果都不能运行，则执行</a:t>
            </a:r>
            <a:r>
              <a:rPr lang="en-US" altLang="zh-CN" dirty="0"/>
              <a:t>Fallback</a:t>
            </a:r>
          </a:p>
          <a:p>
            <a:endParaRPr lang="en-US" altLang="zh-CN" dirty="0"/>
          </a:p>
          <a:p>
            <a:r>
              <a:rPr lang="zh-CN" altLang="en-US" dirty="0"/>
              <a:t>通过</a:t>
            </a:r>
            <a:r>
              <a:rPr lang="en-US" altLang="zh-CN" dirty="0" err="1"/>
              <a:t>Fallbak</a:t>
            </a:r>
            <a:r>
              <a:rPr lang="en-US" altLang="zh-CN" dirty="0"/>
              <a:t> Off</a:t>
            </a:r>
            <a:r>
              <a:rPr lang="zh-CN" altLang="en-US" dirty="0"/>
              <a:t>，可以关闭</a:t>
            </a:r>
            <a:r>
              <a:rPr lang="en-US" altLang="zh-CN" dirty="0"/>
              <a:t>Fallback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764221D-B9CE-4358-9ED1-48403C6A8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260" y="1691322"/>
            <a:ext cx="4701947" cy="494580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31A6099-5C8C-45A6-BC44-DD286F0738B4}"/>
              </a:ext>
            </a:extLst>
          </p:cNvPr>
          <p:cNvSpPr/>
          <p:nvPr/>
        </p:nvSpPr>
        <p:spPr>
          <a:xfrm>
            <a:off x="1261872" y="3168073"/>
            <a:ext cx="2857546" cy="28078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663757"/>
      </p:ext>
    </p:extLst>
  </p:cSld>
  <p:clrMapOvr>
    <a:masterClrMapping/>
  </p:clrMapOvr>
</p:sld>
</file>

<file path=ppt/theme/theme1.xml><?xml version="1.0" encoding="utf-8"?>
<a:theme xmlns:a="http://schemas.openxmlformats.org/drawingml/2006/main" name="风景">
  <a:themeElements>
    <a:clrScheme name="风景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风景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风景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风景</Template>
  <TotalTime>1607</TotalTime>
  <Words>762</Words>
  <Application>Microsoft Office PowerPoint</Application>
  <PresentationFormat>宽屏</PresentationFormat>
  <Paragraphs>202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6" baseType="lpstr">
      <vt:lpstr>Arial</vt:lpstr>
      <vt:lpstr>Bahnschrift SemiBold Condensed</vt:lpstr>
      <vt:lpstr>Bell MT</vt:lpstr>
      <vt:lpstr>Century Schoolbook</vt:lpstr>
      <vt:lpstr>Wingdings 2</vt:lpstr>
      <vt:lpstr>风景</vt:lpstr>
      <vt:lpstr>Shader – Hello, Shader</vt:lpstr>
      <vt:lpstr>废话</vt:lpstr>
      <vt:lpstr>参考</vt:lpstr>
      <vt:lpstr>着色器的结构</vt:lpstr>
      <vt:lpstr>Shader的分类</vt:lpstr>
      <vt:lpstr>创建Shader</vt:lpstr>
      <vt:lpstr>Shader文件的基本结构</vt:lpstr>
      <vt:lpstr>Shader文件的基本结构</vt:lpstr>
      <vt:lpstr>Shader文件的基本结构</vt:lpstr>
      <vt:lpstr>Shader文件的基本结构</vt:lpstr>
      <vt:lpstr>Shader文件的基本结构</vt:lpstr>
      <vt:lpstr>最简单的着色器</vt:lpstr>
      <vt:lpstr>第一个Shader</vt:lpstr>
      <vt:lpstr>第一个Shader</vt:lpstr>
      <vt:lpstr>第一个Shader</vt:lpstr>
      <vt:lpstr>第一个Shader</vt:lpstr>
      <vt:lpstr>CG中的数据类型</vt:lpstr>
      <vt:lpstr>使用属性</vt:lpstr>
      <vt:lpstr>属性</vt:lpstr>
      <vt:lpstr>属性的种类</vt:lpstr>
      <vt:lpstr>例子</vt:lpstr>
      <vt:lpstr>自定义着色器输入</vt:lpstr>
      <vt:lpstr>定义结构体</vt:lpstr>
      <vt:lpstr>语义</vt:lpstr>
      <vt:lpstr>语义</vt:lpstr>
      <vt:lpstr>一个使用示例</vt:lpstr>
      <vt:lpstr>ShaderLab中的变换</vt:lpstr>
      <vt:lpstr>空间变换矩阵</vt:lpstr>
      <vt:lpstr>顶点和向量变换函数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Particle System —— Hanabi</dc:title>
  <dc:creator>hlq153@163.com</dc:creator>
  <cp:lastModifiedBy>hlq153@163.com</cp:lastModifiedBy>
  <cp:revision>58</cp:revision>
  <dcterms:created xsi:type="dcterms:W3CDTF">2021-02-22T12:54:06Z</dcterms:created>
  <dcterms:modified xsi:type="dcterms:W3CDTF">2021-04-18T12:35:00Z</dcterms:modified>
</cp:coreProperties>
</file>