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97" r:id="rId4"/>
    <p:sldId id="262" r:id="rId5"/>
    <p:sldId id="292" r:id="rId6"/>
    <p:sldId id="318" r:id="rId7"/>
    <p:sldId id="293"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296" r:id="rId22"/>
    <p:sldId id="332" r:id="rId23"/>
    <p:sldId id="333" r:id="rId24"/>
    <p:sldId id="334" r:id="rId25"/>
    <p:sldId id="335" r:id="rId26"/>
    <p:sldId id="336" r:id="rId27"/>
    <p:sldId id="337" r:id="rId28"/>
    <p:sldId id="338" r:id="rId29"/>
    <p:sldId id="339" r:id="rId30"/>
    <p:sldId id="343" r:id="rId31"/>
    <p:sldId id="340" r:id="rId32"/>
    <p:sldId id="341" r:id="rId33"/>
    <p:sldId id="342" r:id="rId34"/>
    <p:sldId id="279" r:id="rId35"/>
    <p:sldId id="28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225615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237451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248963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380204"/>
            <a:ext cx="2857500" cy="651826"/>
          </a:xfrm>
        </p:spPr>
        <p:txBody>
          <a:bodyPr>
            <a:normAutofit/>
          </a:bodyPr>
          <a:lstStyle>
            <a:lvl1pPr algn="ctr">
              <a:defRPr sz="3600">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4CC045-E2C3-4527-94E6-5150E1260C53}" type="slidenum">
              <a:rPr lang="zh-CN" altLang="en-US" smtClean="0"/>
              <a:t>‹#›</a:t>
            </a:fld>
            <a:endParaRPr lang="zh-CN" altLang="en-US"/>
          </a:p>
        </p:txBody>
      </p:sp>
      <p:grpSp>
        <p:nvGrpSpPr>
          <p:cNvPr id="7" name="组合 6">
            <a:extLst>
              <a:ext uri="{FF2B5EF4-FFF2-40B4-BE49-F238E27FC236}">
                <a16:creationId xmlns:a16="http://schemas.microsoft.com/office/drawing/2014/main" id="{FFC009E2-0D89-439E-83F2-64D3A0E255B3}"/>
              </a:ext>
            </a:extLst>
          </p:cNvPr>
          <p:cNvGrpSpPr/>
          <p:nvPr userDrawn="1"/>
        </p:nvGrpSpPr>
        <p:grpSpPr>
          <a:xfrm>
            <a:off x="0" y="1004878"/>
            <a:ext cx="2857500" cy="54302"/>
            <a:chOff x="0" y="1004878"/>
            <a:chExt cx="3886200" cy="53340"/>
          </a:xfrm>
        </p:grpSpPr>
        <p:cxnSp>
          <p:nvCxnSpPr>
            <p:cNvPr id="8" name="直接连接符 7">
              <a:extLst>
                <a:ext uri="{FF2B5EF4-FFF2-40B4-BE49-F238E27FC236}">
                  <a16:creationId xmlns:a16="http://schemas.microsoft.com/office/drawing/2014/main" id="{3FED763C-4A98-491F-8C85-AF1EB41D4666}"/>
                </a:ext>
              </a:extLst>
            </p:cNvPr>
            <p:cNvCxnSpPr>
              <a:cxnSpLocks/>
            </p:cNvCxnSpPr>
            <p:nvPr/>
          </p:nvCxnSpPr>
          <p:spPr>
            <a:xfrm>
              <a:off x="0" y="1004878"/>
              <a:ext cx="3886200"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36A54216-4F11-4F3B-ACA3-B8128EEC5B8B}"/>
                </a:ext>
              </a:extLst>
            </p:cNvPr>
            <p:cNvCxnSpPr>
              <a:cxnSpLocks/>
            </p:cNvCxnSpPr>
            <p:nvPr/>
          </p:nvCxnSpPr>
          <p:spPr>
            <a:xfrm>
              <a:off x="0" y="1058218"/>
              <a:ext cx="3886200" cy="0"/>
            </a:xfrm>
            <a:prstGeom prst="line">
              <a:avLst/>
            </a:prstGeom>
            <a:ln w="5715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901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219945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398288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98985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120670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362423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21925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A245171-5570-40F5-B3D5-D01B0494BAEA}"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344260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45171-5570-40F5-B3D5-D01B0494BAEA}" type="datetimeFigureOut">
              <a:rPr lang="zh-CN" altLang="en-US" smtClean="0"/>
              <a:t>2021/4/21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CC045-E2C3-4527-94E6-5150E1260C53}" type="slidenum">
              <a:rPr lang="zh-CN" altLang="en-US" smtClean="0"/>
              <a:t>‹#›</a:t>
            </a:fld>
            <a:endParaRPr lang="zh-CN" altLang="en-US"/>
          </a:p>
        </p:txBody>
      </p:sp>
    </p:spTree>
    <p:extLst>
      <p:ext uri="{BB962C8B-B14F-4D97-AF65-F5344CB8AC3E}">
        <p14:creationId xmlns:p14="http://schemas.microsoft.com/office/powerpoint/2010/main" val="3824757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com.cn/html5/index.asp" TargetMode="External"/><Relationship Id="rId2" Type="http://schemas.openxmlformats.org/officeDocument/2006/relationships/hyperlink" Target="https://jinxuliang.com/course/CoursePortal/Details/5bcc53c0a664d71ad80786a9" TargetMode="External"/><Relationship Id="rId1" Type="http://schemas.openxmlformats.org/officeDocument/2006/relationships/slideLayout" Target="../slideLayouts/slideLayout2.xml"/><Relationship Id="rId4" Type="http://schemas.openxmlformats.org/officeDocument/2006/relationships/hyperlink" Target="https://developer.mozilla.org/zh-CN/docs/learn/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sv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rafts.csswg.org/css-flexbox-1/" TargetMode="Externa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D1BC7-B7C8-4759-AA7D-B804D32E7712}"/>
              </a:ext>
            </a:extLst>
          </p:cNvPr>
          <p:cNvSpPr>
            <a:spLocks noGrp="1"/>
          </p:cNvSpPr>
          <p:nvPr>
            <p:ph type="ctrTitle"/>
          </p:nvPr>
        </p:nvSpPr>
        <p:spPr>
          <a:xfrm>
            <a:off x="685800" y="1765141"/>
            <a:ext cx="7772400" cy="3327717"/>
          </a:xfrm>
          <a:effectLst>
            <a:outerShdw blurRad="50800" dist="38100" dir="8100000" algn="tr" rotWithShape="0">
              <a:prstClr val="black">
                <a:alpha val="40000"/>
              </a:prstClr>
            </a:outerShdw>
          </a:effectLst>
        </p:spPr>
        <p:txBody>
          <a:bodyPr/>
          <a:lstStyle/>
          <a:p>
            <a:r>
              <a:rPr lang="zh-CN" altLang="en-US" dirty="0">
                <a:solidFill>
                  <a:srgbClr val="FF0000"/>
                </a:solidFill>
                <a:latin typeface="华文中宋" panose="02010600040101010101" pitchFamily="2" charset="-122"/>
                <a:ea typeface="华文中宋" panose="02010600040101010101" pitchFamily="2" charset="-122"/>
              </a:rPr>
              <a:t>前端（</a:t>
            </a:r>
            <a:r>
              <a:rPr lang="en-US" altLang="zh-CN" dirty="0">
                <a:solidFill>
                  <a:srgbClr val="FF0000"/>
                </a:solidFill>
                <a:latin typeface="华文中宋" panose="02010600040101010101" pitchFamily="2" charset="-122"/>
                <a:ea typeface="华文中宋" panose="02010600040101010101" pitchFamily="2" charset="-122"/>
              </a:rPr>
              <a:t>4</a:t>
            </a:r>
            <a:r>
              <a:rPr lang="zh-CN" altLang="en-US" dirty="0">
                <a:solidFill>
                  <a:srgbClr val="FF0000"/>
                </a:solidFill>
                <a:latin typeface="华文中宋" panose="02010600040101010101" pitchFamily="2" charset="-122"/>
                <a:ea typeface="华文中宋" panose="02010600040101010101" pitchFamily="2" charset="-122"/>
              </a:rPr>
              <a:t>）</a:t>
            </a:r>
            <a:br>
              <a:rPr lang="en-US" altLang="zh-CN" dirty="0">
                <a:latin typeface="华文中宋" panose="02010600040101010101" pitchFamily="2" charset="-122"/>
                <a:ea typeface="华文中宋" panose="02010600040101010101" pitchFamily="2" charset="-122"/>
              </a:rPr>
            </a:br>
            <a:r>
              <a:rPr lang="en-US" altLang="zh-CN" dirty="0" err="1">
                <a:solidFill>
                  <a:schemeClr val="accent2"/>
                </a:solidFill>
                <a:latin typeface="华文中宋" panose="02010600040101010101" pitchFamily="2" charset="-122"/>
                <a:ea typeface="华文中宋" panose="02010600040101010101" pitchFamily="2" charset="-122"/>
              </a:rPr>
              <a:t>FlexBox</a:t>
            </a:r>
            <a:r>
              <a:rPr lang="zh-CN" altLang="en-US" dirty="0">
                <a:solidFill>
                  <a:schemeClr val="accent2"/>
                </a:solidFill>
                <a:latin typeface="华文中宋" panose="02010600040101010101" pitchFamily="2" charset="-122"/>
                <a:ea typeface="华文中宋" panose="02010600040101010101" pitchFamily="2" charset="-122"/>
              </a:rPr>
              <a:t>、</a:t>
            </a:r>
            <a:r>
              <a:rPr lang="en-US" altLang="zh-CN" dirty="0" err="1">
                <a:solidFill>
                  <a:schemeClr val="accent2"/>
                </a:solidFill>
                <a:latin typeface="华文中宋" panose="02010600040101010101" pitchFamily="2" charset="-122"/>
                <a:ea typeface="华文中宋" panose="02010600040101010101" pitchFamily="2" charset="-122"/>
              </a:rPr>
              <a:t>BootStrap</a:t>
            </a:r>
            <a:r>
              <a:rPr lang="zh-CN" altLang="en-US" dirty="0">
                <a:solidFill>
                  <a:schemeClr val="accent2"/>
                </a:solidFill>
                <a:latin typeface="华文中宋" panose="02010600040101010101" pitchFamily="2" charset="-122"/>
                <a:ea typeface="华文中宋" panose="02010600040101010101" pitchFamily="2" charset="-122"/>
              </a:rPr>
              <a:t>和其它</a:t>
            </a:r>
            <a:r>
              <a:rPr lang="en-US" altLang="zh-CN" dirty="0">
                <a:solidFill>
                  <a:schemeClr val="accent2"/>
                </a:solidFill>
                <a:latin typeface="华文中宋" panose="02010600040101010101" pitchFamily="2" charset="-122"/>
                <a:ea typeface="华文中宋" panose="02010600040101010101" pitchFamily="2" charset="-122"/>
              </a:rPr>
              <a:t>CSS</a:t>
            </a:r>
            <a:r>
              <a:rPr lang="zh-CN" altLang="en-US" dirty="0">
                <a:solidFill>
                  <a:schemeClr val="accent2"/>
                </a:solidFill>
                <a:latin typeface="华文中宋" panose="02010600040101010101" pitchFamily="2" charset="-122"/>
                <a:ea typeface="华文中宋" panose="02010600040101010101" pitchFamily="2" charset="-122"/>
              </a:rPr>
              <a:t>技术简介</a:t>
            </a:r>
          </a:p>
        </p:txBody>
      </p:sp>
    </p:spTree>
    <p:extLst>
      <p:ext uri="{BB962C8B-B14F-4D97-AF65-F5344CB8AC3E}">
        <p14:creationId xmlns:p14="http://schemas.microsoft.com/office/powerpoint/2010/main" val="4357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9F36F-9393-40CC-BA51-110FF1DEE5F3}"/>
              </a:ext>
            </a:extLst>
          </p:cNvPr>
          <p:cNvSpPr>
            <a:spLocks noGrp="1"/>
          </p:cNvSpPr>
          <p:nvPr>
            <p:ph type="title"/>
          </p:nvPr>
        </p:nvSpPr>
        <p:spPr/>
        <p:txBody>
          <a:bodyPr/>
          <a:lstStyle/>
          <a:p>
            <a:r>
              <a:rPr lang="en-US" altLang="zh-CN" dirty="0" err="1"/>
              <a:t>FlexItem</a:t>
            </a:r>
            <a:endParaRPr lang="zh-CN" altLang="en-US" dirty="0"/>
          </a:p>
        </p:txBody>
      </p:sp>
      <p:pic>
        <p:nvPicPr>
          <p:cNvPr id="5" name="图片 4">
            <a:extLst>
              <a:ext uri="{FF2B5EF4-FFF2-40B4-BE49-F238E27FC236}">
                <a16:creationId xmlns:a16="http://schemas.microsoft.com/office/drawing/2014/main" id="{809C2303-09BB-4DA6-97F8-5D7929D4031A}"/>
              </a:ext>
            </a:extLst>
          </p:cNvPr>
          <p:cNvPicPr>
            <a:picLocks noChangeAspect="1"/>
          </p:cNvPicPr>
          <p:nvPr/>
        </p:nvPicPr>
        <p:blipFill>
          <a:blip r:embed="rId2"/>
          <a:stretch>
            <a:fillRect/>
          </a:stretch>
        </p:blipFill>
        <p:spPr>
          <a:xfrm>
            <a:off x="617960" y="2170545"/>
            <a:ext cx="7908079" cy="3311548"/>
          </a:xfrm>
          <a:prstGeom prst="rect">
            <a:avLst/>
          </a:prstGeom>
        </p:spPr>
      </p:pic>
    </p:spTree>
    <p:extLst>
      <p:ext uri="{BB962C8B-B14F-4D97-AF65-F5344CB8AC3E}">
        <p14:creationId xmlns:p14="http://schemas.microsoft.com/office/powerpoint/2010/main" val="109622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3FB25-137D-4D84-B654-DDB5CFF942A2}"/>
              </a:ext>
            </a:extLst>
          </p:cNvPr>
          <p:cNvSpPr>
            <a:spLocks noGrp="1"/>
          </p:cNvSpPr>
          <p:nvPr>
            <p:ph type="title"/>
          </p:nvPr>
        </p:nvSpPr>
        <p:spPr/>
        <p:txBody>
          <a:bodyPr/>
          <a:lstStyle/>
          <a:p>
            <a:r>
              <a:rPr lang="en-US" altLang="zh-CN" dirty="0" err="1"/>
              <a:t>FlexItem</a:t>
            </a:r>
            <a:endParaRPr lang="zh-CN" altLang="en-US" dirty="0"/>
          </a:p>
        </p:txBody>
      </p:sp>
      <p:pic>
        <p:nvPicPr>
          <p:cNvPr id="5" name="图片 4">
            <a:extLst>
              <a:ext uri="{FF2B5EF4-FFF2-40B4-BE49-F238E27FC236}">
                <a16:creationId xmlns:a16="http://schemas.microsoft.com/office/drawing/2014/main" id="{64D7804A-3DBF-4310-85E8-0A533ABEC22E}"/>
              </a:ext>
            </a:extLst>
          </p:cNvPr>
          <p:cNvPicPr>
            <a:picLocks noChangeAspect="1"/>
          </p:cNvPicPr>
          <p:nvPr/>
        </p:nvPicPr>
        <p:blipFill>
          <a:blip r:embed="rId2"/>
          <a:stretch>
            <a:fillRect/>
          </a:stretch>
        </p:blipFill>
        <p:spPr>
          <a:xfrm>
            <a:off x="517236" y="1217043"/>
            <a:ext cx="8109527" cy="3249666"/>
          </a:xfrm>
          <a:prstGeom prst="rect">
            <a:avLst/>
          </a:prstGeom>
        </p:spPr>
      </p:pic>
      <p:pic>
        <p:nvPicPr>
          <p:cNvPr id="7" name="图片 6">
            <a:extLst>
              <a:ext uri="{FF2B5EF4-FFF2-40B4-BE49-F238E27FC236}">
                <a16:creationId xmlns:a16="http://schemas.microsoft.com/office/drawing/2014/main" id="{D6FE97F7-0F05-49B0-9229-7DBDF0FA3295}"/>
              </a:ext>
            </a:extLst>
          </p:cNvPr>
          <p:cNvPicPr>
            <a:picLocks noChangeAspect="1"/>
          </p:cNvPicPr>
          <p:nvPr/>
        </p:nvPicPr>
        <p:blipFill>
          <a:blip r:embed="rId3"/>
          <a:stretch>
            <a:fillRect/>
          </a:stretch>
        </p:blipFill>
        <p:spPr>
          <a:xfrm>
            <a:off x="1062759" y="4453636"/>
            <a:ext cx="6557241" cy="1811724"/>
          </a:xfrm>
          <a:prstGeom prst="rect">
            <a:avLst/>
          </a:prstGeom>
        </p:spPr>
      </p:pic>
    </p:spTree>
    <p:extLst>
      <p:ext uri="{BB962C8B-B14F-4D97-AF65-F5344CB8AC3E}">
        <p14:creationId xmlns:p14="http://schemas.microsoft.com/office/powerpoint/2010/main" val="190144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E3596-79CB-4722-B221-019E2BF6DBB5}"/>
              </a:ext>
            </a:extLst>
          </p:cNvPr>
          <p:cNvSpPr>
            <a:spLocks noGrp="1"/>
          </p:cNvSpPr>
          <p:nvPr>
            <p:ph type="title"/>
          </p:nvPr>
        </p:nvSpPr>
        <p:spPr/>
        <p:txBody>
          <a:bodyPr/>
          <a:lstStyle/>
          <a:p>
            <a:r>
              <a:rPr lang="en-US" altLang="zh-CN" dirty="0" err="1"/>
              <a:t>FlexItem</a:t>
            </a:r>
            <a:endParaRPr lang="zh-CN" altLang="en-US" dirty="0"/>
          </a:p>
        </p:txBody>
      </p:sp>
      <p:pic>
        <p:nvPicPr>
          <p:cNvPr id="5" name="图片 4">
            <a:extLst>
              <a:ext uri="{FF2B5EF4-FFF2-40B4-BE49-F238E27FC236}">
                <a16:creationId xmlns:a16="http://schemas.microsoft.com/office/drawing/2014/main" id="{BA3C1EF9-502D-402E-9F6D-ECFF7AE50492}"/>
              </a:ext>
            </a:extLst>
          </p:cNvPr>
          <p:cNvPicPr>
            <a:picLocks noChangeAspect="1"/>
          </p:cNvPicPr>
          <p:nvPr/>
        </p:nvPicPr>
        <p:blipFill>
          <a:blip r:embed="rId2"/>
          <a:stretch>
            <a:fillRect/>
          </a:stretch>
        </p:blipFill>
        <p:spPr>
          <a:xfrm>
            <a:off x="484909" y="1732972"/>
            <a:ext cx="8174182" cy="4309786"/>
          </a:xfrm>
          <a:prstGeom prst="rect">
            <a:avLst/>
          </a:prstGeom>
        </p:spPr>
      </p:pic>
    </p:spTree>
    <p:extLst>
      <p:ext uri="{BB962C8B-B14F-4D97-AF65-F5344CB8AC3E}">
        <p14:creationId xmlns:p14="http://schemas.microsoft.com/office/powerpoint/2010/main" val="237592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7F50D-6C25-48AE-B64E-C304D82AA78F}"/>
              </a:ext>
            </a:extLst>
          </p:cNvPr>
          <p:cNvSpPr>
            <a:spLocks noGrp="1"/>
          </p:cNvSpPr>
          <p:nvPr>
            <p:ph type="title"/>
          </p:nvPr>
        </p:nvSpPr>
        <p:spPr/>
        <p:txBody>
          <a:bodyPr/>
          <a:lstStyle/>
          <a:p>
            <a:r>
              <a:rPr lang="en-US" altLang="zh-CN" dirty="0"/>
              <a:t>Sample</a:t>
            </a:r>
            <a:endParaRPr lang="zh-CN" altLang="en-US" dirty="0"/>
          </a:p>
        </p:txBody>
      </p:sp>
      <p:pic>
        <p:nvPicPr>
          <p:cNvPr id="5" name="图片 4">
            <a:extLst>
              <a:ext uri="{FF2B5EF4-FFF2-40B4-BE49-F238E27FC236}">
                <a16:creationId xmlns:a16="http://schemas.microsoft.com/office/drawing/2014/main" id="{4E2CF15D-DEB5-4EA4-9FB9-237D3F55DBDC}"/>
              </a:ext>
            </a:extLst>
          </p:cNvPr>
          <p:cNvPicPr>
            <a:picLocks noChangeAspect="1"/>
          </p:cNvPicPr>
          <p:nvPr/>
        </p:nvPicPr>
        <p:blipFill>
          <a:blip r:embed="rId2"/>
          <a:stretch>
            <a:fillRect/>
          </a:stretch>
        </p:blipFill>
        <p:spPr>
          <a:xfrm>
            <a:off x="479456" y="1400752"/>
            <a:ext cx="3696216" cy="3381847"/>
          </a:xfrm>
          <a:prstGeom prst="rect">
            <a:avLst/>
          </a:prstGeom>
        </p:spPr>
      </p:pic>
      <p:pic>
        <p:nvPicPr>
          <p:cNvPr id="7" name="图片 6">
            <a:extLst>
              <a:ext uri="{FF2B5EF4-FFF2-40B4-BE49-F238E27FC236}">
                <a16:creationId xmlns:a16="http://schemas.microsoft.com/office/drawing/2014/main" id="{357F21F0-07F6-4167-838C-718BBAD7F3A0}"/>
              </a:ext>
            </a:extLst>
          </p:cNvPr>
          <p:cNvPicPr>
            <a:picLocks noChangeAspect="1"/>
          </p:cNvPicPr>
          <p:nvPr/>
        </p:nvPicPr>
        <p:blipFill>
          <a:blip r:embed="rId3"/>
          <a:stretch>
            <a:fillRect/>
          </a:stretch>
        </p:blipFill>
        <p:spPr>
          <a:xfrm>
            <a:off x="5196960" y="1281311"/>
            <a:ext cx="3467584" cy="3353268"/>
          </a:xfrm>
          <a:prstGeom prst="rect">
            <a:avLst/>
          </a:prstGeom>
        </p:spPr>
      </p:pic>
      <p:pic>
        <p:nvPicPr>
          <p:cNvPr id="9" name="图片 8">
            <a:extLst>
              <a:ext uri="{FF2B5EF4-FFF2-40B4-BE49-F238E27FC236}">
                <a16:creationId xmlns:a16="http://schemas.microsoft.com/office/drawing/2014/main" id="{570E1256-0938-4228-8898-FC5CB8FC05D3}"/>
              </a:ext>
            </a:extLst>
          </p:cNvPr>
          <p:cNvPicPr>
            <a:picLocks noChangeAspect="1"/>
          </p:cNvPicPr>
          <p:nvPr/>
        </p:nvPicPr>
        <p:blipFill>
          <a:blip r:embed="rId4"/>
          <a:stretch>
            <a:fillRect/>
          </a:stretch>
        </p:blipFill>
        <p:spPr>
          <a:xfrm>
            <a:off x="479456" y="5003301"/>
            <a:ext cx="5985164" cy="1577282"/>
          </a:xfrm>
          <a:prstGeom prst="rect">
            <a:avLst/>
          </a:prstGeom>
        </p:spPr>
      </p:pic>
      <p:sp>
        <p:nvSpPr>
          <p:cNvPr id="10" name="文本框 9">
            <a:extLst>
              <a:ext uri="{FF2B5EF4-FFF2-40B4-BE49-F238E27FC236}">
                <a16:creationId xmlns:a16="http://schemas.microsoft.com/office/drawing/2014/main" id="{16434D59-A50C-4BFE-92BB-C716EDEC22CA}"/>
              </a:ext>
            </a:extLst>
          </p:cNvPr>
          <p:cNvSpPr txBox="1"/>
          <p:nvPr/>
        </p:nvSpPr>
        <p:spPr>
          <a:xfrm>
            <a:off x="6659419" y="6400800"/>
            <a:ext cx="2448212" cy="369332"/>
          </a:xfrm>
          <a:prstGeom prst="rect">
            <a:avLst/>
          </a:prstGeom>
          <a:noFill/>
        </p:spPr>
        <p:txBody>
          <a:bodyPr wrap="square" rtlCol="0">
            <a:spAutoFit/>
          </a:bodyPr>
          <a:lstStyle/>
          <a:p>
            <a:r>
              <a:rPr lang="en-US" altLang="zh-CN" dirty="0">
                <a:latin typeface="Bahnschrift SemiBold SemiConden" panose="020B0502040204020203" pitchFamily="34" charset="0"/>
              </a:rPr>
              <a:t>sample: box-item.html</a:t>
            </a:r>
            <a:endParaRPr lang="zh-CN" altLang="en-US" dirty="0">
              <a:latin typeface="Bahnschrift SemiBold SemiConden" panose="020B0502040204020203" pitchFamily="34" charset="0"/>
            </a:endParaRPr>
          </a:p>
        </p:txBody>
      </p:sp>
    </p:spTree>
    <p:extLst>
      <p:ext uri="{BB962C8B-B14F-4D97-AF65-F5344CB8AC3E}">
        <p14:creationId xmlns:p14="http://schemas.microsoft.com/office/powerpoint/2010/main" val="16320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4477C-1FF5-4AC4-9B9B-BF8C8C271E61}"/>
              </a:ext>
            </a:extLst>
          </p:cNvPr>
          <p:cNvSpPr>
            <a:spLocks noGrp="1"/>
          </p:cNvSpPr>
          <p:nvPr>
            <p:ph type="title"/>
          </p:nvPr>
        </p:nvSpPr>
        <p:spPr/>
        <p:txBody>
          <a:bodyPr/>
          <a:lstStyle/>
          <a:p>
            <a:r>
              <a:rPr lang="en-US" altLang="zh-CN" dirty="0"/>
              <a:t>Sample</a:t>
            </a:r>
            <a:endParaRPr lang="zh-CN" altLang="en-US" dirty="0"/>
          </a:p>
        </p:txBody>
      </p:sp>
      <p:cxnSp>
        <p:nvCxnSpPr>
          <p:cNvPr id="13" name="直接连接符 12">
            <a:extLst>
              <a:ext uri="{FF2B5EF4-FFF2-40B4-BE49-F238E27FC236}">
                <a16:creationId xmlns:a16="http://schemas.microsoft.com/office/drawing/2014/main" id="{E4D3A15F-FF5A-464C-B159-3EEE7D02269D}"/>
              </a:ext>
            </a:extLst>
          </p:cNvPr>
          <p:cNvCxnSpPr>
            <a:cxnSpLocks/>
          </p:cNvCxnSpPr>
          <p:nvPr/>
        </p:nvCxnSpPr>
        <p:spPr>
          <a:xfrm>
            <a:off x="825105" y="2002278"/>
            <a:ext cx="4384204" cy="0"/>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a:extLst>
              <a:ext uri="{FF2B5EF4-FFF2-40B4-BE49-F238E27FC236}">
                <a16:creationId xmlns:a16="http://schemas.microsoft.com/office/drawing/2014/main" id="{4C03B93F-E6FB-489F-917E-6B7F31F4419C}"/>
              </a:ext>
            </a:extLst>
          </p:cNvPr>
          <p:cNvSpPr txBox="1"/>
          <p:nvPr/>
        </p:nvSpPr>
        <p:spPr>
          <a:xfrm>
            <a:off x="825105" y="1544580"/>
            <a:ext cx="4626130" cy="461665"/>
          </a:xfrm>
          <a:prstGeom prst="rect">
            <a:avLst/>
          </a:prstGeom>
          <a:noFill/>
          <a:ln>
            <a:noFill/>
          </a:ln>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利用</a:t>
            </a:r>
            <a:r>
              <a:rPr lang="en-US" altLang="zh-CN" sz="2400" dirty="0">
                <a:latin typeface="华文楷体" panose="02010600040101010101" pitchFamily="2" charset="-122"/>
                <a:ea typeface="华文楷体" panose="02010600040101010101" pitchFamily="2" charset="-122"/>
              </a:rPr>
              <a:t>flexbox</a:t>
            </a:r>
            <a:r>
              <a:rPr lang="zh-CN" altLang="en-US" sz="2400" dirty="0">
                <a:latin typeface="华文楷体" panose="02010600040101010101" pitchFamily="2" charset="-122"/>
                <a:ea typeface="华文楷体" panose="02010600040101010101" pitchFamily="2" charset="-122"/>
              </a:rPr>
              <a:t>实现页面布局</a:t>
            </a:r>
          </a:p>
        </p:txBody>
      </p:sp>
      <p:sp>
        <p:nvSpPr>
          <p:cNvPr id="25" name="文本框 24">
            <a:extLst>
              <a:ext uri="{FF2B5EF4-FFF2-40B4-BE49-F238E27FC236}">
                <a16:creationId xmlns:a16="http://schemas.microsoft.com/office/drawing/2014/main" id="{DA94C3C4-3936-47A1-ABE0-D37E840391C4}"/>
              </a:ext>
            </a:extLst>
          </p:cNvPr>
          <p:cNvSpPr txBox="1"/>
          <p:nvPr/>
        </p:nvSpPr>
        <p:spPr>
          <a:xfrm>
            <a:off x="6659419" y="6400800"/>
            <a:ext cx="2448212" cy="369332"/>
          </a:xfrm>
          <a:prstGeom prst="rect">
            <a:avLst/>
          </a:prstGeom>
          <a:noFill/>
        </p:spPr>
        <p:txBody>
          <a:bodyPr wrap="square" rtlCol="0">
            <a:spAutoFit/>
          </a:bodyPr>
          <a:lstStyle/>
          <a:p>
            <a:r>
              <a:rPr lang="en-US" altLang="zh-CN" dirty="0">
                <a:latin typeface="Bahnschrift SemiBold SemiConden" panose="020B0502040204020203" pitchFamily="34" charset="0"/>
              </a:rPr>
              <a:t>sample: twc.html</a:t>
            </a:r>
            <a:endParaRPr lang="zh-CN" altLang="en-US" dirty="0">
              <a:latin typeface="Bahnschrift SemiBold SemiConden" panose="020B0502040204020203" pitchFamily="34" charset="0"/>
            </a:endParaRPr>
          </a:p>
        </p:txBody>
      </p:sp>
      <p:sp>
        <p:nvSpPr>
          <p:cNvPr id="11" name="矩形: 圆角 10">
            <a:extLst>
              <a:ext uri="{FF2B5EF4-FFF2-40B4-BE49-F238E27FC236}">
                <a16:creationId xmlns:a16="http://schemas.microsoft.com/office/drawing/2014/main" id="{9E1CC90D-A9BF-4B81-BB01-CE8353D77D08}"/>
              </a:ext>
            </a:extLst>
          </p:cNvPr>
          <p:cNvSpPr/>
          <p:nvPr/>
        </p:nvSpPr>
        <p:spPr>
          <a:xfrm>
            <a:off x="825105" y="2247807"/>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12" name="图形 11" descr="灯泡">
            <a:extLst>
              <a:ext uri="{FF2B5EF4-FFF2-40B4-BE49-F238E27FC236}">
                <a16:creationId xmlns:a16="http://schemas.microsoft.com/office/drawing/2014/main" id="{DFFDF8BC-8E0B-48AD-9B6E-30F360233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05" y="2346863"/>
            <a:ext cx="594360" cy="594360"/>
          </a:xfrm>
          <a:prstGeom prst="rect">
            <a:avLst/>
          </a:prstGeom>
        </p:spPr>
      </p:pic>
      <p:sp>
        <p:nvSpPr>
          <p:cNvPr id="15" name="文本框 14">
            <a:extLst>
              <a:ext uri="{FF2B5EF4-FFF2-40B4-BE49-F238E27FC236}">
                <a16:creationId xmlns:a16="http://schemas.microsoft.com/office/drawing/2014/main" id="{E70EECE9-E9D3-41FF-91C1-4EEE23CE288E}"/>
              </a:ext>
            </a:extLst>
          </p:cNvPr>
          <p:cNvSpPr txBox="1"/>
          <p:nvPr/>
        </p:nvSpPr>
        <p:spPr>
          <a:xfrm>
            <a:off x="1419465" y="2443988"/>
            <a:ext cx="5928360" cy="400110"/>
          </a:xfrm>
          <a:prstGeom prst="rect">
            <a:avLst/>
          </a:prstGeom>
          <a:noFill/>
        </p:spPr>
        <p:txBody>
          <a:bodyPr wrap="square" rtlCol="0">
            <a:spAutoFit/>
          </a:bodyPr>
          <a:lstStyle/>
          <a:p>
            <a:r>
              <a:rPr lang="zh-CN" altLang="en-US" sz="2000" dirty="0"/>
              <a:t>再把</a:t>
            </a:r>
            <a:r>
              <a:rPr lang="en-US" altLang="zh-CN" sz="2000" dirty="0"/>
              <a:t>aside</a:t>
            </a:r>
            <a:r>
              <a:rPr lang="zh-CN" altLang="en-US" sz="2000" dirty="0"/>
              <a:t>分成两个块</a:t>
            </a:r>
            <a:r>
              <a:rPr lang="en-US" altLang="zh-CN" sz="2000" dirty="0"/>
              <a:t>…</a:t>
            </a:r>
            <a:endParaRPr lang="zh-CN" altLang="en-US" sz="2000" dirty="0"/>
          </a:p>
        </p:txBody>
      </p:sp>
      <p:pic>
        <p:nvPicPr>
          <p:cNvPr id="4" name="图片 3">
            <a:extLst>
              <a:ext uri="{FF2B5EF4-FFF2-40B4-BE49-F238E27FC236}">
                <a16:creationId xmlns:a16="http://schemas.microsoft.com/office/drawing/2014/main" id="{B6BE0F35-5CDE-4B51-A71A-11C357F97B0D}"/>
              </a:ext>
            </a:extLst>
          </p:cNvPr>
          <p:cNvPicPr>
            <a:picLocks noChangeAspect="1"/>
          </p:cNvPicPr>
          <p:nvPr/>
        </p:nvPicPr>
        <p:blipFill>
          <a:blip r:embed="rId4"/>
          <a:stretch>
            <a:fillRect/>
          </a:stretch>
        </p:blipFill>
        <p:spPr>
          <a:xfrm>
            <a:off x="711836" y="3538259"/>
            <a:ext cx="4100309" cy="1691897"/>
          </a:xfrm>
          <a:prstGeom prst="rect">
            <a:avLst/>
          </a:prstGeom>
        </p:spPr>
      </p:pic>
      <p:sp>
        <p:nvSpPr>
          <p:cNvPr id="16" name="矩形 15">
            <a:extLst>
              <a:ext uri="{FF2B5EF4-FFF2-40B4-BE49-F238E27FC236}">
                <a16:creationId xmlns:a16="http://schemas.microsoft.com/office/drawing/2014/main" id="{799E1546-C917-4955-9C52-15E56DE227E3}"/>
              </a:ext>
            </a:extLst>
          </p:cNvPr>
          <p:cNvSpPr/>
          <p:nvPr/>
        </p:nvSpPr>
        <p:spPr>
          <a:xfrm>
            <a:off x="5081534" y="3671715"/>
            <a:ext cx="3155769" cy="1914792"/>
          </a:xfrm>
          <a:prstGeom prst="rect">
            <a:avLst/>
          </a:prstGeom>
          <a:noFill/>
          <a:ln w="19050">
            <a:solidFill>
              <a:schemeClr val="accent2">
                <a:lumMod val="7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300044F-23C7-4D2D-8E96-BF132A85464F}"/>
              </a:ext>
            </a:extLst>
          </p:cNvPr>
          <p:cNvSpPr txBox="1"/>
          <p:nvPr/>
        </p:nvSpPr>
        <p:spPr>
          <a:xfrm>
            <a:off x="5215431" y="4075509"/>
            <a:ext cx="2883326" cy="1200329"/>
          </a:xfrm>
          <a:prstGeom prst="rect">
            <a:avLst/>
          </a:prstGeom>
          <a:noFill/>
        </p:spPr>
        <p:txBody>
          <a:bodyPr wrap="square" rtlCol="0">
            <a:spAutoFit/>
          </a:bodyPr>
          <a:lstStyle/>
          <a:p>
            <a:r>
              <a:rPr lang="zh-CN" altLang="en-US" dirty="0"/>
              <a:t>一个元素是弹性子元素的同时也可以是弹性父元素。</a:t>
            </a:r>
            <a:endParaRPr lang="en-US" altLang="zh-CN" dirty="0"/>
          </a:p>
          <a:p>
            <a:r>
              <a:rPr lang="en-US" altLang="zh-CN" dirty="0"/>
              <a:t>flex-direction</a:t>
            </a:r>
            <a:r>
              <a:rPr lang="zh-CN" altLang="en-US" dirty="0"/>
              <a:t>可以把方向变成竖直方向。</a:t>
            </a:r>
            <a:endParaRPr lang="en-US" altLang="zh-CN" dirty="0"/>
          </a:p>
        </p:txBody>
      </p:sp>
      <p:sp>
        <p:nvSpPr>
          <p:cNvPr id="18" name="文本框 17">
            <a:extLst>
              <a:ext uri="{FF2B5EF4-FFF2-40B4-BE49-F238E27FC236}">
                <a16:creationId xmlns:a16="http://schemas.microsoft.com/office/drawing/2014/main" id="{E6E1AA7A-81EC-43E3-B837-9B7CEF11A92D}"/>
              </a:ext>
            </a:extLst>
          </p:cNvPr>
          <p:cNvSpPr txBox="1"/>
          <p:nvPr/>
        </p:nvSpPr>
        <p:spPr>
          <a:xfrm>
            <a:off x="5828218" y="3444074"/>
            <a:ext cx="1657752" cy="461665"/>
          </a:xfrm>
          <a:prstGeom prst="rect">
            <a:avLst/>
          </a:prstGeom>
          <a:solidFill>
            <a:schemeClr val="bg1"/>
          </a:solidFill>
        </p:spPr>
        <p:txBody>
          <a:bodyPr wrap="square" rtlCol="0">
            <a:spAutoFit/>
          </a:bodyPr>
          <a:lstStyle/>
          <a:p>
            <a:pPr algn="ctr"/>
            <a:r>
              <a:rPr lang="zh-CN" altLang="en-US" sz="2400" dirty="0"/>
              <a:t>解释</a:t>
            </a:r>
          </a:p>
        </p:txBody>
      </p:sp>
      <p:pic>
        <p:nvPicPr>
          <p:cNvPr id="7" name="图片 6">
            <a:extLst>
              <a:ext uri="{FF2B5EF4-FFF2-40B4-BE49-F238E27FC236}">
                <a16:creationId xmlns:a16="http://schemas.microsoft.com/office/drawing/2014/main" id="{2BDD63B3-6FFF-4AA3-B0AA-A25B311FC876}"/>
              </a:ext>
            </a:extLst>
          </p:cNvPr>
          <p:cNvPicPr>
            <a:picLocks noChangeAspect="1"/>
          </p:cNvPicPr>
          <p:nvPr/>
        </p:nvPicPr>
        <p:blipFill>
          <a:blip r:embed="rId5"/>
          <a:stretch>
            <a:fillRect/>
          </a:stretch>
        </p:blipFill>
        <p:spPr>
          <a:xfrm>
            <a:off x="711836" y="5288134"/>
            <a:ext cx="2918055" cy="1153650"/>
          </a:xfrm>
          <a:prstGeom prst="rect">
            <a:avLst/>
          </a:prstGeom>
        </p:spPr>
      </p:pic>
    </p:spTree>
    <p:extLst>
      <p:ext uri="{BB962C8B-B14F-4D97-AF65-F5344CB8AC3E}">
        <p14:creationId xmlns:p14="http://schemas.microsoft.com/office/powerpoint/2010/main" val="42947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213BD-117C-4EA0-BECE-A277D07DC761}"/>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2A466A03-BEA4-4A1B-BBA3-B56E6A2A4557}"/>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1938CA71-4025-4B31-926D-478931D66497}"/>
              </a:ext>
            </a:extLst>
          </p:cNvPr>
          <p:cNvPicPr>
            <a:picLocks noChangeAspect="1"/>
          </p:cNvPicPr>
          <p:nvPr/>
        </p:nvPicPr>
        <p:blipFill>
          <a:blip r:embed="rId2"/>
          <a:stretch>
            <a:fillRect/>
          </a:stretch>
        </p:blipFill>
        <p:spPr>
          <a:xfrm>
            <a:off x="1214505" y="1261899"/>
            <a:ext cx="6714990" cy="5478789"/>
          </a:xfrm>
          <a:prstGeom prst="rect">
            <a:avLst/>
          </a:prstGeom>
        </p:spPr>
      </p:pic>
    </p:spTree>
    <p:extLst>
      <p:ext uri="{BB962C8B-B14F-4D97-AF65-F5344CB8AC3E}">
        <p14:creationId xmlns:p14="http://schemas.microsoft.com/office/powerpoint/2010/main" val="121950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0C995-175A-4101-894D-E4EE9F440BB8}"/>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9084A5EA-543B-42A9-A2B9-EC277C6C08B5}"/>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0DA1D03D-6B70-4F98-82B6-D7DE52F61390}"/>
              </a:ext>
            </a:extLst>
          </p:cNvPr>
          <p:cNvPicPr>
            <a:picLocks noChangeAspect="1"/>
          </p:cNvPicPr>
          <p:nvPr/>
        </p:nvPicPr>
        <p:blipFill>
          <a:blip r:embed="rId2"/>
          <a:stretch>
            <a:fillRect/>
          </a:stretch>
        </p:blipFill>
        <p:spPr>
          <a:xfrm>
            <a:off x="570941" y="1614234"/>
            <a:ext cx="8002117" cy="3629532"/>
          </a:xfrm>
          <a:prstGeom prst="rect">
            <a:avLst/>
          </a:prstGeom>
        </p:spPr>
      </p:pic>
    </p:spTree>
    <p:extLst>
      <p:ext uri="{BB962C8B-B14F-4D97-AF65-F5344CB8AC3E}">
        <p14:creationId xmlns:p14="http://schemas.microsoft.com/office/powerpoint/2010/main" val="1084825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BB9EE-E28D-44CC-8D88-EF355F8DD125}"/>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512DA993-AAF4-4A85-85F6-5D2D85FCB28F}"/>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4855DB21-0BD9-495E-8C34-4350DD5748FD}"/>
              </a:ext>
            </a:extLst>
          </p:cNvPr>
          <p:cNvPicPr>
            <a:picLocks noChangeAspect="1"/>
          </p:cNvPicPr>
          <p:nvPr/>
        </p:nvPicPr>
        <p:blipFill>
          <a:blip r:embed="rId2"/>
          <a:stretch>
            <a:fillRect/>
          </a:stretch>
        </p:blipFill>
        <p:spPr>
          <a:xfrm>
            <a:off x="1119250" y="1497927"/>
            <a:ext cx="6306786" cy="5360073"/>
          </a:xfrm>
          <a:prstGeom prst="rect">
            <a:avLst/>
          </a:prstGeom>
        </p:spPr>
      </p:pic>
    </p:spTree>
    <p:extLst>
      <p:ext uri="{BB962C8B-B14F-4D97-AF65-F5344CB8AC3E}">
        <p14:creationId xmlns:p14="http://schemas.microsoft.com/office/powerpoint/2010/main" val="337391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44603-AD87-4077-947C-49C432ECA7EB}"/>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889E8F3B-E5C8-4197-999E-C946E54EEB9C}"/>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CB95C571-1AD8-4A84-BA3D-FE1437371C82}"/>
              </a:ext>
            </a:extLst>
          </p:cNvPr>
          <p:cNvPicPr>
            <a:picLocks noChangeAspect="1"/>
          </p:cNvPicPr>
          <p:nvPr/>
        </p:nvPicPr>
        <p:blipFill>
          <a:blip r:embed="rId2"/>
          <a:stretch>
            <a:fillRect/>
          </a:stretch>
        </p:blipFill>
        <p:spPr>
          <a:xfrm>
            <a:off x="0" y="1464172"/>
            <a:ext cx="9144000" cy="4557727"/>
          </a:xfrm>
          <a:prstGeom prst="rect">
            <a:avLst/>
          </a:prstGeom>
        </p:spPr>
      </p:pic>
    </p:spTree>
    <p:extLst>
      <p:ext uri="{BB962C8B-B14F-4D97-AF65-F5344CB8AC3E}">
        <p14:creationId xmlns:p14="http://schemas.microsoft.com/office/powerpoint/2010/main" val="187723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F2616-A493-4453-8E5F-E447D9A03385}"/>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FA788FD2-CAB4-4FBE-AE71-5793C06C6C5D}"/>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6E321ABB-E835-4576-8A42-7698F6BB255A}"/>
              </a:ext>
            </a:extLst>
          </p:cNvPr>
          <p:cNvPicPr>
            <a:picLocks noChangeAspect="1"/>
          </p:cNvPicPr>
          <p:nvPr/>
        </p:nvPicPr>
        <p:blipFill>
          <a:blip r:embed="rId2"/>
          <a:stretch>
            <a:fillRect/>
          </a:stretch>
        </p:blipFill>
        <p:spPr>
          <a:xfrm>
            <a:off x="1109187" y="1283494"/>
            <a:ext cx="6601943" cy="5435600"/>
          </a:xfrm>
          <a:prstGeom prst="rect">
            <a:avLst/>
          </a:prstGeom>
        </p:spPr>
      </p:pic>
    </p:spTree>
    <p:extLst>
      <p:ext uri="{BB962C8B-B14F-4D97-AF65-F5344CB8AC3E}">
        <p14:creationId xmlns:p14="http://schemas.microsoft.com/office/powerpoint/2010/main" val="253401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2763063-9FE2-4C74-81C3-7F26AB74271D}"/>
              </a:ext>
            </a:extLst>
          </p:cNvPr>
          <p:cNvGrpSpPr/>
          <p:nvPr/>
        </p:nvGrpSpPr>
        <p:grpSpPr>
          <a:xfrm>
            <a:off x="0" y="1004878"/>
            <a:ext cx="2857500" cy="54302"/>
            <a:chOff x="0" y="1004878"/>
            <a:chExt cx="3886200" cy="53340"/>
          </a:xfrm>
        </p:grpSpPr>
        <p:cxnSp>
          <p:nvCxnSpPr>
            <p:cNvPr id="5" name="直接连接符 4">
              <a:extLst>
                <a:ext uri="{FF2B5EF4-FFF2-40B4-BE49-F238E27FC236}">
                  <a16:creationId xmlns:a16="http://schemas.microsoft.com/office/drawing/2014/main" id="{CF9F9B29-8165-4AF6-A83D-C806D0CFDDD4}"/>
                </a:ext>
              </a:extLst>
            </p:cNvPr>
            <p:cNvCxnSpPr>
              <a:cxnSpLocks/>
            </p:cNvCxnSpPr>
            <p:nvPr/>
          </p:nvCxnSpPr>
          <p:spPr>
            <a:xfrm>
              <a:off x="0" y="1004878"/>
              <a:ext cx="3886200"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6" name="直接连接符 5">
              <a:extLst>
                <a:ext uri="{FF2B5EF4-FFF2-40B4-BE49-F238E27FC236}">
                  <a16:creationId xmlns:a16="http://schemas.microsoft.com/office/drawing/2014/main" id="{A68A9E48-981C-42EF-BDE6-03B9A6071598}"/>
                </a:ext>
              </a:extLst>
            </p:cNvPr>
            <p:cNvCxnSpPr>
              <a:cxnSpLocks/>
            </p:cNvCxnSpPr>
            <p:nvPr/>
          </p:nvCxnSpPr>
          <p:spPr>
            <a:xfrm>
              <a:off x="0" y="1058218"/>
              <a:ext cx="3886200" cy="0"/>
            </a:xfrm>
            <a:prstGeom prst="line">
              <a:avLst/>
            </a:prstGeom>
            <a:ln w="57150"/>
          </p:spPr>
          <p:style>
            <a:lnRef idx="1">
              <a:schemeClr val="accent2"/>
            </a:lnRef>
            <a:fillRef idx="0">
              <a:schemeClr val="accent2"/>
            </a:fillRef>
            <a:effectRef idx="0">
              <a:schemeClr val="accent2"/>
            </a:effectRef>
            <a:fontRef idx="minor">
              <a:schemeClr val="tx1"/>
            </a:fontRef>
          </p:style>
        </p:cxnSp>
      </p:grpSp>
      <p:sp>
        <p:nvSpPr>
          <p:cNvPr id="7" name="文本框 6">
            <a:extLst>
              <a:ext uri="{FF2B5EF4-FFF2-40B4-BE49-F238E27FC236}">
                <a16:creationId xmlns:a16="http://schemas.microsoft.com/office/drawing/2014/main" id="{0C96C0EC-9DAC-42ED-AD0C-2F7CF4E24B53}"/>
              </a:ext>
            </a:extLst>
          </p:cNvPr>
          <p:cNvSpPr txBox="1"/>
          <p:nvPr/>
        </p:nvSpPr>
        <p:spPr>
          <a:xfrm>
            <a:off x="0" y="327182"/>
            <a:ext cx="3886200" cy="646331"/>
          </a:xfrm>
          <a:prstGeom prst="rect">
            <a:avLst/>
          </a:prstGeom>
          <a:noFill/>
        </p:spPr>
        <p:txBody>
          <a:bodyPr wrap="square" rtlCol="0">
            <a:spAutoFit/>
          </a:bodyPr>
          <a:lstStyle/>
          <a:p>
            <a:r>
              <a:rPr lang="en-US" altLang="zh-CN" sz="3600" dirty="0">
                <a:latin typeface="Times New Roman" panose="02020603050405020304" pitchFamily="18" charset="0"/>
                <a:ea typeface="Yu Gothic" panose="020B0400000000000000" pitchFamily="34" charset="-128"/>
                <a:cs typeface="Times New Roman" panose="02020603050405020304" pitchFamily="18" charset="0"/>
              </a:rPr>
              <a:t>    Reference</a:t>
            </a:r>
            <a:endParaRPr lang="zh-CN" altLang="en-US" sz="3600" dirty="0">
              <a:latin typeface="Times New Roman" panose="02020603050405020304" pitchFamily="18" charset="0"/>
              <a:ea typeface="Yu Gothic" panose="020B0400000000000000" pitchFamily="34" charset="-128"/>
              <a:cs typeface="Times New Roman" panose="02020603050405020304" pitchFamily="18" charset="0"/>
            </a:endParaRPr>
          </a:p>
        </p:txBody>
      </p:sp>
      <p:sp>
        <p:nvSpPr>
          <p:cNvPr id="30" name="矩形: 圆角 29">
            <a:extLst>
              <a:ext uri="{FF2B5EF4-FFF2-40B4-BE49-F238E27FC236}">
                <a16:creationId xmlns:a16="http://schemas.microsoft.com/office/drawing/2014/main" id="{4972FCD7-C760-4A5C-9A9F-1B33152FFC86}"/>
              </a:ext>
            </a:extLst>
          </p:cNvPr>
          <p:cNvSpPr/>
          <p:nvPr/>
        </p:nvSpPr>
        <p:spPr>
          <a:xfrm>
            <a:off x="704965" y="1772460"/>
            <a:ext cx="5295900" cy="441923"/>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6DAD7173-C602-4958-B676-494BA462B381}"/>
              </a:ext>
            </a:extLst>
          </p:cNvPr>
          <p:cNvSpPr/>
          <p:nvPr/>
        </p:nvSpPr>
        <p:spPr>
          <a:xfrm>
            <a:off x="624955" y="1858128"/>
            <a:ext cx="7684770" cy="645852"/>
          </a:xfrm>
          <a:prstGeom prst="roundRect">
            <a:avLst>
              <a:gd name="adj" fmla="val 342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https://jinxuliang.com/course/CoursePortal/Details/5bcc53c0a664d71ad80786a9</a:t>
            </a:r>
            <a:endParaRPr lang="zh-CN" altLang="en-US" dirty="0">
              <a:solidFill>
                <a:schemeClr val="tx1"/>
              </a:solidFill>
              <a:latin typeface="Bahnschrift Light SemiCondensed" panose="020B0502040204020203" pitchFamily="34" charset="0"/>
            </a:endParaRPr>
          </a:p>
        </p:txBody>
      </p:sp>
      <p:sp>
        <p:nvSpPr>
          <p:cNvPr id="32" name="矩形 31">
            <a:extLst>
              <a:ext uri="{FF2B5EF4-FFF2-40B4-BE49-F238E27FC236}">
                <a16:creationId xmlns:a16="http://schemas.microsoft.com/office/drawing/2014/main" id="{97AF0AC6-67F7-49AD-82CB-F3522B9420EB}"/>
              </a:ext>
            </a:extLst>
          </p:cNvPr>
          <p:cNvSpPr/>
          <p:nvPr/>
        </p:nvSpPr>
        <p:spPr>
          <a:xfrm>
            <a:off x="838315" y="1520132"/>
            <a:ext cx="1626870" cy="441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u="sng" dirty="0">
                <a:solidFill>
                  <a:schemeClr val="tx1"/>
                </a:solidFill>
                <a:latin typeface="黑体" panose="02010609060101010101" pitchFamily="49" charset="-122"/>
                <a:ea typeface="黑体" panose="02010609060101010101" pitchFamily="49" charset="-122"/>
              </a:rPr>
              <a:t>金老师自学网</a:t>
            </a:r>
          </a:p>
        </p:txBody>
      </p:sp>
      <p:sp>
        <p:nvSpPr>
          <p:cNvPr id="33" name="矩形: 圆角 32">
            <a:extLst>
              <a:ext uri="{FF2B5EF4-FFF2-40B4-BE49-F238E27FC236}">
                <a16:creationId xmlns:a16="http://schemas.microsoft.com/office/drawing/2014/main" id="{C57666E1-7C0D-41FB-8FC3-9D32D382321A}"/>
              </a:ext>
            </a:extLst>
          </p:cNvPr>
          <p:cNvSpPr/>
          <p:nvPr/>
        </p:nvSpPr>
        <p:spPr>
          <a:xfrm>
            <a:off x="704965" y="3049866"/>
            <a:ext cx="5295900" cy="441923"/>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E0673CBA-2843-4443-858B-5A37FC86A769}"/>
              </a:ext>
            </a:extLst>
          </p:cNvPr>
          <p:cNvSpPr/>
          <p:nvPr/>
        </p:nvSpPr>
        <p:spPr>
          <a:xfrm>
            <a:off x="624955" y="3135534"/>
            <a:ext cx="7684770" cy="645852"/>
          </a:xfrm>
          <a:prstGeom prst="roundRect">
            <a:avLst>
              <a:gd name="adj" fmla="val 342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https://www.w3school.com.cn/html5/index.asp</a:t>
            </a:r>
            <a:endParaRPr lang="zh-CN" altLang="en-US" dirty="0">
              <a:solidFill>
                <a:schemeClr val="tx1"/>
              </a:solidFill>
              <a:latin typeface="Bahnschrift Light SemiCondensed" panose="020B0502040204020203" pitchFamily="34" charset="0"/>
            </a:endParaRPr>
          </a:p>
        </p:txBody>
      </p:sp>
      <p:sp>
        <p:nvSpPr>
          <p:cNvPr id="35" name="矩形 34">
            <a:extLst>
              <a:ext uri="{FF2B5EF4-FFF2-40B4-BE49-F238E27FC236}">
                <a16:creationId xmlns:a16="http://schemas.microsoft.com/office/drawing/2014/main" id="{CAD962A6-A750-4328-87D6-29B75C3D75DE}"/>
              </a:ext>
            </a:extLst>
          </p:cNvPr>
          <p:cNvSpPr/>
          <p:nvPr/>
        </p:nvSpPr>
        <p:spPr>
          <a:xfrm>
            <a:off x="838315" y="2797538"/>
            <a:ext cx="1626870" cy="441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u="sng" dirty="0">
                <a:solidFill>
                  <a:schemeClr val="tx1"/>
                </a:solidFill>
                <a:latin typeface="黑体" panose="02010609060101010101" pitchFamily="49" charset="-122"/>
                <a:ea typeface="黑体" panose="02010609060101010101" pitchFamily="49" charset="-122"/>
              </a:rPr>
              <a:t>W3School</a:t>
            </a:r>
            <a:endParaRPr lang="zh-CN" altLang="en-US" u="sng" dirty="0">
              <a:solidFill>
                <a:schemeClr val="tx1"/>
              </a:solidFill>
              <a:latin typeface="黑体" panose="02010609060101010101" pitchFamily="49" charset="-122"/>
              <a:ea typeface="黑体" panose="02010609060101010101" pitchFamily="49" charset="-122"/>
            </a:endParaRPr>
          </a:p>
        </p:txBody>
      </p:sp>
      <p:sp>
        <p:nvSpPr>
          <p:cNvPr id="36" name="矩形: 圆角 35">
            <a:extLst>
              <a:ext uri="{FF2B5EF4-FFF2-40B4-BE49-F238E27FC236}">
                <a16:creationId xmlns:a16="http://schemas.microsoft.com/office/drawing/2014/main" id="{0AB12747-25C8-4A35-94DF-12D5B2CCFB51}"/>
              </a:ext>
            </a:extLst>
          </p:cNvPr>
          <p:cNvSpPr/>
          <p:nvPr/>
        </p:nvSpPr>
        <p:spPr>
          <a:xfrm>
            <a:off x="704965" y="4327272"/>
            <a:ext cx="5295900" cy="441923"/>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D1278F89-FF70-4545-92AB-89B1E40625E1}"/>
              </a:ext>
            </a:extLst>
          </p:cNvPr>
          <p:cNvSpPr/>
          <p:nvPr/>
        </p:nvSpPr>
        <p:spPr>
          <a:xfrm>
            <a:off x="624955" y="4412940"/>
            <a:ext cx="7684770" cy="645852"/>
          </a:xfrm>
          <a:prstGeom prst="roundRect">
            <a:avLst>
              <a:gd name="adj" fmla="val 342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https://developer.mozilla.org/zh-CN/docs/learn/HTML</a:t>
            </a:r>
            <a:endParaRPr lang="zh-CN" altLang="en-US" dirty="0">
              <a:solidFill>
                <a:schemeClr val="tx1"/>
              </a:solidFill>
              <a:latin typeface="Bahnschrift Light SemiCondensed" panose="020B0502040204020203" pitchFamily="34" charset="0"/>
            </a:endParaRPr>
          </a:p>
        </p:txBody>
      </p:sp>
      <p:sp>
        <p:nvSpPr>
          <p:cNvPr id="38" name="矩形 37">
            <a:extLst>
              <a:ext uri="{FF2B5EF4-FFF2-40B4-BE49-F238E27FC236}">
                <a16:creationId xmlns:a16="http://schemas.microsoft.com/office/drawing/2014/main" id="{3C29BBE1-A4B9-422D-BAFB-25F046BE4564}"/>
              </a:ext>
            </a:extLst>
          </p:cNvPr>
          <p:cNvSpPr/>
          <p:nvPr/>
        </p:nvSpPr>
        <p:spPr>
          <a:xfrm>
            <a:off x="838315" y="4074944"/>
            <a:ext cx="1626870" cy="441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u="sng" dirty="0">
                <a:solidFill>
                  <a:schemeClr val="tx1"/>
                </a:solidFill>
                <a:latin typeface="黑体" panose="02010609060101010101" pitchFamily="49" charset="-122"/>
                <a:ea typeface="黑体" panose="02010609060101010101" pitchFamily="49" charset="-122"/>
              </a:rPr>
              <a:t>MDN</a:t>
            </a:r>
            <a:endParaRPr lang="zh-CN" altLang="en-US" u="sng" dirty="0">
              <a:solidFill>
                <a:schemeClr val="tx1"/>
              </a:solidFill>
              <a:latin typeface="黑体" panose="02010609060101010101" pitchFamily="49" charset="-122"/>
              <a:ea typeface="黑体" panose="02010609060101010101" pitchFamily="49" charset="-122"/>
            </a:endParaRPr>
          </a:p>
        </p:txBody>
      </p:sp>
      <p:sp>
        <p:nvSpPr>
          <p:cNvPr id="39" name="矩形: 圆角 38">
            <a:extLst>
              <a:ext uri="{FF2B5EF4-FFF2-40B4-BE49-F238E27FC236}">
                <a16:creationId xmlns:a16="http://schemas.microsoft.com/office/drawing/2014/main" id="{CF1AD06F-80D5-4DB0-BC65-70F138C8F3EB}"/>
              </a:ext>
            </a:extLst>
          </p:cNvPr>
          <p:cNvSpPr/>
          <p:nvPr/>
        </p:nvSpPr>
        <p:spPr>
          <a:xfrm>
            <a:off x="704965" y="5604678"/>
            <a:ext cx="5295900" cy="441923"/>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E8587074-AEEE-4818-8C14-D939E33DE809}"/>
              </a:ext>
            </a:extLst>
          </p:cNvPr>
          <p:cNvSpPr/>
          <p:nvPr/>
        </p:nvSpPr>
        <p:spPr>
          <a:xfrm>
            <a:off x="624955" y="5690346"/>
            <a:ext cx="7684770" cy="645852"/>
          </a:xfrm>
          <a:prstGeom prst="roundRect">
            <a:avLst>
              <a:gd name="adj" fmla="val 342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u="sng" dirty="0">
                <a:solidFill>
                  <a:schemeClr val="tx1"/>
                </a:solidFill>
                <a:latin typeface="Bahnschrift Light SemiCondensed" panose="020B0502040204020203" pitchFamily="34" charset="0"/>
              </a:rPr>
              <a:t>https://v3.bootcss.com/getting-started/</a:t>
            </a:r>
            <a:endParaRPr lang="zh-CN" altLang="en-US" u="sng" dirty="0">
              <a:solidFill>
                <a:schemeClr val="tx1"/>
              </a:solidFill>
              <a:latin typeface="Bahnschrift Light SemiCondensed" panose="020B0502040204020203" pitchFamily="34" charset="0"/>
            </a:endParaRPr>
          </a:p>
        </p:txBody>
      </p:sp>
      <p:sp>
        <p:nvSpPr>
          <p:cNvPr id="41" name="矩形 40">
            <a:extLst>
              <a:ext uri="{FF2B5EF4-FFF2-40B4-BE49-F238E27FC236}">
                <a16:creationId xmlns:a16="http://schemas.microsoft.com/office/drawing/2014/main" id="{88D6FB11-87F2-4629-8D30-2606888D2CB5}"/>
              </a:ext>
            </a:extLst>
          </p:cNvPr>
          <p:cNvSpPr/>
          <p:nvPr/>
        </p:nvSpPr>
        <p:spPr>
          <a:xfrm>
            <a:off x="838315" y="5315081"/>
            <a:ext cx="1626870" cy="441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u="sng" dirty="0">
                <a:solidFill>
                  <a:schemeClr val="tx1"/>
                </a:solidFill>
                <a:latin typeface="黑体" panose="02010609060101010101" pitchFamily="49" charset="-122"/>
                <a:ea typeface="黑体" panose="02010609060101010101" pitchFamily="49" charset="-122"/>
              </a:rPr>
              <a:t>BS</a:t>
            </a:r>
            <a:r>
              <a:rPr lang="zh-CN" altLang="en-US" u="sng" dirty="0">
                <a:solidFill>
                  <a:schemeClr val="tx1"/>
                </a:solidFill>
                <a:latin typeface="黑体" panose="02010609060101010101" pitchFamily="49" charset="-122"/>
                <a:ea typeface="黑体" panose="02010609060101010101" pitchFamily="49" charset="-122"/>
              </a:rPr>
              <a:t>官方文档</a:t>
            </a:r>
          </a:p>
        </p:txBody>
      </p:sp>
    </p:spTree>
    <p:extLst>
      <p:ext uri="{BB962C8B-B14F-4D97-AF65-F5344CB8AC3E}">
        <p14:creationId xmlns:p14="http://schemas.microsoft.com/office/powerpoint/2010/main" val="74551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26FE7-311A-4468-A075-C2777439A38D}"/>
              </a:ext>
            </a:extLst>
          </p:cNvPr>
          <p:cNvSpPr>
            <a:spLocks noGrp="1"/>
          </p:cNvSpPr>
          <p:nvPr>
            <p:ph type="title"/>
          </p:nvPr>
        </p:nvSpPr>
        <p:spPr/>
        <p:txBody>
          <a:bodyPr/>
          <a:lstStyle/>
          <a:p>
            <a:r>
              <a:rPr lang="en-US" altLang="zh-CN" dirty="0"/>
              <a:t>Sample</a:t>
            </a:r>
            <a:endParaRPr lang="zh-CN" altLang="en-US" dirty="0"/>
          </a:p>
        </p:txBody>
      </p:sp>
      <p:sp>
        <p:nvSpPr>
          <p:cNvPr id="3" name="内容占位符 2">
            <a:extLst>
              <a:ext uri="{FF2B5EF4-FFF2-40B4-BE49-F238E27FC236}">
                <a16:creationId xmlns:a16="http://schemas.microsoft.com/office/drawing/2014/main" id="{EC2CAA5F-A87B-443B-9A88-A3EF1027848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3CC83E1-8506-4B40-9E24-02BD4ACED19D}"/>
              </a:ext>
            </a:extLst>
          </p:cNvPr>
          <p:cNvPicPr>
            <a:picLocks noChangeAspect="1"/>
          </p:cNvPicPr>
          <p:nvPr/>
        </p:nvPicPr>
        <p:blipFill>
          <a:blip r:embed="rId2"/>
          <a:stretch>
            <a:fillRect/>
          </a:stretch>
        </p:blipFill>
        <p:spPr>
          <a:xfrm>
            <a:off x="329996" y="1558406"/>
            <a:ext cx="8499314" cy="3974175"/>
          </a:xfrm>
          <a:prstGeom prst="rect">
            <a:avLst/>
          </a:prstGeom>
        </p:spPr>
      </p:pic>
      <p:sp>
        <p:nvSpPr>
          <p:cNvPr id="6" name="文本框 5">
            <a:extLst>
              <a:ext uri="{FF2B5EF4-FFF2-40B4-BE49-F238E27FC236}">
                <a16:creationId xmlns:a16="http://schemas.microsoft.com/office/drawing/2014/main" id="{22E8DB49-484F-4A25-AAEB-28D3F880E94A}"/>
              </a:ext>
            </a:extLst>
          </p:cNvPr>
          <p:cNvSpPr txBox="1"/>
          <p:nvPr/>
        </p:nvSpPr>
        <p:spPr>
          <a:xfrm>
            <a:off x="6659419" y="6400800"/>
            <a:ext cx="2448212" cy="369332"/>
          </a:xfrm>
          <a:prstGeom prst="rect">
            <a:avLst/>
          </a:prstGeom>
          <a:noFill/>
        </p:spPr>
        <p:txBody>
          <a:bodyPr wrap="square" rtlCol="0">
            <a:spAutoFit/>
          </a:bodyPr>
          <a:lstStyle/>
          <a:p>
            <a:r>
              <a:rPr lang="en-US" altLang="zh-CN" dirty="0">
                <a:latin typeface="Bahnschrift SemiBold SemiConden" panose="020B0502040204020203" pitchFamily="34" charset="0"/>
              </a:rPr>
              <a:t>sample: twc.html</a:t>
            </a:r>
            <a:endParaRPr lang="zh-CN" altLang="en-US" dirty="0">
              <a:latin typeface="Bahnschrift SemiBold SemiConden" panose="020B0502040204020203" pitchFamily="34" charset="0"/>
            </a:endParaRPr>
          </a:p>
        </p:txBody>
      </p:sp>
    </p:spTree>
    <p:extLst>
      <p:ext uri="{BB962C8B-B14F-4D97-AF65-F5344CB8AC3E}">
        <p14:creationId xmlns:p14="http://schemas.microsoft.com/office/powerpoint/2010/main" val="262201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剪去对角 5">
            <a:extLst>
              <a:ext uri="{FF2B5EF4-FFF2-40B4-BE49-F238E27FC236}">
                <a16:creationId xmlns:a16="http://schemas.microsoft.com/office/drawing/2014/main" id="{C6D18767-A995-4EEF-B88D-ADE5907FEDE9}"/>
              </a:ext>
            </a:extLst>
          </p:cNvPr>
          <p:cNvSpPr/>
          <p:nvPr/>
        </p:nvSpPr>
        <p:spPr>
          <a:xfrm>
            <a:off x="1392381" y="2028825"/>
            <a:ext cx="5948795" cy="28003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8000" dirty="0" err="1">
                <a:latin typeface="华文中宋" panose="02010600040101010101" pitchFamily="2" charset="-122"/>
                <a:ea typeface="华文中宋" panose="02010600040101010101" pitchFamily="2" charset="-122"/>
              </a:rPr>
              <a:t>BootStrap</a:t>
            </a:r>
            <a:endParaRPr lang="zh-CN" altLang="en-US" sz="8000" dirty="0">
              <a:latin typeface="华文中宋" panose="02010600040101010101" pitchFamily="2" charset="-122"/>
              <a:ea typeface="华文中宋" panose="02010600040101010101" pitchFamily="2" charset="-122"/>
            </a:endParaRPr>
          </a:p>
        </p:txBody>
      </p:sp>
      <p:sp>
        <p:nvSpPr>
          <p:cNvPr id="7" name="直角三角形 6">
            <a:extLst>
              <a:ext uri="{FF2B5EF4-FFF2-40B4-BE49-F238E27FC236}">
                <a16:creationId xmlns:a16="http://schemas.microsoft.com/office/drawing/2014/main" id="{11307662-E70F-431C-AA5F-EF784A3BFD68}"/>
              </a:ext>
            </a:extLst>
          </p:cNvPr>
          <p:cNvSpPr/>
          <p:nvPr/>
        </p:nvSpPr>
        <p:spPr>
          <a:xfrm>
            <a:off x="0" y="5938405"/>
            <a:ext cx="878032" cy="919595"/>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4824D400-37A5-4E1E-82CD-3BE7441CC0D8}"/>
              </a:ext>
            </a:extLst>
          </p:cNvPr>
          <p:cNvSpPr/>
          <p:nvPr/>
        </p:nvSpPr>
        <p:spPr>
          <a:xfrm rot="10800000">
            <a:off x="8265968" y="0"/>
            <a:ext cx="878032" cy="919595"/>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剪去对角 4">
            <a:extLst>
              <a:ext uri="{FF2B5EF4-FFF2-40B4-BE49-F238E27FC236}">
                <a16:creationId xmlns:a16="http://schemas.microsoft.com/office/drawing/2014/main" id="{9D1D9D2F-62B6-4F77-8061-CB0F0EE3C71A}"/>
              </a:ext>
            </a:extLst>
          </p:cNvPr>
          <p:cNvSpPr/>
          <p:nvPr/>
        </p:nvSpPr>
        <p:spPr>
          <a:xfrm>
            <a:off x="1446067" y="2066924"/>
            <a:ext cx="5832765" cy="2718089"/>
          </a:xfrm>
          <a:prstGeom prst="snip2DiagRect">
            <a:avLst/>
          </a:prstGeom>
          <a:noFill/>
          <a:ln w="28575">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8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04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DF53F-0F4A-4279-81D0-D677678036ED}"/>
              </a:ext>
            </a:extLst>
          </p:cNvPr>
          <p:cNvSpPr>
            <a:spLocks noGrp="1"/>
          </p:cNvSpPr>
          <p:nvPr>
            <p:ph type="title"/>
          </p:nvPr>
        </p:nvSpPr>
        <p:spPr/>
        <p:txBody>
          <a:bodyPr/>
          <a:lstStyle/>
          <a:p>
            <a:r>
              <a:rPr lang="en-US" altLang="zh-CN" dirty="0" err="1"/>
              <a:t>Bootsrap</a:t>
            </a:r>
            <a:endParaRPr lang="zh-CN" altLang="en-US" dirty="0"/>
          </a:p>
        </p:txBody>
      </p:sp>
      <p:sp>
        <p:nvSpPr>
          <p:cNvPr id="4" name="矩形: 圆角 3">
            <a:extLst>
              <a:ext uri="{FF2B5EF4-FFF2-40B4-BE49-F238E27FC236}">
                <a16:creationId xmlns:a16="http://schemas.microsoft.com/office/drawing/2014/main" id="{B761ECFB-5B8C-4E04-8A3B-F2D16274922B}"/>
              </a:ext>
            </a:extLst>
          </p:cNvPr>
          <p:cNvSpPr/>
          <p:nvPr/>
        </p:nvSpPr>
        <p:spPr>
          <a:xfrm>
            <a:off x="825105" y="1582789"/>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5" name="图形 4" descr="灯泡">
            <a:extLst>
              <a:ext uri="{FF2B5EF4-FFF2-40B4-BE49-F238E27FC236}">
                <a16:creationId xmlns:a16="http://schemas.microsoft.com/office/drawing/2014/main" id="{27DBD508-69DF-4FA5-96C9-44DAEDB94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05" y="1681845"/>
            <a:ext cx="594360" cy="594360"/>
          </a:xfrm>
          <a:prstGeom prst="rect">
            <a:avLst/>
          </a:prstGeom>
        </p:spPr>
      </p:pic>
      <p:sp>
        <p:nvSpPr>
          <p:cNvPr id="6" name="文本框 5">
            <a:extLst>
              <a:ext uri="{FF2B5EF4-FFF2-40B4-BE49-F238E27FC236}">
                <a16:creationId xmlns:a16="http://schemas.microsoft.com/office/drawing/2014/main" id="{C4B3B254-826A-4ED6-BB9C-3F36F3A570A8}"/>
              </a:ext>
            </a:extLst>
          </p:cNvPr>
          <p:cNvSpPr txBox="1"/>
          <p:nvPr/>
        </p:nvSpPr>
        <p:spPr>
          <a:xfrm>
            <a:off x="1419465" y="1625082"/>
            <a:ext cx="5928360" cy="707886"/>
          </a:xfrm>
          <a:prstGeom prst="rect">
            <a:avLst/>
          </a:prstGeom>
          <a:noFill/>
        </p:spPr>
        <p:txBody>
          <a:bodyPr wrap="square" rtlCol="0">
            <a:spAutoFit/>
          </a:bodyPr>
          <a:lstStyle/>
          <a:p>
            <a:r>
              <a:rPr lang="en-US" altLang="zh-CN" sz="2000" dirty="0"/>
              <a:t>Bootstrap</a:t>
            </a:r>
            <a:r>
              <a:rPr lang="zh-CN" altLang="en-US" sz="2000" dirty="0"/>
              <a:t>可以说是当前用得最广的一个</a:t>
            </a:r>
            <a:r>
              <a:rPr lang="en-US" altLang="zh-CN" sz="2000" dirty="0"/>
              <a:t>Web</a:t>
            </a:r>
            <a:r>
              <a:rPr lang="zh-CN" altLang="en-US" sz="2000" dirty="0"/>
              <a:t>前端框架了，使 用它的网站数之不尽。</a:t>
            </a:r>
          </a:p>
        </p:txBody>
      </p:sp>
      <p:sp>
        <p:nvSpPr>
          <p:cNvPr id="7" name="矩形: 圆角 6">
            <a:extLst>
              <a:ext uri="{FF2B5EF4-FFF2-40B4-BE49-F238E27FC236}">
                <a16:creationId xmlns:a16="http://schemas.microsoft.com/office/drawing/2014/main" id="{9875BCD7-C375-40DF-B239-77CC707DA048}"/>
              </a:ext>
            </a:extLst>
          </p:cNvPr>
          <p:cNvSpPr/>
          <p:nvPr/>
        </p:nvSpPr>
        <p:spPr>
          <a:xfrm>
            <a:off x="825105" y="2843552"/>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8" name="图形 7" descr="灯泡">
            <a:extLst>
              <a:ext uri="{FF2B5EF4-FFF2-40B4-BE49-F238E27FC236}">
                <a16:creationId xmlns:a16="http://schemas.microsoft.com/office/drawing/2014/main" id="{AF509EFB-818E-49E2-B43C-3D40432F8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05" y="2942608"/>
            <a:ext cx="594360" cy="594360"/>
          </a:xfrm>
          <a:prstGeom prst="rect">
            <a:avLst/>
          </a:prstGeom>
        </p:spPr>
      </p:pic>
      <p:sp>
        <p:nvSpPr>
          <p:cNvPr id="9" name="文本框 8">
            <a:extLst>
              <a:ext uri="{FF2B5EF4-FFF2-40B4-BE49-F238E27FC236}">
                <a16:creationId xmlns:a16="http://schemas.microsoft.com/office/drawing/2014/main" id="{3C83D10C-FEA6-4322-BBCA-B468B336E31D}"/>
              </a:ext>
            </a:extLst>
          </p:cNvPr>
          <p:cNvSpPr txBox="1"/>
          <p:nvPr/>
        </p:nvSpPr>
        <p:spPr>
          <a:xfrm>
            <a:off x="1419465" y="2885845"/>
            <a:ext cx="5928360" cy="707886"/>
          </a:xfrm>
          <a:prstGeom prst="rect">
            <a:avLst/>
          </a:prstGeom>
          <a:noFill/>
        </p:spPr>
        <p:txBody>
          <a:bodyPr wrap="square" rtlCol="0">
            <a:spAutoFit/>
          </a:bodyPr>
          <a:lstStyle/>
          <a:p>
            <a:r>
              <a:rPr lang="zh-CN" altLang="en-US" sz="2000" dirty="0"/>
              <a:t>学习</a:t>
            </a:r>
            <a:r>
              <a:rPr lang="en-US" altLang="zh-CN" sz="2000" dirty="0"/>
              <a:t>Bootstrap</a:t>
            </a:r>
            <a:r>
              <a:rPr lang="zh-CN" altLang="en-US" sz="2000" dirty="0"/>
              <a:t>最好的资源是其官网，使用的时候只需要把需要的东西复制过来就行。</a:t>
            </a:r>
          </a:p>
        </p:txBody>
      </p:sp>
      <p:sp>
        <p:nvSpPr>
          <p:cNvPr id="10" name="矩形: 圆角 9">
            <a:extLst>
              <a:ext uri="{FF2B5EF4-FFF2-40B4-BE49-F238E27FC236}">
                <a16:creationId xmlns:a16="http://schemas.microsoft.com/office/drawing/2014/main" id="{E161DCEA-B38C-4594-8F4E-36E07E2378F4}"/>
              </a:ext>
            </a:extLst>
          </p:cNvPr>
          <p:cNvSpPr/>
          <p:nvPr/>
        </p:nvSpPr>
        <p:spPr>
          <a:xfrm>
            <a:off x="825105" y="4102557"/>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11" name="图形 10" descr="灯泡">
            <a:extLst>
              <a:ext uri="{FF2B5EF4-FFF2-40B4-BE49-F238E27FC236}">
                <a16:creationId xmlns:a16="http://schemas.microsoft.com/office/drawing/2014/main" id="{699FEB3D-7CEC-4E2D-B9CC-C71624201B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05" y="4201613"/>
            <a:ext cx="594360" cy="594360"/>
          </a:xfrm>
          <a:prstGeom prst="rect">
            <a:avLst/>
          </a:prstGeom>
        </p:spPr>
      </p:pic>
      <p:sp>
        <p:nvSpPr>
          <p:cNvPr id="12" name="文本框 11">
            <a:extLst>
              <a:ext uri="{FF2B5EF4-FFF2-40B4-BE49-F238E27FC236}">
                <a16:creationId xmlns:a16="http://schemas.microsoft.com/office/drawing/2014/main" id="{CE7B3807-5BDA-4C34-9EBD-F8BD034E8D13}"/>
              </a:ext>
            </a:extLst>
          </p:cNvPr>
          <p:cNvSpPr txBox="1"/>
          <p:nvPr/>
        </p:nvSpPr>
        <p:spPr>
          <a:xfrm>
            <a:off x="1419465" y="4144850"/>
            <a:ext cx="5928360" cy="707886"/>
          </a:xfrm>
          <a:prstGeom prst="rect">
            <a:avLst/>
          </a:prstGeom>
          <a:noFill/>
        </p:spPr>
        <p:txBody>
          <a:bodyPr wrap="square" rtlCol="0">
            <a:spAutoFit/>
          </a:bodyPr>
          <a:lstStyle/>
          <a:p>
            <a:r>
              <a:rPr lang="en-US" altLang="zh-CN" sz="2000" dirty="0" err="1"/>
              <a:t>BootStrap</a:t>
            </a:r>
            <a:r>
              <a:rPr lang="zh-CN" altLang="en-US" sz="2000" dirty="0"/>
              <a:t>的核心是三样：网格布局、内置样式、预制</a:t>
            </a:r>
            <a:r>
              <a:rPr lang="en-US" altLang="zh-CN" sz="2000" dirty="0"/>
              <a:t>UI</a:t>
            </a:r>
            <a:r>
              <a:rPr lang="zh-CN" altLang="en-US" sz="2000" dirty="0"/>
              <a:t>组件库。</a:t>
            </a:r>
          </a:p>
        </p:txBody>
      </p:sp>
      <p:sp>
        <p:nvSpPr>
          <p:cNvPr id="13" name="矩形: 圆角 12">
            <a:extLst>
              <a:ext uri="{FF2B5EF4-FFF2-40B4-BE49-F238E27FC236}">
                <a16:creationId xmlns:a16="http://schemas.microsoft.com/office/drawing/2014/main" id="{9E4D3815-13C0-4431-9AC7-E132FE558A7F}"/>
              </a:ext>
            </a:extLst>
          </p:cNvPr>
          <p:cNvSpPr/>
          <p:nvPr/>
        </p:nvSpPr>
        <p:spPr>
          <a:xfrm>
            <a:off x="825105" y="5349539"/>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14" name="图形 13" descr="灯泡">
            <a:extLst>
              <a:ext uri="{FF2B5EF4-FFF2-40B4-BE49-F238E27FC236}">
                <a16:creationId xmlns:a16="http://schemas.microsoft.com/office/drawing/2014/main" id="{17B1D7CD-0B72-4EA9-8529-DF1A7F230D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05" y="5448595"/>
            <a:ext cx="594360" cy="594360"/>
          </a:xfrm>
          <a:prstGeom prst="rect">
            <a:avLst/>
          </a:prstGeom>
        </p:spPr>
      </p:pic>
      <p:sp>
        <p:nvSpPr>
          <p:cNvPr id="15" name="文本框 14">
            <a:extLst>
              <a:ext uri="{FF2B5EF4-FFF2-40B4-BE49-F238E27FC236}">
                <a16:creationId xmlns:a16="http://schemas.microsoft.com/office/drawing/2014/main" id="{B4AC1CF2-E746-4101-92AC-3B6F70F62B71}"/>
              </a:ext>
            </a:extLst>
          </p:cNvPr>
          <p:cNvSpPr txBox="1"/>
          <p:nvPr/>
        </p:nvSpPr>
        <p:spPr>
          <a:xfrm>
            <a:off x="1419465" y="5545720"/>
            <a:ext cx="5928360" cy="400110"/>
          </a:xfrm>
          <a:prstGeom prst="rect">
            <a:avLst/>
          </a:prstGeom>
          <a:noFill/>
        </p:spPr>
        <p:txBody>
          <a:bodyPr wrap="square" rtlCol="0">
            <a:spAutoFit/>
          </a:bodyPr>
          <a:lstStyle/>
          <a:p>
            <a:r>
              <a:rPr lang="zh-CN" altLang="en-US" sz="2000" dirty="0"/>
              <a:t>我们简单介绍一下。</a:t>
            </a:r>
          </a:p>
        </p:txBody>
      </p:sp>
    </p:spTree>
    <p:extLst>
      <p:ext uri="{BB962C8B-B14F-4D97-AF65-F5344CB8AC3E}">
        <p14:creationId xmlns:p14="http://schemas.microsoft.com/office/powerpoint/2010/main" val="105318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3238B-622D-410D-8BAA-73AE20C79207}"/>
              </a:ext>
            </a:extLst>
          </p:cNvPr>
          <p:cNvSpPr>
            <a:spLocks noGrp="1"/>
          </p:cNvSpPr>
          <p:nvPr>
            <p:ph type="title"/>
          </p:nvPr>
        </p:nvSpPr>
        <p:spPr/>
        <p:txBody>
          <a:bodyPr/>
          <a:lstStyle/>
          <a:p>
            <a:r>
              <a:rPr lang="en-US" altLang="zh-CN" dirty="0"/>
              <a:t>Include</a:t>
            </a:r>
            <a:endParaRPr lang="zh-CN" altLang="en-US" dirty="0"/>
          </a:p>
        </p:txBody>
      </p:sp>
      <p:sp>
        <p:nvSpPr>
          <p:cNvPr id="4" name="矩形 3">
            <a:extLst>
              <a:ext uri="{FF2B5EF4-FFF2-40B4-BE49-F238E27FC236}">
                <a16:creationId xmlns:a16="http://schemas.microsoft.com/office/drawing/2014/main" id="{F1A3879A-589C-4DFE-AA73-616045EE7C13}"/>
              </a:ext>
            </a:extLst>
          </p:cNvPr>
          <p:cNvSpPr/>
          <p:nvPr/>
        </p:nvSpPr>
        <p:spPr>
          <a:xfrm>
            <a:off x="378691" y="1810327"/>
            <a:ext cx="8358909" cy="3776180"/>
          </a:xfrm>
          <a:prstGeom prst="rect">
            <a:avLst/>
          </a:prstGeom>
          <a:noFill/>
          <a:ln w="19050">
            <a:solidFill>
              <a:schemeClr val="accent2">
                <a:lumMod val="7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F723765-567B-4D8E-8E0D-61360D5845FA}"/>
              </a:ext>
            </a:extLst>
          </p:cNvPr>
          <p:cNvSpPr txBox="1"/>
          <p:nvPr/>
        </p:nvSpPr>
        <p:spPr>
          <a:xfrm>
            <a:off x="2235200" y="1579494"/>
            <a:ext cx="4673599" cy="461665"/>
          </a:xfrm>
          <a:prstGeom prst="rect">
            <a:avLst/>
          </a:prstGeom>
          <a:solidFill>
            <a:schemeClr val="bg1"/>
          </a:solidFill>
        </p:spPr>
        <p:txBody>
          <a:bodyPr wrap="square" rtlCol="0">
            <a:spAutoFit/>
          </a:bodyPr>
          <a:lstStyle/>
          <a:p>
            <a:pPr algn="ctr"/>
            <a:r>
              <a:rPr lang="zh-CN" altLang="en-US" sz="2400" dirty="0"/>
              <a:t>使用内嵌方法引入</a:t>
            </a:r>
            <a:r>
              <a:rPr lang="en-US" altLang="zh-CN" sz="2400" dirty="0" err="1"/>
              <a:t>BootStrap</a:t>
            </a:r>
            <a:endParaRPr lang="zh-CN" altLang="en-US" sz="2400" dirty="0"/>
          </a:p>
        </p:txBody>
      </p:sp>
      <p:sp>
        <p:nvSpPr>
          <p:cNvPr id="10" name="Rectangle 1">
            <a:extLst>
              <a:ext uri="{FF2B5EF4-FFF2-40B4-BE49-F238E27FC236}">
                <a16:creationId xmlns:a16="http://schemas.microsoft.com/office/drawing/2014/main" id="{90648837-D007-4A50-857F-BF537E5C7685}"/>
              </a:ext>
            </a:extLst>
          </p:cNvPr>
          <p:cNvSpPr>
            <a:spLocks noChangeArrowheads="1"/>
          </p:cNvSpPr>
          <p:nvPr/>
        </p:nvSpPr>
        <p:spPr bwMode="auto">
          <a:xfrm flipH="1">
            <a:off x="563417" y="2223464"/>
            <a:ext cx="8035637"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999999"/>
                </a:solidFill>
                <a:effectLst/>
                <a:latin typeface="Arial Unicode MS"/>
                <a:ea typeface="Menlo"/>
              </a:rPr>
              <a:t>&lt;!-- 最新版本的 Bootstrap 核心 CSS 文件 --&gt;</a:t>
            </a:r>
            <a:r>
              <a:rPr kumimoji="0" lang="zh-CN" altLang="zh-CN" sz="1400" b="0" i="0" u="none" strike="noStrike" cap="none" normalizeH="0" baseline="0" dirty="0">
                <a:ln>
                  <a:noFill/>
                </a:ln>
                <a:solidFill>
                  <a:srgbClr val="333333"/>
                </a:solidFill>
                <a:effectLst/>
                <a:latin typeface="Arial Unicode MS"/>
                <a:ea typeface="Menlo"/>
              </a:rPr>
              <a:t> </a:t>
            </a:r>
            <a:endParaRPr kumimoji="0" lang="en-US" altLang="zh-CN" sz="1400" b="0" i="0" u="none" strike="noStrike" cap="none" normalizeH="0" baseline="0" dirty="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2F6F9F"/>
                </a:solidFill>
                <a:effectLst/>
                <a:latin typeface="Arial Unicode MS"/>
                <a:ea typeface="Menlo"/>
              </a:rPr>
              <a:t>&lt;link</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rel=</a:t>
            </a:r>
            <a:r>
              <a:rPr kumimoji="0" lang="zh-CN" altLang="zh-CN" sz="1400" b="0" i="0" u="none" strike="noStrike" cap="none" normalizeH="0" baseline="0" dirty="0">
                <a:ln>
                  <a:noFill/>
                </a:ln>
                <a:solidFill>
                  <a:srgbClr val="D44950"/>
                </a:solidFill>
                <a:effectLst/>
                <a:latin typeface="Arial Unicode MS"/>
                <a:ea typeface="Menlo"/>
              </a:rPr>
              <a:t>"stylesheet"</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href=</a:t>
            </a:r>
            <a:r>
              <a:rPr kumimoji="0" lang="zh-CN" altLang="zh-CN" sz="1400" b="0" i="0" u="none" strike="noStrike" cap="none" normalizeH="0" baseline="0" dirty="0">
                <a:ln>
                  <a:noFill/>
                </a:ln>
                <a:solidFill>
                  <a:srgbClr val="D44950"/>
                </a:solidFill>
                <a:effectLst/>
                <a:latin typeface="Arial Unicode MS"/>
                <a:ea typeface="Menlo"/>
              </a:rPr>
              <a:t>"https://cdn.jsdelivr.net/npm/bootstrap@3.3.7/dist/css/bootstrap.min.css"</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integrity=</a:t>
            </a:r>
            <a:r>
              <a:rPr kumimoji="0" lang="zh-CN" altLang="zh-CN" sz="1400" b="0" i="0" u="none" strike="noStrike" cap="none" normalizeH="0" baseline="0" dirty="0">
                <a:ln>
                  <a:noFill/>
                </a:ln>
                <a:solidFill>
                  <a:srgbClr val="D44950"/>
                </a:solidFill>
                <a:effectLst/>
                <a:latin typeface="Arial Unicode MS"/>
                <a:ea typeface="Menlo"/>
              </a:rPr>
              <a:t>"sha384-BVYiiSIFeK1dGmJRAkycuHAHRg32OmUcww7on3RYdg4Va+PmSTsz/K68vbdEjh4u"</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crossorigin=</a:t>
            </a:r>
            <a:r>
              <a:rPr kumimoji="0" lang="zh-CN" altLang="zh-CN" sz="1400" b="0" i="0" u="none" strike="noStrike" cap="none" normalizeH="0" baseline="0" dirty="0">
                <a:ln>
                  <a:noFill/>
                </a:ln>
                <a:solidFill>
                  <a:srgbClr val="D44950"/>
                </a:solidFill>
                <a:effectLst/>
                <a:latin typeface="Arial Unicode MS"/>
                <a:ea typeface="Menlo"/>
              </a:rPr>
              <a:t>"anonymous"</a:t>
            </a:r>
            <a:r>
              <a:rPr kumimoji="0" lang="zh-CN" altLang="zh-CN" sz="1400" b="0" i="0" u="none" strike="noStrike" cap="none" normalizeH="0" baseline="0" dirty="0">
                <a:ln>
                  <a:noFill/>
                </a:ln>
                <a:solidFill>
                  <a:srgbClr val="2F6F9F"/>
                </a:solidFill>
                <a:effectLst/>
                <a:latin typeface="Arial Unicode MS"/>
                <a:ea typeface="Menlo"/>
              </a:rPr>
              <a:t>&gt;</a:t>
            </a:r>
            <a:r>
              <a:rPr kumimoji="0" lang="zh-CN" altLang="zh-CN" sz="1400" b="0" i="0" u="none" strike="noStrike" cap="none" normalizeH="0" baseline="0" dirty="0">
                <a:ln>
                  <a:noFill/>
                </a:ln>
                <a:solidFill>
                  <a:srgbClr val="333333"/>
                </a:solidFill>
                <a:effectLst/>
                <a:latin typeface="Arial Unicode MS"/>
                <a:ea typeface="Menlo"/>
              </a:rPr>
              <a:t> </a:t>
            </a:r>
            <a:endParaRPr kumimoji="0" lang="en-US" altLang="zh-CN" sz="1400" b="0" i="0" u="none" strike="noStrike" cap="none" normalizeH="0" baseline="0" dirty="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999999"/>
                </a:solidFill>
                <a:effectLst/>
                <a:latin typeface="Arial Unicode MS"/>
                <a:ea typeface="Menlo"/>
              </a:rPr>
              <a:t>&lt;!-- 可选的 Bootstrap 主题文件（一般不用引入） --&gt;</a:t>
            </a:r>
            <a:r>
              <a:rPr kumimoji="0" lang="zh-CN" altLang="zh-CN" sz="1400" b="0" i="0" u="none" strike="noStrike" cap="none" normalizeH="0" baseline="0" dirty="0">
                <a:ln>
                  <a:noFill/>
                </a:ln>
                <a:solidFill>
                  <a:srgbClr val="333333"/>
                </a:solidFill>
                <a:effectLst/>
                <a:latin typeface="Arial Unicode MS"/>
                <a:ea typeface="Menlo"/>
              </a:rPr>
              <a:t> </a:t>
            </a:r>
            <a:endParaRPr kumimoji="0" lang="en-US" altLang="zh-CN" sz="1400" b="0" i="0" u="none" strike="noStrike" cap="none" normalizeH="0" baseline="0" dirty="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2F6F9F"/>
                </a:solidFill>
                <a:effectLst/>
                <a:latin typeface="Arial Unicode MS"/>
                <a:ea typeface="Menlo"/>
              </a:rPr>
              <a:t>&lt;link</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rel=</a:t>
            </a:r>
            <a:r>
              <a:rPr kumimoji="0" lang="zh-CN" altLang="zh-CN" sz="1400" b="0" i="0" u="none" strike="noStrike" cap="none" normalizeH="0" baseline="0" dirty="0">
                <a:ln>
                  <a:noFill/>
                </a:ln>
                <a:solidFill>
                  <a:srgbClr val="D44950"/>
                </a:solidFill>
                <a:effectLst/>
                <a:latin typeface="Arial Unicode MS"/>
                <a:ea typeface="Menlo"/>
              </a:rPr>
              <a:t>"stylesheet"</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href=</a:t>
            </a:r>
            <a:r>
              <a:rPr kumimoji="0" lang="zh-CN" altLang="zh-CN" sz="1400" b="0" i="0" u="none" strike="noStrike" cap="none" normalizeH="0" baseline="0" dirty="0">
                <a:ln>
                  <a:noFill/>
                </a:ln>
                <a:solidFill>
                  <a:srgbClr val="D44950"/>
                </a:solidFill>
                <a:effectLst/>
                <a:latin typeface="Arial Unicode MS"/>
                <a:ea typeface="Menlo"/>
              </a:rPr>
              <a:t>"https://cdn.jsdelivr.net/npm/bootstrap@3.3.7/dist/css/bootstrap-theme.min.css"</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integrity=</a:t>
            </a:r>
            <a:r>
              <a:rPr kumimoji="0" lang="zh-CN" altLang="zh-CN" sz="1400" b="0" i="0" u="none" strike="noStrike" cap="none" normalizeH="0" baseline="0" dirty="0">
                <a:ln>
                  <a:noFill/>
                </a:ln>
                <a:solidFill>
                  <a:srgbClr val="D44950"/>
                </a:solidFill>
                <a:effectLst/>
                <a:latin typeface="Arial Unicode MS"/>
                <a:ea typeface="Menlo"/>
              </a:rPr>
              <a:t>"sha384-rHyoN1iRsVXV4nD0JutlnGaslCJuC7uwjduW9SVrLvRYooPp2bWYgmgJQIXwl/Sp"</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crossorigin=</a:t>
            </a:r>
            <a:r>
              <a:rPr kumimoji="0" lang="zh-CN" altLang="zh-CN" sz="1400" b="0" i="0" u="none" strike="noStrike" cap="none" normalizeH="0" baseline="0" dirty="0">
                <a:ln>
                  <a:noFill/>
                </a:ln>
                <a:solidFill>
                  <a:srgbClr val="D44950"/>
                </a:solidFill>
                <a:effectLst/>
                <a:latin typeface="Arial Unicode MS"/>
                <a:ea typeface="Menlo"/>
              </a:rPr>
              <a:t>"anonymous"</a:t>
            </a:r>
            <a:r>
              <a:rPr kumimoji="0" lang="zh-CN" altLang="zh-CN" sz="1400" b="0" i="0" u="none" strike="noStrike" cap="none" normalizeH="0" baseline="0" dirty="0">
                <a:ln>
                  <a:noFill/>
                </a:ln>
                <a:solidFill>
                  <a:srgbClr val="2F6F9F"/>
                </a:solidFill>
                <a:effectLst/>
                <a:latin typeface="Arial Unicode MS"/>
                <a:ea typeface="Menlo"/>
              </a:rPr>
              <a:t>&gt;</a:t>
            </a:r>
            <a:endParaRPr kumimoji="0" lang="en-US" altLang="zh-CN" sz="1400" b="0" i="0" u="none" strike="noStrike" cap="none" normalizeH="0" baseline="0" dirty="0">
              <a:ln>
                <a:noFill/>
              </a:ln>
              <a:solidFill>
                <a:srgbClr val="2F6F9F"/>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999999"/>
                </a:solidFill>
                <a:effectLst/>
                <a:latin typeface="Arial Unicode MS"/>
                <a:ea typeface="Menlo"/>
              </a:rPr>
              <a:t>&lt;!-- 最新的 Bootstrap 核心 JavaScript 文件 --&gt;</a:t>
            </a:r>
            <a:endParaRPr kumimoji="0" lang="en-US" altLang="zh-CN" sz="1400" b="0" i="0" u="none" strike="noStrike" cap="none" normalizeH="0" baseline="0" dirty="0">
              <a:ln>
                <a:noFill/>
              </a:ln>
              <a:solidFill>
                <a:srgbClr val="999999"/>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2F6F9F"/>
                </a:solidFill>
                <a:effectLst/>
                <a:latin typeface="Arial Unicode MS"/>
                <a:ea typeface="Menlo"/>
              </a:rPr>
              <a:t>&lt;script </a:t>
            </a:r>
            <a:r>
              <a:rPr kumimoji="0" lang="zh-CN" altLang="zh-CN" sz="1400" b="0" i="0" u="none" strike="noStrike" cap="none" normalizeH="0" baseline="0" dirty="0">
                <a:ln>
                  <a:noFill/>
                </a:ln>
                <a:solidFill>
                  <a:srgbClr val="4F9FCF"/>
                </a:solidFill>
                <a:effectLst/>
                <a:latin typeface="Arial Unicode MS"/>
                <a:ea typeface="Menlo"/>
              </a:rPr>
              <a:t>src=</a:t>
            </a:r>
            <a:r>
              <a:rPr kumimoji="0" lang="zh-CN" altLang="zh-CN" sz="1400" b="0" i="0" u="none" strike="noStrike" cap="none" normalizeH="0" baseline="0" dirty="0">
                <a:ln>
                  <a:noFill/>
                </a:ln>
                <a:solidFill>
                  <a:srgbClr val="D44950"/>
                </a:solidFill>
                <a:effectLst/>
                <a:latin typeface="Arial Unicode MS"/>
                <a:ea typeface="Menlo"/>
              </a:rPr>
              <a:t>"https://cdn.jsdelivr.net/npm/bootstrap@3.3.7/dist/js/bootstrap.min.js"</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integrity=</a:t>
            </a:r>
            <a:r>
              <a:rPr kumimoji="0" lang="zh-CN" altLang="zh-CN" sz="1400" b="0" i="0" u="none" strike="noStrike" cap="none" normalizeH="0" baseline="0" dirty="0">
                <a:ln>
                  <a:noFill/>
                </a:ln>
                <a:solidFill>
                  <a:srgbClr val="D44950"/>
                </a:solidFill>
                <a:effectLst/>
                <a:latin typeface="Arial Unicode MS"/>
                <a:ea typeface="Menlo"/>
              </a:rPr>
              <a:t>"sha384-Tc5IQib027qvyjSMfHjOMaLkfuWVxZxUPnCJA7l2mCWNIpG9mGCD8wGNIcPD7Txa"</a:t>
            </a:r>
            <a:r>
              <a:rPr kumimoji="0" lang="zh-CN" altLang="zh-CN" sz="1400" b="0" i="0" u="none" strike="noStrike" cap="none" normalizeH="0" baseline="0" dirty="0">
                <a:ln>
                  <a:noFill/>
                </a:ln>
                <a:solidFill>
                  <a:srgbClr val="333333"/>
                </a:solidFill>
                <a:effectLst/>
                <a:latin typeface="Arial Unicode MS"/>
                <a:ea typeface="Menlo"/>
              </a:rPr>
              <a:t> </a:t>
            </a:r>
            <a:r>
              <a:rPr kumimoji="0" lang="zh-CN" altLang="zh-CN" sz="1400" b="0" i="0" u="none" strike="noStrike" cap="none" normalizeH="0" baseline="0" dirty="0">
                <a:ln>
                  <a:noFill/>
                </a:ln>
                <a:solidFill>
                  <a:srgbClr val="4F9FCF"/>
                </a:solidFill>
                <a:effectLst/>
                <a:latin typeface="Arial Unicode MS"/>
                <a:ea typeface="Menlo"/>
              </a:rPr>
              <a:t>crossorigin=</a:t>
            </a:r>
            <a:r>
              <a:rPr kumimoji="0" lang="zh-CN" altLang="zh-CN" sz="1400" b="0" i="0" u="none" strike="noStrike" cap="none" normalizeH="0" baseline="0" dirty="0">
                <a:ln>
                  <a:noFill/>
                </a:ln>
                <a:solidFill>
                  <a:srgbClr val="D44950"/>
                </a:solidFill>
                <a:effectLst/>
                <a:latin typeface="Arial Unicode MS"/>
                <a:ea typeface="Menlo"/>
              </a:rPr>
              <a:t>"anonymous"</a:t>
            </a:r>
            <a:r>
              <a:rPr kumimoji="0" lang="zh-CN" altLang="zh-CN" sz="1400" b="0" i="0" u="none" strike="noStrike" cap="none" normalizeH="0" baseline="0" dirty="0">
                <a:ln>
                  <a:noFill/>
                </a:ln>
                <a:solidFill>
                  <a:srgbClr val="2F6F9F"/>
                </a:solidFill>
                <a:effectLst/>
                <a:latin typeface="Arial Unicode MS"/>
                <a:ea typeface="Menlo"/>
              </a:rPr>
              <a:t>&gt;&lt;/script&gt;</a:t>
            </a:r>
            <a:r>
              <a:rPr kumimoji="0" lang="zh-CN" altLang="zh-CN" sz="1000" b="0" i="0" u="none" strike="noStrike" cap="none" normalizeH="0" baseline="0" dirty="0">
                <a:ln>
                  <a:noFill/>
                </a:ln>
                <a:solidFill>
                  <a:schemeClr val="tx1"/>
                </a:solidFill>
                <a:effectLst/>
              </a:rPr>
              <a:t>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583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64726-666A-4E75-92AA-C3C61FFE627D}"/>
              </a:ext>
            </a:extLst>
          </p:cNvPr>
          <p:cNvSpPr>
            <a:spLocks noGrp="1"/>
          </p:cNvSpPr>
          <p:nvPr>
            <p:ph type="title"/>
          </p:nvPr>
        </p:nvSpPr>
        <p:spPr/>
        <p:txBody>
          <a:bodyPr/>
          <a:lstStyle/>
          <a:p>
            <a:r>
              <a:rPr lang="en-US" altLang="zh-CN" dirty="0"/>
              <a:t>Grid</a:t>
            </a:r>
            <a:endParaRPr lang="zh-CN" altLang="en-US" dirty="0"/>
          </a:p>
        </p:txBody>
      </p:sp>
      <p:sp>
        <p:nvSpPr>
          <p:cNvPr id="4" name="矩形: 圆角 3">
            <a:extLst>
              <a:ext uri="{FF2B5EF4-FFF2-40B4-BE49-F238E27FC236}">
                <a16:creationId xmlns:a16="http://schemas.microsoft.com/office/drawing/2014/main" id="{DA4C7378-56BC-4368-959C-907328C89839}"/>
              </a:ext>
            </a:extLst>
          </p:cNvPr>
          <p:cNvSpPr/>
          <p:nvPr/>
        </p:nvSpPr>
        <p:spPr>
          <a:xfrm>
            <a:off x="825105" y="1582789"/>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5" name="图形 4" descr="灯泡">
            <a:extLst>
              <a:ext uri="{FF2B5EF4-FFF2-40B4-BE49-F238E27FC236}">
                <a16:creationId xmlns:a16="http://schemas.microsoft.com/office/drawing/2014/main" id="{B0C5D2F0-3DF2-45BE-A3AA-795231E0E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05" y="1681845"/>
            <a:ext cx="594360" cy="594360"/>
          </a:xfrm>
          <a:prstGeom prst="rect">
            <a:avLst/>
          </a:prstGeom>
        </p:spPr>
      </p:pic>
      <p:sp>
        <p:nvSpPr>
          <p:cNvPr id="6" name="文本框 5">
            <a:extLst>
              <a:ext uri="{FF2B5EF4-FFF2-40B4-BE49-F238E27FC236}">
                <a16:creationId xmlns:a16="http://schemas.microsoft.com/office/drawing/2014/main" id="{5E1D31C0-F61B-491E-9393-32EFFD835E09}"/>
              </a:ext>
            </a:extLst>
          </p:cNvPr>
          <p:cNvSpPr txBox="1"/>
          <p:nvPr/>
        </p:nvSpPr>
        <p:spPr>
          <a:xfrm>
            <a:off x="1419465" y="1778970"/>
            <a:ext cx="5928360" cy="400110"/>
          </a:xfrm>
          <a:prstGeom prst="rect">
            <a:avLst/>
          </a:prstGeom>
          <a:noFill/>
        </p:spPr>
        <p:txBody>
          <a:bodyPr wrap="square" rtlCol="0">
            <a:spAutoFit/>
          </a:bodyPr>
          <a:lstStyle/>
          <a:p>
            <a:r>
              <a:rPr lang="zh-CN" altLang="en-US" sz="2000" dirty="0"/>
              <a:t>利用它的栅格系统可以快速布局出来网格样式</a:t>
            </a:r>
            <a:r>
              <a:rPr lang="en-US" altLang="zh-CN" sz="2000" dirty="0"/>
              <a:t>……</a:t>
            </a:r>
            <a:endParaRPr lang="zh-CN" altLang="en-US" sz="2000" dirty="0"/>
          </a:p>
        </p:txBody>
      </p:sp>
      <p:pic>
        <p:nvPicPr>
          <p:cNvPr id="8" name="图片 7">
            <a:extLst>
              <a:ext uri="{FF2B5EF4-FFF2-40B4-BE49-F238E27FC236}">
                <a16:creationId xmlns:a16="http://schemas.microsoft.com/office/drawing/2014/main" id="{E0F13989-69C4-4E88-A855-EFFEAC2815D7}"/>
              </a:ext>
            </a:extLst>
          </p:cNvPr>
          <p:cNvPicPr>
            <a:picLocks noChangeAspect="1"/>
          </p:cNvPicPr>
          <p:nvPr/>
        </p:nvPicPr>
        <p:blipFill>
          <a:blip r:embed="rId4"/>
          <a:stretch>
            <a:fillRect/>
          </a:stretch>
        </p:blipFill>
        <p:spPr>
          <a:xfrm>
            <a:off x="825105" y="2926021"/>
            <a:ext cx="5067695" cy="1087187"/>
          </a:xfrm>
          <a:prstGeom prst="rect">
            <a:avLst/>
          </a:prstGeom>
        </p:spPr>
      </p:pic>
      <p:sp>
        <p:nvSpPr>
          <p:cNvPr id="9" name="文本框 8">
            <a:extLst>
              <a:ext uri="{FF2B5EF4-FFF2-40B4-BE49-F238E27FC236}">
                <a16:creationId xmlns:a16="http://schemas.microsoft.com/office/drawing/2014/main" id="{3A56DD60-6FB8-4815-9D1F-2DE52F231623}"/>
              </a:ext>
            </a:extLst>
          </p:cNvPr>
          <p:cNvSpPr txBox="1"/>
          <p:nvPr/>
        </p:nvSpPr>
        <p:spPr>
          <a:xfrm>
            <a:off x="825105" y="4405745"/>
            <a:ext cx="7315200" cy="1323439"/>
          </a:xfrm>
          <a:prstGeom prst="rect">
            <a:avLst/>
          </a:prstGeom>
          <a:gradFill flip="none" rotWithShape="1">
            <a:gsLst>
              <a:gs pos="0">
                <a:schemeClr val="dk1">
                  <a:tint val="66000"/>
                  <a:satMod val="160000"/>
                  <a:alpha val="0"/>
                </a:schemeClr>
              </a:gs>
              <a:gs pos="50000">
                <a:schemeClr val="dk1">
                  <a:tint val="44500"/>
                  <a:satMod val="160000"/>
                </a:schemeClr>
              </a:gs>
              <a:gs pos="100000">
                <a:schemeClr val="dk1">
                  <a:tint val="23500"/>
                  <a:satMod val="160000"/>
                </a:schemeClr>
              </a:gs>
            </a:gsLst>
            <a:path path="circle">
              <a:fillToRect l="50000" t="50000" r="50000" b="50000"/>
            </a:path>
            <a:tileRect/>
          </a:gradFill>
        </p:spPr>
        <p:style>
          <a:lnRef idx="3">
            <a:schemeClr val="lt1"/>
          </a:lnRef>
          <a:fillRef idx="1">
            <a:schemeClr val="dk1"/>
          </a:fillRef>
          <a:effectRef idx="1">
            <a:schemeClr val="dk1"/>
          </a:effectRef>
          <a:fontRef idx="minor">
            <a:schemeClr val="lt1"/>
          </a:fontRef>
        </p:style>
        <p:txBody>
          <a:bodyPr wrap="square" rtlCol="0">
            <a:spAutoFit/>
          </a:bodyPr>
          <a:lstStyle/>
          <a:p>
            <a:r>
              <a:rPr lang="zh-CN" altLang="en-US" sz="2000" dirty="0">
                <a:solidFill>
                  <a:schemeClr val="tx1"/>
                </a:solidFill>
                <a:latin typeface="KaiTi" panose="02010609060101010101" pitchFamily="49" charset="-122"/>
                <a:ea typeface="KaiTi" panose="02010609060101010101" pitchFamily="49" charset="-122"/>
              </a:rPr>
              <a:t>所有内容都包含在</a:t>
            </a:r>
            <a:r>
              <a:rPr lang="en-US" altLang="zh-CN" sz="2000" dirty="0">
                <a:solidFill>
                  <a:schemeClr val="tx1"/>
                </a:solidFill>
                <a:latin typeface="KaiTi" panose="02010609060101010101" pitchFamily="49" charset="-122"/>
                <a:ea typeface="KaiTi" panose="02010609060101010101" pitchFamily="49" charset="-122"/>
              </a:rPr>
              <a:t>container</a:t>
            </a:r>
            <a:r>
              <a:rPr lang="zh-CN" altLang="en-US" sz="2000" dirty="0">
                <a:solidFill>
                  <a:schemeClr val="tx1"/>
                </a:solidFill>
                <a:latin typeface="KaiTi" panose="02010609060101010101" pitchFamily="49" charset="-122"/>
                <a:ea typeface="KaiTi" panose="02010609060101010101" pitchFamily="49" charset="-122"/>
              </a:rPr>
              <a:t>中。</a:t>
            </a:r>
            <a:endParaRPr lang="en-US" altLang="zh-CN" sz="2000" dirty="0">
              <a:solidFill>
                <a:schemeClr val="tx1"/>
              </a:solidFill>
              <a:latin typeface="KaiTi" panose="02010609060101010101" pitchFamily="49" charset="-122"/>
              <a:ea typeface="KaiTi" panose="02010609060101010101" pitchFamily="49" charset="-122"/>
            </a:endParaRPr>
          </a:p>
          <a:p>
            <a:r>
              <a:rPr lang="zh-CN" altLang="en-US" sz="2000" dirty="0">
                <a:solidFill>
                  <a:schemeClr val="tx1"/>
                </a:solidFill>
                <a:latin typeface="KaiTi" panose="02010609060101010101" pitchFamily="49" charset="-122"/>
                <a:ea typeface="KaiTi" panose="02010609060101010101" pitchFamily="49" charset="-122"/>
              </a:rPr>
              <a:t>每一行的开头以</a:t>
            </a:r>
            <a:r>
              <a:rPr lang="en-US" altLang="zh-CN" sz="2000" dirty="0">
                <a:solidFill>
                  <a:schemeClr val="tx1"/>
                </a:solidFill>
                <a:latin typeface="KaiTi" panose="02010609060101010101" pitchFamily="49" charset="-122"/>
                <a:ea typeface="KaiTi" panose="02010609060101010101" pitchFamily="49" charset="-122"/>
              </a:rPr>
              <a:t>row</a:t>
            </a:r>
            <a:r>
              <a:rPr lang="zh-CN" altLang="en-US" sz="2000" dirty="0">
                <a:solidFill>
                  <a:schemeClr val="tx1"/>
                </a:solidFill>
                <a:latin typeface="KaiTi" panose="02010609060101010101" pitchFamily="49" charset="-122"/>
                <a:ea typeface="KaiTi" panose="02010609060101010101" pitchFamily="49" charset="-122"/>
              </a:rPr>
              <a:t>打头，共</a:t>
            </a:r>
            <a:r>
              <a:rPr lang="en-US" altLang="zh-CN" sz="2000" dirty="0">
                <a:solidFill>
                  <a:schemeClr val="tx1"/>
                </a:solidFill>
                <a:latin typeface="KaiTi" panose="02010609060101010101" pitchFamily="49" charset="-122"/>
                <a:ea typeface="KaiTi" panose="02010609060101010101" pitchFamily="49" charset="-122"/>
              </a:rPr>
              <a:t>12</a:t>
            </a:r>
            <a:r>
              <a:rPr lang="zh-CN" altLang="en-US" sz="2000" dirty="0">
                <a:solidFill>
                  <a:schemeClr val="tx1"/>
                </a:solidFill>
                <a:latin typeface="KaiTi" panose="02010609060101010101" pitchFamily="49" charset="-122"/>
                <a:ea typeface="KaiTi" panose="02010609060101010101" pitchFamily="49" charset="-122"/>
              </a:rPr>
              <a:t>列。</a:t>
            </a:r>
            <a:endParaRPr lang="en-US" altLang="zh-CN" sz="2000" dirty="0">
              <a:solidFill>
                <a:schemeClr val="tx1"/>
              </a:solidFill>
              <a:latin typeface="KaiTi" panose="02010609060101010101" pitchFamily="49" charset="-122"/>
              <a:ea typeface="KaiTi" panose="02010609060101010101" pitchFamily="49" charset="-122"/>
            </a:endParaRPr>
          </a:p>
          <a:p>
            <a:r>
              <a:rPr lang="zh-CN" altLang="en-US" sz="2000" dirty="0">
                <a:solidFill>
                  <a:schemeClr val="tx1"/>
                </a:solidFill>
                <a:latin typeface="KaiTi" panose="02010609060101010101" pitchFamily="49" charset="-122"/>
                <a:ea typeface="KaiTi" panose="02010609060101010101" pitchFamily="49" charset="-122"/>
              </a:rPr>
              <a:t>用</a:t>
            </a:r>
            <a:r>
              <a:rPr lang="en-US" altLang="zh-CN" sz="2000" dirty="0">
                <a:solidFill>
                  <a:schemeClr val="tx1"/>
                </a:solidFill>
                <a:latin typeface="KaiTi" panose="02010609060101010101" pitchFamily="49" charset="-122"/>
                <a:ea typeface="KaiTi" panose="02010609060101010101" pitchFamily="49" charset="-122"/>
              </a:rPr>
              <a:t>col-md-k</a:t>
            </a:r>
            <a:r>
              <a:rPr lang="zh-CN" altLang="en-US" sz="2000" dirty="0">
                <a:solidFill>
                  <a:schemeClr val="tx1"/>
                </a:solidFill>
                <a:latin typeface="KaiTi" panose="02010609060101010101" pitchFamily="49" charset="-122"/>
                <a:ea typeface="KaiTi" panose="02010609060101010101" pitchFamily="49" charset="-122"/>
              </a:rPr>
              <a:t>表示占据</a:t>
            </a:r>
            <a:r>
              <a:rPr lang="en-US" altLang="zh-CN" sz="2000" dirty="0">
                <a:solidFill>
                  <a:schemeClr val="tx1"/>
                </a:solidFill>
                <a:latin typeface="KaiTi" panose="02010609060101010101" pitchFamily="49" charset="-122"/>
                <a:ea typeface="KaiTi" panose="02010609060101010101" pitchFamily="49" charset="-122"/>
              </a:rPr>
              <a:t>k</a:t>
            </a:r>
            <a:r>
              <a:rPr lang="zh-CN" altLang="en-US" sz="2000" dirty="0">
                <a:solidFill>
                  <a:schemeClr val="tx1"/>
                </a:solidFill>
                <a:latin typeface="KaiTi" panose="02010609060101010101" pitchFamily="49" charset="-122"/>
                <a:ea typeface="KaiTi" panose="02010609060101010101" pitchFamily="49" charset="-122"/>
              </a:rPr>
              <a:t>列。</a:t>
            </a:r>
            <a:endParaRPr lang="en-US" altLang="zh-CN" sz="2000" dirty="0">
              <a:solidFill>
                <a:schemeClr val="tx1"/>
              </a:solidFill>
              <a:latin typeface="KaiTi" panose="02010609060101010101" pitchFamily="49" charset="-122"/>
              <a:ea typeface="KaiTi" panose="02010609060101010101" pitchFamily="49" charset="-122"/>
            </a:endParaRPr>
          </a:p>
          <a:p>
            <a:r>
              <a:rPr lang="zh-CN" altLang="en-US" sz="2000" dirty="0">
                <a:solidFill>
                  <a:schemeClr val="tx1"/>
                </a:solidFill>
                <a:latin typeface="KaiTi" panose="02010609060101010101" pitchFamily="49" charset="-122"/>
                <a:ea typeface="KaiTi" panose="02010609060101010101" pitchFamily="49" charset="-122"/>
              </a:rPr>
              <a:t>也可以进行偏移 </a:t>
            </a:r>
            <a:r>
              <a:rPr lang="en-US" altLang="zh-CN" sz="2000" dirty="0">
                <a:solidFill>
                  <a:schemeClr val="tx1"/>
                </a:solidFill>
                <a:latin typeface="KaiTi" panose="02010609060101010101" pitchFamily="49" charset="-122"/>
                <a:ea typeface="KaiTi" panose="02010609060101010101" pitchFamily="49" charset="-122"/>
              </a:rPr>
              <a:t>col-md-offset-k</a:t>
            </a:r>
            <a:r>
              <a:rPr lang="zh-CN" altLang="en-US" sz="2000" dirty="0">
                <a:solidFill>
                  <a:schemeClr val="tx1"/>
                </a:solidFill>
                <a:latin typeface="KaiTi" panose="02010609060101010101" pitchFamily="49" charset="-122"/>
                <a:ea typeface="KaiTi" panose="02010609060101010101" pitchFamily="49" charset="-122"/>
              </a:rPr>
              <a:t>表示偏移</a:t>
            </a:r>
            <a:r>
              <a:rPr lang="en-US" altLang="zh-CN" sz="2000" dirty="0">
                <a:solidFill>
                  <a:schemeClr val="tx1"/>
                </a:solidFill>
                <a:latin typeface="KaiTi" panose="02010609060101010101" pitchFamily="49" charset="-122"/>
                <a:ea typeface="KaiTi" panose="02010609060101010101" pitchFamily="49" charset="-122"/>
              </a:rPr>
              <a:t>k</a:t>
            </a:r>
            <a:r>
              <a:rPr lang="zh-CN" altLang="en-US" sz="2000" dirty="0">
                <a:solidFill>
                  <a:schemeClr val="tx1"/>
                </a:solidFill>
                <a:latin typeface="KaiTi" panose="02010609060101010101" pitchFamily="49" charset="-122"/>
                <a:ea typeface="KaiTi" panose="02010609060101010101" pitchFamily="49" charset="-122"/>
              </a:rPr>
              <a:t>列。</a:t>
            </a:r>
          </a:p>
        </p:txBody>
      </p:sp>
      <p:sp>
        <p:nvSpPr>
          <p:cNvPr id="10" name="文本框 9">
            <a:extLst>
              <a:ext uri="{FF2B5EF4-FFF2-40B4-BE49-F238E27FC236}">
                <a16:creationId xmlns:a16="http://schemas.microsoft.com/office/drawing/2014/main" id="{FBC1ECFB-F89F-4CAF-813A-114CB1451ADB}"/>
              </a:ext>
            </a:extLst>
          </p:cNvPr>
          <p:cNvSpPr txBox="1"/>
          <p:nvPr/>
        </p:nvSpPr>
        <p:spPr>
          <a:xfrm>
            <a:off x="6659419" y="6400800"/>
            <a:ext cx="2448212" cy="369332"/>
          </a:xfrm>
          <a:prstGeom prst="rect">
            <a:avLst/>
          </a:prstGeom>
          <a:noFill/>
        </p:spPr>
        <p:txBody>
          <a:bodyPr wrap="square" rtlCol="0">
            <a:spAutoFit/>
          </a:bodyPr>
          <a:lstStyle/>
          <a:p>
            <a:r>
              <a:rPr lang="en-US" altLang="zh-CN" dirty="0">
                <a:latin typeface="Bahnschrift SemiBold SemiConden" panose="020B0502040204020203" pitchFamily="34" charset="0"/>
              </a:rPr>
              <a:t>sample: bssample.html</a:t>
            </a:r>
            <a:endParaRPr lang="zh-CN" altLang="en-US" dirty="0">
              <a:latin typeface="Bahnschrift SemiBold SemiConden" panose="020B0502040204020203" pitchFamily="34" charset="0"/>
            </a:endParaRPr>
          </a:p>
        </p:txBody>
      </p:sp>
    </p:spTree>
    <p:extLst>
      <p:ext uri="{BB962C8B-B14F-4D97-AF65-F5344CB8AC3E}">
        <p14:creationId xmlns:p14="http://schemas.microsoft.com/office/powerpoint/2010/main" val="15772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14B6F-AF08-43E3-9CC4-4185164BB477}"/>
              </a:ext>
            </a:extLst>
          </p:cNvPr>
          <p:cNvSpPr>
            <a:spLocks noGrp="1"/>
          </p:cNvSpPr>
          <p:nvPr>
            <p:ph type="title"/>
          </p:nvPr>
        </p:nvSpPr>
        <p:spPr/>
        <p:txBody>
          <a:bodyPr/>
          <a:lstStyle/>
          <a:p>
            <a:r>
              <a:rPr lang="en-US" altLang="zh-CN" dirty="0"/>
              <a:t>Style</a:t>
            </a:r>
            <a:endParaRPr lang="zh-CN" altLang="en-US" dirty="0"/>
          </a:p>
        </p:txBody>
      </p:sp>
      <p:sp>
        <p:nvSpPr>
          <p:cNvPr id="4" name="矩形: 圆角 3">
            <a:extLst>
              <a:ext uri="{FF2B5EF4-FFF2-40B4-BE49-F238E27FC236}">
                <a16:creationId xmlns:a16="http://schemas.microsoft.com/office/drawing/2014/main" id="{1898C74F-03A6-46F5-9E06-73BF8B42DCF6}"/>
              </a:ext>
            </a:extLst>
          </p:cNvPr>
          <p:cNvSpPr/>
          <p:nvPr/>
        </p:nvSpPr>
        <p:spPr>
          <a:xfrm>
            <a:off x="825105" y="1582789"/>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5" name="图形 4" descr="灯泡">
            <a:extLst>
              <a:ext uri="{FF2B5EF4-FFF2-40B4-BE49-F238E27FC236}">
                <a16:creationId xmlns:a16="http://schemas.microsoft.com/office/drawing/2014/main" id="{B54DCF6E-DB12-4B83-89BE-2B1AB8CFA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05" y="1681845"/>
            <a:ext cx="594360" cy="594360"/>
          </a:xfrm>
          <a:prstGeom prst="rect">
            <a:avLst/>
          </a:prstGeom>
        </p:spPr>
      </p:pic>
      <p:sp>
        <p:nvSpPr>
          <p:cNvPr id="6" name="文本框 5">
            <a:extLst>
              <a:ext uri="{FF2B5EF4-FFF2-40B4-BE49-F238E27FC236}">
                <a16:creationId xmlns:a16="http://schemas.microsoft.com/office/drawing/2014/main" id="{FB78407C-8681-4487-A192-DB4F9EAA5FA5}"/>
              </a:ext>
            </a:extLst>
          </p:cNvPr>
          <p:cNvSpPr txBox="1"/>
          <p:nvPr/>
        </p:nvSpPr>
        <p:spPr>
          <a:xfrm>
            <a:off x="1419465" y="1778970"/>
            <a:ext cx="5928360" cy="400110"/>
          </a:xfrm>
          <a:prstGeom prst="rect">
            <a:avLst/>
          </a:prstGeom>
          <a:noFill/>
        </p:spPr>
        <p:txBody>
          <a:bodyPr wrap="square" rtlCol="0">
            <a:spAutoFit/>
          </a:bodyPr>
          <a:lstStyle/>
          <a:p>
            <a:r>
              <a:rPr lang="en-US" altLang="zh-CN" sz="2000" dirty="0" err="1"/>
              <a:t>BootStrap</a:t>
            </a:r>
            <a:r>
              <a:rPr lang="zh-CN" altLang="en-US" sz="2000" dirty="0"/>
              <a:t>提供了丰富的样式库</a:t>
            </a:r>
            <a:r>
              <a:rPr lang="en-US" altLang="zh-CN" sz="2000" dirty="0"/>
              <a:t>…</a:t>
            </a:r>
            <a:endParaRPr lang="zh-CN" altLang="en-US" sz="2000" dirty="0"/>
          </a:p>
        </p:txBody>
      </p:sp>
      <p:pic>
        <p:nvPicPr>
          <p:cNvPr id="8" name="图片 7">
            <a:extLst>
              <a:ext uri="{FF2B5EF4-FFF2-40B4-BE49-F238E27FC236}">
                <a16:creationId xmlns:a16="http://schemas.microsoft.com/office/drawing/2014/main" id="{F65AD122-641C-4F84-BE55-CB38F843528C}"/>
              </a:ext>
            </a:extLst>
          </p:cNvPr>
          <p:cNvPicPr>
            <a:picLocks noChangeAspect="1"/>
          </p:cNvPicPr>
          <p:nvPr/>
        </p:nvPicPr>
        <p:blipFill>
          <a:blip r:embed="rId4"/>
          <a:stretch>
            <a:fillRect/>
          </a:stretch>
        </p:blipFill>
        <p:spPr>
          <a:xfrm>
            <a:off x="586509" y="2663689"/>
            <a:ext cx="7970982" cy="1086651"/>
          </a:xfrm>
          <a:prstGeom prst="rect">
            <a:avLst/>
          </a:prstGeom>
        </p:spPr>
      </p:pic>
      <p:pic>
        <p:nvPicPr>
          <p:cNvPr id="10" name="图片 9">
            <a:extLst>
              <a:ext uri="{FF2B5EF4-FFF2-40B4-BE49-F238E27FC236}">
                <a16:creationId xmlns:a16="http://schemas.microsoft.com/office/drawing/2014/main" id="{D61AE9B2-7360-4A79-B5C0-02C442D790CE}"/>
              </a:ext>
            </a:extLst>
          </p:cNvPr>
          <p:cNvPicPr>
            <a:picLocks noChangeAspect="1"/>
          </p:cNvPicPr>
          <p:nvPr/>
        </p:nvPicPr>
        <p:blipFill>
          <a:blip r:embed="rId5"/>
          <a:stretch>
            <a:fillRect/>
          </a:stretch>
        </p:blipFill>
        <p:spPr>
          <a:xfrm>
            <a:off x="586509" y="3907864"/>
            <a:ext cx="6127618" cy="2597502"/>
          </a:xfrm>
          <a:prstGeom prst="rect">
            <a:avLst/>
          </a:prstGeom>
        </p:spPr>
      </p:pic>
      <p:sp>
        <p:nvSpPr>
          <p:cNvPr id="11" name="文本框 10">
            <a:extLst>
              <a:ext uri="{FF2B5EF4-FFF2-40B4-BE49-F238E27FC236}">
                <a16:creationId xmlns:a16="http://schemas.microsoft.com/office/drawing/2014/main" id="{04188D34-FFF6-407A-B739-38A36EE603EF}"/>
              </a:ext>
            </a:extLst>
          </p:cNvPr>
          <p:cNvSpPr txBox="1"/>
          <p:nvPr/>
        </p:nvSpPr>
        <p:spPr>
          <a:xfrm>
            <a:off x="6659419" y="6400800"/>
            <a:ext cx="2448212" cy="369332"/>
          </a:xfrm>
          <a:prstGeom prst="rect">
            <a:avLst/>
          </a:prstGeom>
          <a:noFill/>
        </p:spPr>
        <p:txBody>
          <a:bodyPr wrap="square" rtlCol="0">
            <a:spAutoFit/>
          </a:bodyPr>
          <a:lstStyle/>
          <a:p>
            <a:r>
              <a:rPr lang="en-US" altLang="zh-CN" dirty="0">
                <a:latin typeface="Bahnschrift SemiBold SemiConden" panose="020B0502040204020203" pitchFamily="34" charset="0"/>
              </a:rPr>
              <a:t>sample: bssample.html</a:t>
            </a:r>
            <a:endParaRPr lang="zh-CN" altLang="en-US" dirty="0">
              <a:latin typeface="Bahnschrift SemiBold SemiConden" panose="020B0502040204020203" pitchFamily="34" charset="0"/>
            </a:endParaRPr>
          </a:p>
        </p:txBody>
      </p:sp>
    </p:spTree>
    <p:extLst>
      <p:ext uri="{BB962C8B-B14F-4D97-AF65-F5344CB8AC3E}">
        <p14:creationId xmlns:p14="http://schemas.microsoft.com/office/powerpoint/2010/main" val="1736675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594A3-DB0A-4A9D-AA40-C21BE854E825}"/>
              </a:ext>
            </a:extLst>
          </p:cNvPr>
          <p:cNvSpPr>
            <a:spLocks noGrp="1"/>
          </p:cNvSpPr>
          <p:nvPr>
            <p:ph type="title"/>
          </p:nvPr>
        </p:nvSpPr>
        <p:spPr/>
        <p:txBody>
          <a:bodyPr/>
          <a:lstStyle/>
          <a:p>
            <a:r>
              <a:rPr lang="en-US" altLang="zh-CN" dirty="0"/>
              <a:t>Item</a:t>
            </a:r>
            <a:endParaRPr lang="zh-CN" altLang="en-US" dirty="0"/>
          </a:p>
        </p:txBody>
      </p:sp>
      <p:sp>
        <p:nvSpPr>
          <p:cNvPr id="4" name="矩形: 圆角 3">
            <a:extLst>
              <a:ext uri="{FF2B5EF4-FFF2-40B4-BE49-F238E27FC236}">
                <a16:creationId xmlns:a16="http://schemas.microsoft.com/office/drawing/2014/main" id="{6465D22C-4426-4D51-A1D0-8ABD4FDB6DAA}"/>
              </a:ext>
            </a:extLst>
          </p:cNvPr>
          <p:cNvSpPr/>
          <p:nvPr/>
        </p:nvSpPr>
        <p:spPr>
          <a:xfrm>
            <a:off x="1184910" y="1429388"/>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5" name="图形 4" descr="灯泡">
            <a:extLst>
              <a:ext uri="{FF2B5EF4-FFF2-40B4-BE49-F238E27FC236}">
                <a16:creationId xmlns:a16="http://schemas.microsoft.com/office/drawing/2014/main" id="{A67E6D12-E2C5-43AF-AD99-7F0556858C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4910" y="1528444"/>
            <a:ext cx="594360" cy="594360"/>
          </a:xfrm>
          <a:prstGeom prst="rect">
            <a:avLst/>
          </a:prstGeom>
        </p:spPr>
      </p:pic>
      <p:sp>
        <p:nvSpPr>
          <p:cNvPr id="6" name="文本框 5">
            <a:extLst>
              <a:ext uri="{FF2B5EF4-FFF2-40B4-BE49-F238E27FC236}">
                <a16:creationId xmlns:a16="http://schemas.microsoft.com/office/drawing/2014/main" id="{86D2ABEF-7C3E-4E4D-90BC-D41915428FC1}"/>
              </a:ext>
            </a:extLst>
          </p:cNvPr>
          <p:cNvSpPr txBox="1"/>
          <p:nvPr/>
        </p:nvSpPr>
        <p:spPr>
          <a:xfrm>
            <a:off x="1779270" y="1625569"/>
            <a:ext cx="5928360" cy="400110"/>
          </a:xfrm>
          <a:prstGeom prst="rect">
            <a:avLst/>
          </a:prstGeom>
          <a:noFill/>
        </p:spPr>
        <p:txBody>
          <a:bodyPr wrap="square" rtlCol="0">
            <a:spAutoFit/>
          </a:bodyPr>
          <a:lstStyle/>
          <a:p>
            <a:r>
              <a:rPr lang="en-US" altLang="zh-CN" sz="2000" dirty="0" err="1"/>
              <a:t>BootStrap</a:t>
            </a:r>
            <a:r>
              <a:rPr lang="zh-CN" altLang="en-US" sz="2000" dirty="0"/>
              <a:t>提供了丰富的组件库</a:t>
            </a:r>
            <a:r>
              <a:rPr lang="en-US" altLang="zh-CN" sz="2000" dirty="0"/>
              <a:t>…</a:t>
            </a:r>
            <a:endParaRPr lang="zh-CN" altLang="en-US" sz="2000" dirty="0"/>
          </a:p>
        </p:txBody>
      </p:sp>
      <p:pic>
        <p:nvPicPr>
          <p:cNvPr id="8" name="图片 7">
            <a:extLst>
              <a:ext uri="{FF2B5EF4-FFF2-40B4-BE49-F238E27FC236}">
                <a16:creationId xmlns:a16="http://schemas.microsoft.com/office/drawing/2014/main" id="{80274D80-CAAA-432F-B9C6-1CE6153A3DA9}"/>
              </a:ext>
            </a:extLst>
          </p:cNvPr>
          <p:cNvPicPr>
            <a:picLocks noChangeAspect="1"/>
          </p:cNvPicPr>
          <p:nvPr/>
        </p:nvPicPr>
        <p:blipFill>
          <a:blip r:embed="rId4"/>
          <a:stretch>
            <a:fillRect/>
          </a:stretch>
        </p:blipFill>
        <p:spPr>
          <a:xfrm>
            <a:off x="718184" y="4133957"/>
            <a:ext cx="7707630" cy="1552074"/>
          </a:xfrm>
          <a:prstGeom prst="rect">
            <a:avLst/>
          </a:prstGeom>
        </p:spPr>
      </p:pic>
      <p:pic>
        <p:nvPicPr>
          <p:cNvPr id="10" name="图片 9">
            <a:extLst>
              <a:ext uri="{FF2B5EF4-FFF2-40B4-BE49-F238E27FC236}">
                <a16:creationId xmlns:a16="http://schemas.microsoft.com/office/drawing/2014/main" id="{22F88DA0-0C41-440E-93C0-990EE3EE879D}"/>
              </a:ext>
            </a:extLst>
          </p:cNvPr>
          <p:cNvPicPr>
            <a:picLocks noChangeAspect="1"/>
          </p:cNvPicPr>
          <p:nvPr/>
        </p:nvPicPr>
        <p:blipFill>
          <a:blip r:embed="rId5"/>
          <a:stretch>
            <a:fillRect/>
          </a:stretch>
        </p:blipFill>
        <p:spPr>
          <a:xfrm>
            <a:off x="861494" y="3043183"/>
            <a:ext cx="7421011" cy="771633"/>
          </a:xfrm>
          <a:prstGeom prst="rect">
            <a:avLst/>
          </a:prstGeom>
        </p:spPr>
      </p:pic>
      <p:sp>
        <p:nvSpPr>
          <p:cNvPr id="11" name="文本框 10">
            <a:extLst>
              <a:ext uri="{FF2B5EF4-FFF2-40B4-BE49-F238E27FC236}">
                <a16:creationId xmlns:a16="http://schemas.microsoft.com/office/drawing/2014/main" id="{87A04E16-B5B0-41C7-972B-8257A62B6918}"/>
              </a:ext>
            </a:extLst>
          </p:cNvPr>
          <p:cNvSpPr txBox="1"/>
          <p:nvPr/>
        </p:nvSpPr>
        <p:spPr>
          <a:xfrm>
            <a:off x="6659419" y="6400800"/>
            <a:ext cx="2448212" cy="369332"/>
          </a:xfrm>
          <a:prstGeom prst="rect">
            <a:avLst/>
          </a:prstGeom>
          <a:noFill/>
        </p:spPr>
        <p:txBody>
          <a:bodyPr wrap="square" rtlCol="0">
            <a:spAutoFit/>
          </a:bodyPr>
          <a:lstStyle/>
          <a:p>
            <a:r>
              <a:rPr lang="en-US" altLang="zh-CN" dirty="0">
                <a:latin typeface="Bahnschrift SemiBold SemiConden" panose="020B0502040204020203" pitchFamily="34" charset="0"/>
              </a:rPr>
              <a:t>sample: bssample.html</a:t>
            </a:r>
            <a:endParaRPr lang="zh-CN" altLang="en-US" dirty="0">
              <a:latin typeface="Bahnschrift SemiBold SemiConden" panose="020B0502040204020203" pitchFamily="34" charset="0"/>
            </a:endParaRPr>
          </a:p>
        </p:txBody>
      </p:sp>
    </p:spTree>
    <p:extLst>
      <p:ext uri="{BB962C8B-B14F-4D97-AF65-F5344CB8AC3E}">
        <p14:creationId xmlns:p14="http://schemas.microsoft.com/office/powerpoint/2010/main" val="3846368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剪去对角 5">
            <a:extLst>
              <a:ext uri="{FF2B5EF4-FFF2-40B4-BE49-F238E27FC236}">
                <a16:creationId xmlns:a16="http://schemas.microsoft.com/office/drawing/2014/main" id="{C6D18767-A995-4EEF-B88D-ADE5907FEDE9}"/>
              </a:ext>
            </a:extLst>
          </p:cNvPr>
          <p:cNvSpPr/>
          <p:nvPr/>
        </p:nvSpPr>
        <p:spPr>
          <a:xfrm>
            <a:off x="1392381" y="2028825"/>
            <a:ext cx="5948795" cy="28003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dirty="0">
                <a:latin typeface="华文中宋" panose="02010600040101010101" pitchFamily="2" charset="-122"/>
                <a:ea typeface="华文中宋" panose="02010600040101010101" pitchFamily="2" charset="-122"/>
              </a:rPr>
              <a:t>其它</a:t>
            </a:r>
            <a:r>
              <a:rPr lang="en-US" altLang="zh-CN" sz="8000" dirty="0">
                <a:latin typeface="华文中宋" panose="02010600040101010101" pitchFamily="2" charset="-122"/>
                <a:ea typeface="华文中宋" panose="02010600040101010101" pitchFamily="2" charset="-122"/>
              </a:rPr>
              <a:t>CSS</a:t>
            </a:r>
          </a:p>
          <a:p>
            <a:pPr algn="ctr"/>
            <a:r>
              <a:rPr lang="zh-CN" altLang="en-US" sz="8000" dirty="0">
                <a:latin typeface="华文中宋" panose="02010600040101010101" pitchFamily="2" charset="-122"/>
                <a:ea typeface="华文中宋" panose="02010600040101010101" pitchFamily="2" charset="-122"/>
              </a:rPr>
              <a:t>技术简介</a:t>
            </a:r>
          </a:p>
        </p:txBody>
      </p:sp>
      <p:sp>
        <p:nvSpPr>
          <p:cNvPr id="7" name="直角三角形 6">
            <a:extLst>
              <a:ext uri="{FF2B5EF4-FFF2-40B4-BE49-F238E27FC236}">
                <a16:creationId xmlns:a16="http://schemas.microsoft.com/office/drawing/2014/main" id="{11307662-E70F-431C-AA5F-EF784A3BFD68}"/>
              </a:ext>
            </a:extLst>
          </p:cNvPr>
          <p:cNvSpPr/>
          <p:nvPr/>
        </p:nvSpPr>
        <p:spPr>
          <a:xfrm>
            <a:off x="0" y="5938405"/>
            <a:ext cx="878032" cy="919595"/>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4824D400-37A5-4E1E-82CD-3BE7441CC0D8}"/>
              </a:ext>
            </a:extLst>
          </p:cNvPr>
          <p:cNvSpPr/>
          <p:nvPr/>
        </p:nvSpPr>
        <p:spPr>
          <a:xfrm rot="10800000">
            <a:off x="8265968" y="0"/>
            <a:ext cx="878032" cy="919595"/>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剪去对角 4">
            <a:extLst>
              <a:ext uri="{FF2B5EF4-FFF2-40B4-BE49-F238E27FC236}">
                <a16:creationId xmlns:a16="http://schemas.microsoft.com/office/drawing/2014/main" id="{9D1D9D2F-62B6-4F77-8061-CB0F0EE3C71A}"/>
              </a:ext>
            </a:extLst>
          </p:cNvPr>
          <p:cNvSpPr/>
          <p:nvPr/>
        </p:nvSpPr>
        <p:spPr>
          <a:xfrm>
            <a:off x="1446067" y="2066924"/>
            <a:ext cx="5832765" cy="2718089"/>
          </a:xfrm>
          <a:prstGeom prst="snip2DiagRect">
            <a:avLst/>
          </a:prstGeom>
          <a:noFill/>
          <a:ln w="28575">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8000" dirty="0">
              <a:latin typeface="华文中宋" panose="02010600040101010101" pitchFamily="2" charset="-122"/>
              <a:ea typeface="华文中宋" panose="02010600040101010101" pitchFamily="2" charset="-122"/>
            </a:endParaRPr>
          </a:p>
        </p:txBody>
      </p:sp>
      <p:sp>
        <p:nvSpPr>
          <p:cNvPr id="2" name="矩形 1">
            <a:extLst>
              <a:ext uri="{FF2B5EF4-FFF2-40B4-BE49-F238E27FC236}">
                <a16:creationId xmlns:a16="http://schemas.microsoft.com/office/drawing/2014/main" id="{8D40DCE0-206C-412E-89E1-F43E7C5F439C}"/>
              </a:ext>
            </a:extLst>
          </p:cNvPr>
          <p:cNvSpPr/>
          <p:nvPr/>
        </p:nvSpPr>
        <p:spPr>
          <a:xfrm>
            <a:off x="1153879" y="5224742"/>
            <a:ext cx="6549248" cy="646331"/>
          </a:xfrm>
          <a:prstGeom prst="rect">
            <a:avLst/>
          </a:prstGeom>
          <a:noFill/>
        </p:spPr>
        <p:txBody>
          <a:bodyPr wrap="square" lIns="91440" tIns="45720" rIns="91440" bIns="45720">
            <a:spAutoFit/>
          </a:bodyPr>
          <a:lstStyle/>
          <a:p>
            <a:pPr algn="ctr"/>
            <a:r>
              <a:rPr lang="zh-CN" altLang="en-US" sz="3600" b="1" dirty="0">
                <a:ln w="22225">
                  <a:solidFill>
                    <a:schemeClr val="accent2"/>
                  </a:solidFill>
                  <a:prstDash val="solid"/>
                </a:ln>
                <a:solidFill>
                  <a:schemeClr val="accent2">
                    <a:lumMod val="40000"/>
                    <a:lumOff val="60000"/>
                  </a:schemeClr>
                </a:solidFill>
                <a:effectLst>
                  <a:reflection blurRad="6350" stA="60000" endA="900" endPos="58000" dir="5400000" sy="-100000" algn="bl" rotWithShape="0"/>
                </a:effectLst>
              </a:rPr>
              <a:t>别问我，以下都不会</a:t>
            </a:r>
          </a:p>
        </p:txBody>
      </p:sp>
    </p:spTree>
    <p:extLst>
      <p:ext uri="{BB962C8B-B14F-4D97-AF65-F5344CB8AC3E}">
        <p14:creationId xmlns:p14="http://schemas.microsoft.com/office/powerpoint/2010/main" val="268318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2A66F-FF3D-43D4-BB13-7EB84859FDC8}"/>
              </a:ext>
            </a:extLst>
          </p:cNvPr>
          <p:cNvSpPr>
            <a:spLocks noGrp="1"/>
          </p:cNvSpPr>
          <p:nvPr>
            <p:ph type="title"/>
          </p:nvPr>
        </p:nvSpPr>
        <p:spPr/>
        <p:txBody>
          <a:bodyPr/>
          <a:lstStyle/>
          <a:p>
            <a:r>
              <a:rPr lang="en-US" altLang="zh-CN" dirty="0"/>
              <a:t>Responsive</a:t>
            </a:r>
            <a:endParaRPr lang="zh-CN" altLang="en-US" dirty="0"/>
          </a:p>
        </p:txBody>
      </p:sp>
      <p:sp>
        <p:nvSpPr>
          <p:cNvPr id="4" name="矩形: 圆角 3">
            <a:extLst>
              <a:ext uri="{FF2B5EF4-FFF2-40B4-BE49-F238E27FC236}">
                <a16:creationId xmlns:a16="http://schemas.microsoft.com/office/drawing/2014/main" id="{6E07DA03-137A-419F-AC79-7E12034BFCB7}"/>
              </a:ext>
            </a:extLst>
          </p:cNvPr>
          <p:cNvSpPr/>
          <p:nvPr/>
        </p:nvSpPr>
        <p:spPr>
          <a:xfrm>
            <a:off x="889346" y="2358645"/>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5" name="图形 4" descr="灯泡">
            <a:extLst>
              <a:ext uri="{FF2B5EF4-FFF2-40B4-BE49-F238E27FC236}">
                <a16:creationId xmlns:a16="http://schemas.microsoft.com/office/drawing/2014/main" id="{5F0ED2E3-9735-4935-80AD-E7A53F72F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346" y="2457701"/>
            <a:ext cx="594360" cy="594360"/>
          </a:xfrm>
          <a:prstGeom prst="rect">
            <a:avLst/>
          </a:prstGeom>
        </p:spPr>
      </p:pic>
      <p:sp>
        <p:nvSpPr>
          <p:cNvPr id="6" name="文本框 5">
            <a:extLst>
              <a:ext uri="{FF2B5EF4-FFF2-40B4-BE49-F238E27FC236}">
                <a16:creationId xmlns:a16="http://schemas.microsoft.com/office/drawing/2014/main" id="{E4E47F7B-4B0A-4B37-9A4E-CF75028B8F99}"/>
              </a:ext>
            </a:extLst>
          </p:cNvPr>
          <p:cNvSpPr txBox="1"/>
          <p:nvPr/>
        </p:nvSpPr>
        <p:spPr>
          <a:xfrm>
            <a:off x="1483706" y="2400938"/>
            <a:ext cx="5928360" cy="707886"/>
          </a:xfrm>
          <a:prstGeom prst="rect">
            <a:avLst/>
          </a:prstGeom>
          <a:noFill/>
        </p:spPr>
        <p:txBody>
          <a:bodyPr wrap="square" rtlCol="0">
            <a:spAutoFit/>
          </a:bodyPr>
          <a:lstStyle/>
          <a:p>
            <a:r>
              <a:rPr lang="zh-CN" altLang="en-US" sz="2000" dirty="0"/>
              <a:t>随着移动端的普及，不同设备屏幕分辨率不同，因此需要保证每种屏幕都能看到显示</a:t>
            </a:r>
          </a:p>
        </p:txBody>
      </p:sp>
      <p:sp>
        <p:nvSpPr>
          <p:cNvPr id="7" name="矩形: 圆角 6">
            <a:extLst>
              <a:ext uri="{FF2B5EF4-FFF2-40B4-BE49-F238E27FC236}">
                <a16:creationId xmlns:a16="http://schemas.microsoft.com/office/drawing/2014/main" id="{85D67218-8904-4465-9A80-C857CB7A69AF}"/>
              </a:ext>
            </a:extLst>
          </p:cNvPr>
          <p:cNvSpPr/>
          <p:nvPr/>
        </p:nvSpPr>
        <p:spPr>
          <a:xfrm>
            <a:off x="889346" y="3619408"/>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8" name="图形 7" descr="灯泡">
            <a:extLst>
              <a:ext uri="{FF2B5EF4-FFF2-40B4-BE49-F238E27FC236}">
                <a16:creationId xmlns:a16="http://schemas.microsoft.com/office/drawing/2014/main" id="{DC452159-CC42-4AF7-ACD9-34C94D74E2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346" y="3718464"/>
            <a:ext cx="594360" cy="594360"/>
          </a:xfrm>
          <a:prstGeom prst="rect">
            <a:avLst/>
          </a:prstGeom>
        </p:spPr>
      </p:pic>
      <p:sp>
        <p:nvSpPr>
          <p:cNvPr id="9" name="文本框 8">
            <a:extLst>
              <a:ext uri="{FF2B5EF4-FFF2-40B4-BE49-F238E27FC236}">
                <a16:creationId xmlns:a16="http://schemas.microsoft.com/office/drawing/2014/main" id="{57F8AA31-9F2C-4640-A195-C9BA2219A64C}"/>
              </a:ext>
            </a:extLst>
          </p:cNvPr>
          <p:cNvSpPr txBox="1"/>
          <p:nvPr/>
        </p:nvSpPr>
        <p:spPr>
          <a:xfrm>
            <a:off x="1483706" y="3661701"/>
            <a:ext cx="5928360" cy="707886"/>
          </a:xfrm>
          <a:prstGeom prst="rect">
            <a:avLst/>
          </a:prstGeom>
          <a:noFill/>
        </p:spPr>
        <p:txBody>
          <a:bodyPr wrap="square" rtlCol="0">
            <a:spAutoFit/>
          </a:bodyPr>
          <a:lstStyle/>
          <a:p>
            <a:r>
              <a:rPr lang="zh-CN" altLang="en-US" sz="2000" dirty="0"/>
              <a:t>传统的前端对移动设备和桌面设备提供不同的页面，并通过后端分发对应页面，但开发效率比较低</a:t>
            </a:r>
          </a:p>
        </p:txBody>
      </p:sp>
      <p:sp>
        <p:nvSpPr>
          <p:cNvPr id="10" name="矩形: 圆角 9">
            <a:extLst>
              <a:ext uri="{FF2B5EF4-FFF2-40B4-BE49-F238E27FC236}">
                <a16:creationId xmlns:a16="http://schemas.microsoft.com/office/drawing/2014/main" id="{B14C2A3D-C125-4451-A719-A2F4F09A1109}"/>
              </a:ext>
            </a:extLst>
          </p:cNvPr>
          <p:cNvSpPr/>
          <p:nvPr/>
        </p:nvSpPr>
        <p:spPr>
          <a:xfrm>
            <a:off x="889346" y="4878413"/>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11" name="图形 10" descr="灯泡">
            <a:extLst>
              <a:ext uri="{FF2B5EF4-FFF2-40B4-BE49-F238E27FC236}">
                <a16:creationId xmlns:a16="http://schemas.microsoft.com/office/drawing/2014/main" id="{12105337-A9F6-4DFF-B09A-646EA6C12A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346" y="4977469"/>
            <a:ext cx="594360" cy="594360"/>
          </a:xfrm>
          <a:prstGeom prst="rect">
            <a:avLst/>
          </a:prstGeom>
        </p:spPr>
      </p:pic>
      <p:sp>
        <p:nvSpPr>
          <p:cNvPr id="12" name="文本框 11">
            <a:extLst>
              <a:ext uri="{FF2B5EF4-FFF2-40B4-BE49-F238E27FC236}">
                <a16:creationId xmlns:a16="http://schemas.microsoft.com/office/drawing/2014/main" id="{BD5B6CFC-7C84-4FE8-8C58-3A19EE1AF57B}"/>
              </a:ext>
            </a:extLst>
          </p:cNvPr>
          <p:cNvSpPr txBox="1"/>
          <p:nvPr/>
        </p:nvSpPr>
        <p:spPr>
          <a:xfrm>
            <a:off x="1483706" y="4920706"/>
            <a:ext cx="5928360" cy="707886"/>
          </a:xfrm>
          <a:prstGeom prst="rect">
            <a:avLst/>
          </a:prstGeom>
          <a:noFill/>
        </p:spPr>
        <p:txBody>
          <a:bodyPr wrap="square" rtlCol="0">
            <a:spAutoFit/>
          </a:bodyPr>
          <a:lstStyle/>
          <a:p>
            <a:r>
              <a:rPr lang="zh-CN" altLang="en-US" sz="2000" dirty="0"/>
              <a:t>现在主流的设计方式是基于媒体查询的可适应设计和基于相对单位的流式设计。</a:t>
            </a:r>
          </a:p>
        </p:txBody>
      </p:sp>
    </p:spTree>
    <p:extLst>
      <p:ext uri="{BB962C8B-B14F-4D97-AF65-F5344CB8AC3E}">
        <p14:creationId xmlns:p14="http://schemas.microsoft.com/office/powerpoint/2010/main" val="2250697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58DFA-CDA8-4C44-A116-3CE40079F5DC}"/>
              </a:ext>
            </a:extLst>
          </p:cNvPr>
          <p:cNvSpPr>
            <a:spLocks noGrp="1"/>
          </p:cNvSpPr>
          <p:nvPr>
            <p:ph type="title"/>
          </p:nvPr>
        </p:nvSpPr>
        <p:spPr/>
        <p:txBody>
          <a:bodyPr/>
          <a:lstStyle/>
          <a:p>
            <a:r>
              <a:rPr lang="en-US" altLang="zh-CN" dirty="0"/>
              <a:t>Responsive</a:t>
            </a:r>
            <a:endParaRPr lang="zh-CN" altLang="en-US" dirty="0"/>
          </a:p>
        </p:txBody>
      </p:sp>
      <p:pic>
        <p:nvPicPr>
          <p:cNvPr id="8" name="内容占位符 7">
            <a:extLst>
              <a:ext uri="{FF2B5EF4-FFF2-40B4-BE49-F238E27FC236}">
                <a16:creationId xmlns:a16="http://schemas.microsoft.com/office/drawing/2014/main" id="{F53513F6-A3B3-418C-BCFE-2FED89B7EB96}"/>
              </a:ext>
            </a:extLst>
          </p:cNvPr>
          <p:cNvPicPr>
            <a:picLocks noGrp="1" noChangeAspect="1"/>
          </p:cNvPicPr>
          <p:nvPr>
            <p:ph idx="1"/>
          </p:nvPr>
        </p:nvPicPr>
        <p:blipFill>
          <a:blip r:embed="rId2"/>
          <a:stretch>
            <a:fillRect/>
          </a:stretch>
        </p:blipFill>
        <p:spPr>
          <a:xfrm>
            <a:off x="760450" y="3429000"/>
            <a:ext cx="2594839" cy="3215587"/>
          </a:xfrm>
        </p:spPr>
      </p:pic>
      <p:pic>
        <p:nvPicPr>
          <p:cNvPr id="5" name="图片 4">
            <a:extLst>
              <a:ext uri="{FF2B5EF4-FFF2-40B4-BE49-F238E27FC236}">
                <a16:creationId xmlns:a16="http://schemas.microsoft.com/office/drawing/2014/main" id="{F3A62C43-8A91-4A7C-B167-6FA82AFEEB98}"/>
              </a:ext>
            </a:extLst>
          </p:cNvPr>
          <p:cNvPicPr>
            <a:picLocks noChangeAspect="1"/>
          </p:cNvPicPr>
          <p:nvPr/>
        </p:nvPicPr>
        <p:blipFill>
          <a:blip r:embed="rId3"/>
          <a:stretch>
            <a:fillRect/>
          </a:stretch>
        </p:blipFill>
        <p:spPr>
          <a:xfrm>
            <a:off x="628650" y="1553199"/>
            <a:ext cx="7250546" cy="1077294"/>
          </a:xfrm>
          <a:prstGeom prst="rect">
            <a:avLst/>
          </a:prstGeom>
        </p:spPr>
      </p:pic>
      <p:sp>
        <p:nvSpPr>
          <p:cNvPr id="6" name="文本框 5">
            <a:extLst>
              <a:ext uri="{FF2B5EF4-FFF2-40B4-BE49-F238E27FC236}">
                <a16:creationId xmlns:a16="http://schemas.microsoft.com/office/drawing/2014/main" id="{11D8F878-22C0-42E1-A1BC-6AAEE5025532}"/>
              </a:ext>
            </a:extLst>
          </p:cNvPr>
          <p:cNvSpPr txBox="1"/>
          <p:nvPr/>
        </p:nvSpPr>
        <p:spPr>
          <a:xfrm>
            <a:off x="760450" y="2767280"/>
            <a:ext cx="7315200" cy="400110"/>
          </a:xfrm>
          <a:prstGeom prst="rect">
            <a:avLst/>
          </a:prstGeom>
          <a:gradFill flip="none" rotWithShape="1">
            <a:gsLst>
              <a:gs pos="0">
                <a:schemeClr val="dk1">
                  <a:tint val="66000"/>
                  <a:satMod val="160000"/>
                  <a:alpha val="0"/>
                </a:schemeClr>
              </a:gs>
              <a:gs pos="50000">
                <a:schemeClr val="dk1">
                  <a:tint val="44500"/>
                  <a:satMod val="160000"/>
                </a:schemeClr>
              </a:gs>
              <a:gs pos="100000">
                <a:schemeClr val="dk1">
                  <a:tint val="23500"/>
                  <a:satMod val="160000"/>
                </a:schemeClr>
              </a:gs>
            </a:gsLst>
            <a:path path="circle">
              <a:fillToRect l="50000" t="50000" r="50000" b="50000"/>
            </a:path>
            <a:tileRect/>
          </a:gradFill>
        </p:spPr>
        <p:style>
          <a:lnRef idx="3">
            <a:schemeClr val="lt1"/>
          </a:lnRef>
          <a:fillRef idx="1">
            <a:schemeClr val="dk1"/>
          </a:fillRef>
          <a:effectRef idx="1">
            <a:schemeClr val="dk1"/>
          </a:effectRef>
          <a:fontRef idx="minor">
            <a:schemeClr val="lt1"/>
          </a:fontRef>
        </p:style>
        <p:txBody>
          <a:bodyPr wrap="square" rtlCol="0">
            <a:spAutoFit/>
          </a:bodyPr>
          <a:lstStyle>
            <a:defPPr>
              <a:defRPr lang="en-US"/>
            </a:defPPr>
            <a:lvl1pPr>
              <a:defRPr sz="2000">
                <a:solidFill>
                  <a:schemeClr val="tx1"/>
                </a:solidFill>
                <a:latin typeface="KaiTi" panose="02010609060101010101" pitchFamily="49" charset="-122"/>
                <a:ea typeface="KaiTi" panose="02010609060101010101" pitchFamily="49" charset="-122"/>
              </a:defRPr>
            </a:lvl1pPr>
          </a:lstStyle>
          <a:p>
            <a:r>
              <a:rPr lang="zh-CN" altLang="en-US" dirty="0"/>
              <a:t>媒体查询的基本使用方法：</a:t>
            </a:r>
            <a:r>
              <a:rPr lang="zh-CN" altLang="en-US"/>
              <a:t>当小于</a:t>
            </a:r>
            <a:r>
              <a:rPr lang="en-US" altLang="zh-CN" dirty="0"/>
              <a:t>400px</a:t>
            </a:r>
            <a:r>
              <a:rPr lang="zh-CN" altLang="en-US" dirty="0"/>
              <a:t>的时候使用这个样式</a:t>
            </a:r>
          </a:p>
        </p:txBody>
      </p:sp>
      <p:sp>
        <p:nvSpPr>
          <p:cNvPr id="9" name="矩形 8">
            <a:extLst>
              <a:ext uri="{FF2B5EF4-FFF2-40B4-BE49-F238E27FC236}">
                <a16:creationId xmlns:a16="http://schemas.microsoft.com/office/drawing/2014/main" id="{B949559B-2C41-4826-9248-D10DF1320176}"/>
              </a:ext>
            </a:extLst>
          </p:cNvPr>
          <p:cNvSpPr/>
          <p:nvPr/>
        </p:nvSpPr>
        <p:spPr>
          <a:xfrm>
            <a:off x="4687059" y="3472707"/>
            <a:ext cx="3155769" cy="1914792"/>
          </a:xfrm>
          <a:prstGeom prst="rect">
            <a:avLst/>
          </a:prstGeom>
          <a:noFill/>
          <a:ln w="19050">
            <a:solidFill>
              <a:schemeClr val="accent2">
                <a:lumMod val="7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F7A3C0E-6C24-442A-91C5-74ECEE9305DC}"/>
              </a:ext>
            </a:extLst>
          </p:cNvPr>
          <p:cNvSpPr txBox="1"/>
          <p:nvPr/>
        </p:nvSpPr>
        <p:spPr>
          <a:xfrm>
            <a:off x="5436067" y="3288833"/>
            <a:ext cx="1657752" cy="461665"/>
          </a:xfrm>
          <a:prstGeom prst="rect">
            <a:avLst/>
          </a:prstGeom>
          <a:solidFill>
            <a:schemeClr val="bg1"/>
          </a:solidFill>
        </p:spPr>
        <p:txBody>
          <a:bodyPr wrap="square" rtlCol="0">
            <a:spAutoFit/>
          </a:bodyPr>
          <a:lstStyle/>
          <a:p>
            <a:pPr algn="ctr"/>
            <a:r>
              <a:rPr lang="zh-CN" altLang="en-US" sz="2400" dirty="0"/>
              <a:t>转换点</a:t>
            </a:r>
          </a:p>
        </p:txBody>
      </p:sp>
      <p:sp>
        <p:nvSpPr>
          <p:cNvPr id="11" name="文本框 10">
            <a:extLst>
              <a:ext uri="{FF2B5EF4-FFF2-40B4-BE49-F238E27FC236}">
                <a16:creationId xmlns:a16="http://schemas.microsoft.com/office/drawing/2014/main" id="{28E517F7-06EC-494B-A97C-72521725A00F}"/>
              </a:ext>
            </a:extLst>
          </p:cNvPr>
          <p:cNvSpPr txBox="1"/>
          <p:nvPr/>
        </p:nvSpPr>
        <p:spPr>
          <a:xfrm>
            <a:off x="4820956" y="3876501"/>
            <a:ext cx="2883326" cy="1200329"/>
          </a:xfrm>
          <a:prstGeom prst="rect">
            <a:avLst/>
          </a:prstGeom>
          <a:noFill/>
        </p:spPr>
        <p:txBody>
          <a:bodyPr wrap="square" rtlCol="0">
            <a:spAutoFit/>
          </a:bodyPr>
          <a:lstStyle/>
          <a:p>
            <a:r>
              <a:rPr lang="zh-CN" altLang="en-US" dirty="0"/>
              <a:t>一般设计一系列转换点，在转换点前后，样式发生各种变换，实现常见的媒体查询功能</a:t>
            </a:r>
            <a:endParaRPr lang="en-US" altLang="zh-CN" dirty="0"/>
          </a:p>
        </p:txBody>
      </p:sp>
      <p:sp>
        <p:nvSpPr>
          <p:cNvPr id="12" name="文本框 11">
            <a:extLst>
              <a:ext uri="{FF2B5EF4-FFF2-40B4-BE49-F238E27FC236}">
                <a16:creationId xmlns:a16="http://schemas.microsoft.com/office/drawing/2014/main" id="{E071A1D1-6ED6-46AA-BE51-158CFF574A81}"/>
              </a:ext>
            </a:extLst>
          </p:cNvPr>
          <p:cNvSpPr txBox="1"/>
          <p:nvPr/>
        </p:nvSpPr>
        <p:spPr>
          <a:xfrm>
            <a:off x="4687059" y="5571373"/>
            <a:ext cx="3192137" cy="1015663"/>
          </a:xfrm>
          <a:prstGeom prst="rect">
            <a:avLst/>
          </a:prstGeom>
          <a:gradFill flip="none" rotWithShape="1">
            <a:gsLst>
              <a:gs pos="0">
                <a:schemeClr val="dk1">
                  <a:tint val="66000"/>
                  <a:satMod val="160000"/>
                  <a:alpha val="0"/>
                </a:schemeClr>
              </a:gs>
              <a:gs pos="50000">
                <a:schemeClr val="dk1">
                  <a:tint val="44500"/>
                  <a:satMod val="160000"/>
                </a:schemeClr>
              </a:gs>
              <a:gs pos="100000">
                <a:schemeClr val="dk1">
                  <a:tint val="23500"/>
                  <a:satMod val="160000"/>
                </a:schemeClr>
              </a:gs>
            </a:gsLst>
            <a:path path="circle">
              <a:fillToRect l="50000" t="50000" r="50000" b="50000"/>
            </a:path>
            <a:tileRect/>
          </a:gradFill>
        </p:spPr>
        <p:style>
          <a:lnRef idx="3">
            <a:schemeClr val="lt1"/>
          </a:lnRef>
          <a:fillRef idx="1">
            <a:schemeClr val="dk1"/>
          </a:fillRef>
          <a:effectRef idx="1">
            <a:schemeClr val="dk1"/>
          </a:effectRef>
          <a:fontRef idx="minor">
            <a:schemeClr val="lt1"/>
          </a:fontRef>
        </p:style>
        <p:txBody>
          <a:bodyPr wrap="square" rtlCol="0">
            <a:spAutoFit/>
          </a:bodyPr>
          <a:lstStyle>
            <a:defPPr>
              <a:defRPr lang="en-US"/>
            </a:defPPr>
            <a:lvl1pPr>
              <a:defRPr sz="2000">
                <a:solidFill>
                  <a:schemeClr val="tx1"/>
                </a:solidFill>
                <a:latin typeface="KaiTi" panose="02010609060101010101" pitchFamily="49" charset="-122"/>
                <a:ea typeface="KaiTi" panose="02010609060101010101" pitchFamily="49" charset="-122"/>
              </a:defRPr>
            </a:lvl1pPr>
          </a:lstStyle>
          <a:p>
            <a:r>
              <a:rPr lang="en-US" altLang="zh-CN" dirty="0" err="1"/>
              <a:t>BootStrap</a:t>
            </a:r>
            <a:r>
              <a:rPr lang="zh-CN" altLang="en-US" dirty="0"/>
              <a:t>很好的支持了媒体查询，可以去文档自行了解。</a:t>
            </a:r>
          </a:p>
        </p:txBody>
      </p:sp>
    </p:spTree>
    <p:extLst>
      <p:ext uri="{BB962C8B-B14F-4D97-AF65-F5344CB8AC3E}">
        <p14:creationId xmlns:p14="http://schemas.microsoft.com/office/powerpoint/2010/main" val="255587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剪去对角 5">
            <a:extLst>
              <a:ext uri="{FF2B5EF4-FFF2-40B4-BE49-F238E27FC236}">
                <a16:creationId xmlns:a16="http://schemas.microsoft.com/office/drawing/2014/main" id="{C6D18767-A995-4EEF-B88D-ADE5907FEDE9}"/>
              </a:ext>
            </a:extLst>
          </p:cNvPr>
          <p:cNvSpPr/>
          <p:nvPr/>
        </p:nvSpPr>
        <p:spPr>
          <a:xfrm>
            <a:off x="1392381" y="2028825"/>
            <a:ext cx="5948795" cy="28003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8000" kern="1700" dirty="0" err="1">
                <a:latin typeface="华文中宋" panose="02010600040101010101" pitchFamily="2" charset="-122"/>
                <a:ea typeface="华文中宋" panose="02010600040101010101" pitchFamily="2" charset="-122"/>
              </a:rPr>
              <a:t>FlexBox</a:t>
            </a:r>
            <a:endParaRPr lang="zh-CN" altLang="en-US" sz="8000" kern="1700" dirty="0">
              <a:latin typeface="华文中宋" panose="02010600040101010101" pitchFamily="2" charset="-122"/>
              <a:ea typeface="华文中宋" panose="02010600040101010101" pitchFamily="2" charset="-122"/>
            </a:endParaRPr>
          </a:p>
        </p:txBody>
      </p:sp>
      <p:sp>
        <p:nvSpPr>
          <p:cNvPr id="7" name="直角三角形 6">
            <a:extLst>
              <a:ext uri="{FF2B5EF4-FFF2-40B4-BE49-F238E27FC236}">
                <a16:creationId xmlns:a16="http://schemas.microsoft.com/office/drawing/2014/main" id="{11307662-E70F-431C-AA5F-EF784A3BFD68}"/>
              </a:ext>
            </a:extLst>
          </p:cNvPr>
          <p:cNvSpPr/>
          <p:nvPr/>
        </p:nvSpPr>
        <p:spPr>
          <a:xfrm>
            <a:off x="0" y="5938405"/>
            <a:ext cx="878032" cy="919595"/>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4824D400-37A5-4E1E-82CD-3BE7441CC0D8}"/>
              </a:ext>
            </a:extLst>
          </p:cNvPr>
          <p:cNvSpPr/>
          <p:nvPr/>
        </p:nvSpPr>
        <p:spPr>
          <a:xfrm rot="10800000">
            <a:off x="8265968" y="0"/>
            <a:ext cx="878032" cy="919595"/>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剪去对角 4">
            <a:extLst>
              <a:ext uri="{FF2B5EF4-FFF2-40B4-BE49-F238E27FC236}">
                <a16:creationId xmlns:a16="http://schemas.microsoft.com/office/drawing/2014/main" id="{9D1D9D2F-62B6-4F77-8061-CB0F0EE3C71A}"/>
              </a:ext>
            </a:extLst>
          </p:cNvPr>
          <p:cNvSpPr/>
          <p:nvPr/>
        </p:nvSpPr>
        <p:spPr>
          <a:xfrm>
            <a:off x="1446067" y="2066924"/>
            <a:ext cx="5832765" cy="2718089"/>
          </a:xfrm>
          <a:prstGeom prst="snip2DiagRect">
            <a:avLst/>
          </a:prstGeom>
          <a:noFill/>
          <a:ln w="28575">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8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26417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BE50E-6C79-4625-84B3-006C9C68371C}"/>
              </a:ext>
            </a:extLst>
          </p:cNvPr>
          <p:cNvSpPr>
            <a:spLocks noGrp="1"/>
          </p:cNvSpPr>
          <p:nvPr>
            <p:ph type="title"/>
          </p:nvPr>
        </p:nvSpPr>
        <p:spPr/>
        <p:txBody>
          <a:bodyPr/>
          <a:lstStyle/>
          <a:p>
            <a:r>
              <a:rPr lang="en-US" altLang="zh-CN" dirty="0" err="1"/>
              <a:t>GridBox</a:t>
            </a:r>
            <a:endParaRPr lang="zh-CN" altLang="en-US" dirty="0"/>
          </a:p>
        </p:txBody>
      </p:sp>
      <p:sp>
        <p:nvSpPr>
          <p:cNvPr id="3" name="内容占位符 2">
            <a:extLst>
              <a:ext uri="{FF2B5EF4-FFF2-40B4-BE49-F238E27FC236}">
                <a16:creationId xmlns:a16="http://schemas.microsoft.com/office/drawing/2014/main" id="{0430EF21-C019-4219-80BE-D3D22F14ABA9}"/>
              </a:ext>
            </a:extLst>
          </p:cNvPr>
          <p:cNvSpPr>
            <a:spLocks noGrp="1"/>
          </p:cNvSpPr>
          <p:nvPr>
            <p:ph idx="1"/>
          </p:nvPr>
        </p:nvSpPr>
        <p:spPr/>
        <p:txBody>
          <a:bodyPr/>
          <a:lstStyle/>
          <a:p>
            <a:r>
              <a:rPr lang="zh-CN" altLang="en-US" dirty="0"/>
              <a:t>另一种比较新潮的布局模式</a:t>
            </a:r>
            <a:endParaRPr lang="en-US" altLang="zh-CN" dirty="0"/>
          </a:p>
          <a:p>
            <a:r>
              <a:rPr lang="zh-CN" altLang="en-US" dirty="0"/>
              <a:t>可以实现网格布局</a:t>
            </a:r>
            <a:endParaRPr lang="en-US" altLang="zh-CN" dirty="0"/>
          </a:p>
          <a:p>
            <a:r>
              <a:rPr lang="zh-CN" altLang="en-US" dirty="0"/>
              <a:t>具有比</a:t>
            </a:r>
            <a:r>
              <a:rPr lang="en-US" altLang="zh-CN" dirty="0"/>
              <a:t>Flex</a:t>
            </a:r>
            <a:r>
              <a:rPr lang="zh-CN" altLang="en-US" dirty="0"/>
              <a:t>更多的属性和更有效的表现</a:t>
            </a:r>
            <a:endParaRPr lang="en-US" altLang="zh-CN" dirty="0"/>
          </a:p>
          <a:p>
            <a:r>
              <a:rPr lang="zh-CN" altLang="en-US" dirty="0"/>
              <a:t>浏览器</a:t>
            </a:r>
            <a:r>
              <a:rPr lang="zh-CN" altLang="en-US"/>
              <a:t>支持一般</a:t>
            </a:r>
            <a:endParaRPr lang="en-US" altLang="zh-CN" dirty="0"/>
          </a:p>
        </p:txBody>
      </p:sp>
    </p:spTree>
    <p:extLst>
      <p:ext uri="{BB962C8B-B14F-4D97-AF65-F5344CB8AC3E}">
        <p14:creationId xmlns:p14="http://schemas.microsoft.com/office/powerpoint/2010/main" val="1931352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957AE-900F-417C-973B-AD20C50154CF}"/>
              </a:ext>
            </a:extLst>
          </p:cNvPr>
          <p:cNvSpPr>
            <a:spLocks noGrp="1"/>
          </p:cNvSpPr>
          <p:nvPr>
            <p:ph type="title"/>
          </p:nvPr>
        </p:nvSpPr>
        <p:spPr/>
        <p:txBody>
          <a:bodyPr/>
          <a:lstStyle/>
          <a:p>
            <a:r>
              <a:rPr lang="en-US" altLang="zh-CN" dirty="0"/>
              <a:t>Effects</a:t>
            </a:r>
            <a:endParaRPr lang="zh-CN" altLang="en-US" dirty="0"/>
          </a:p>
        </p:txBody>
      </p:sp>
      <p:sp>
        <p:nvSpPr>
          <p:cNvPr id="3" name="内容占位符 2">
            <a:extLst>
              <a:ext uri="{FF2B5EF4-FFF2-40B4-BE49-F238E27FC236}">
                <a16:creationId xmlns:a16="http://schemas.microsoft.com/office/drawing/2014/main" id="{396F26CA-DC7C-441D-8D0C-B474BEDD2366}"/>
              </a:ext>
            </a:extLst>
          </p:cNvPr>
          <p:cNvSpPr>
            <a:spLocks noGrp="1"/>
          </p:cNvSpPr>
          <p:nvPr>
            <p:ph idx="1"/>
          </p:nvPr>
        </p:nvSpPr>
        <p:spPr/>
        <p:txBody>
          <a:bodyPr/>
          <a:lstStyle/>
          <a:p>
            <a:r>
              <a:rPr lang="zh-CN" altLang="en-US" dirty="0"/>
              <a:t>颜色渐变</a:t>
            </a:r>
            <a:endParaRPr lang="en-US" altLang="zh-CN" dirty="0"/>
          </a:p>
          <a:p>
            <a:r>
              <a:rPr lang="zh-CN" altLang="en-US" dirty="0"/>
              <a:t>阴影</a:t>
            </a:r>
            <a:endParaRPr lang="en-US" altLang="zh-CN" dirty="0"/>
          </a:p>
          <a:p>
            <a:r>
              <a:rPr lang="zh-CN" altLang="en-US" dirty="0"/>
              <a:t>混合</a:t>
            </a:r>
            <a:endParaRPr lang="en-US" altLang="zh-CN" dirty="0"/>
          </a:p>
          <a:p>
            <a:r>
              <a:rPr lang="zh-CN" altLang="en-US" dirty="0"/>
              <a:t>动画、过渡和变换效果</a:t>
            </a:r>
            <a:endParaRPr lang="en-US" altLang="zh-CN" dirty="0"/>
          </a:p>
          <a:p>
            <a:r>
              <a:rPr lang="zh-CN" altLang="en-US" dirty="0"/>
              <a:t>有兴趣可以自己学</a:t>
            </a:r>
            <a:endParaRPr lang="en-US" altLang="zh-CN" dirty="0"/>
          </a:p>
        </p:txBody>
      </p:sp>
    </p:spTree>
    <p:extLst>
      <p:ext uri="{BB962C8B-B14F-4D97-AF65-F5344CB8AC3E}">
        <p14:creationId xmlns:p14="http://schemas.microsoft.com/office/powerpoint/2010/main" val="2874249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EACDC-8C40-40D7-8B21-282184A0733C}"/>
              </a:ext>
            </a:extLst>
          </p:cNvPr>
          <p:cNvSpPr>
            <a:spLocks noGrp="1"/>
          </p:cNvSpPr>
          <p:nvPr>
            <p:ph type="title"/>
          </p:nvPr>
        </p:nvSpPr>
        <p:spPr/>
        <p:txBody>
          <a:bodyPr/>
          <a:lstStyle/>
          <a:p>
            <a:r>
              <a:rPr lang="en-US" altLang="zh-CN" dirty="0"/>
              <a:t>Less</a:t>
            </a:r>
            <a:endParaRPr lang="zh-CN" altLang="en-US" dirty="0"/>
          </a:p>
        </p:txBody>
      </p:sp>
      <p:sp>
        <p:nvSpPr>
          <p:cNvPr id="3" name="内容占位符 2">
            <a:extLst>
              <a:ext uri="{FF2B5EF4-FFF2-40B4-BE49-F238E27FC236}">
                <a16:creationId xmlns:a16="http://schemas.microsoft.com/office/drawing/2014/main" id="{454A180C-F941-4B4F-AA30-2EFBCB4090D1}"/>
              </a:ext>
            </a:extLst>
          </p:cNvPr>
          <p:cNvSpPr>
            <a:spLocks noGrp="1"/>
          </p:cNvSpPr>
          <p:nvPr>
            <p:ph idx="1"/>
          </p:nvPr>
        </p:nvSpPr>
        <p:spPr>
          <a:xfrm>
            <a:off x="628650" y="1404053"/>
            <a:ext cx="7886700" cy="651826"/>
          </a:xfrm>
        </p:spPr>
        <p:txBody>
          <a:bodyPr/>
          <a:lstStyle/>
          <a:p>
            <a:r>
              <a:rPr lang="zh-CN" altLang="en-US" dirty="0"/>
              <a:t>对</a:t>
            </a:r>
            <a:r>
              <a:rPr lang="en-US" altLang="zh-CN" dirty="0"/>
              <a:t>CSS</a:t>
            </a:r>
            <a:r>
              <a:rPr lang="zh-CN" altLang="en-US" dirty="0"/>
              <a:t>的扩充，引入了函数、变量等特性</a:t>
            </a:r>
          </a:p>
        </p:txBody>
      </p:sp>
      <p:pic>
        <p:nvPicPr>
          <p:cNvPr id="5" name="图片 4">
            <a:extLst>
              <a:ext uri="{FF2B5EF4-FFF2-40B4-BE49-F238E27FC236}">
                <a16:creationId xmlns:a16="http://schemas.microsoft.com/office/drawing/2014/main" id="{0DBBA2E5-B1A6-46C6-A835-EF91EADA1287}"/>
              </a:ext>
            </a:extLst>
          </p:cNvPr>
          <p:cNvPicPr>
            <a:picLocks noChangeAspect="1"/>
          </p:cNvPicPr>
          <p:nvPr/>
        </p:nvPicPr>
        <p:blipFill>
          <a:blip r:embed="rId2"/>
          <a:stretch>
            <a:fillRect/>
          </a:stretch>
        </p:blipFill>
        <p:spPr>
          <a:xfrm>
            <a:off x="283033" y="2762447"/>
            <a:ext cx="2653827" cy="2980452"/>
          </a:xfrm>
          <a:prstGeom prst="rect">
            <a:avLst/>
          </a:prstGeom>
        </p:spPr>
      </p:pic>
      <p:pic>
        <p:nvPicPr>
          <p:cNvPr id="7" name="图片 6">
            <a:extLst>
              <a:ext uri="{FF2B5EF4-FFF2-40B4-BE49-F238E27FC236}">
                <a16:creationId xmlns:a16="http://schemas.microsoft.com/office/drawing/2014/main" id="{E872FA1E-A3D0-46CC-B5E4-1A49E79800BC}"/>
              </a:ext>
            </a:extLst>
          </p:cNvPr>
          <p:cNvPicPr>
            <a:picLocks noChangeAspect="1"/>
          </p:cNvPicPr>
          <p:nvPr/>
        </p:nvPicPr>
        <p:blipFill>
          <a:blip r:embed="rId3"/>
          <a:stretch>
            <a:fillRect/>
          </a:stretch>
        </p:blipFill>
        <p:spPr>
          <a:xfrm>
            <a:off x="3114810" y="2055879"/>
            <a:ext cx="2777233" cy="3636664"/>
          </a:xfrm>
          <a:prstGeom prst="rect">
            <a:avLst/>
          </a:prstGeom>
        </p:spPr>
      </p:pic>
      <p:pic>
        <p:nvPicPr>
          <p:cNvPr id="9" name="图片 8">
            <a:extLst>
              <a:ext uri="{FF2B5EF4-FFF2-40B4-BE49-F238E27FC236}">
                <a16:creationId xmlns:a16="http://schemas.microsoft.com/office/drawing/2014/main" id="{192616DD-6BD4-4E20-8C6A-B9F87E63B2CA}"/>
              </a:ext>
            </a:extLst>
          </p:cNvPr>
          <p:cNvPicPr>
            <a:picLocks noChangeAspect="1"/>
          </p:cNvPicPr>
          <p:nvPr/>
        </p:nvPicPr>
        <p:blipFill>
          <a:blip r:embed="rId4"/>
          <a:stretch>
            <a:fillRect/>
          </a:stretch>
        </p:blipFill>
        <p:spPr>
          <a:xfrm>
            <a:off x="6069992" y="2055879"/>
            <a:ext cx="2267408" cy="4111072"/>
          </a:xfrm>
          <a:prstGeom prst="rect">
            <a:avLst/>
          </a:prstGeom>
        </p:spPr>
      </p:pic>
      <p:sp>
        <p:nvSpPr>
          <p:cNvPr id="10" name="矩形: 圆角 9">
            <a:extLst>
              <a:ext uri="{FF2B5EF4-FFF2-40B4-BE49-F238E27FC236}">
                <a16:creationId xmlns:a16="http://schemas.microsoft.com/office/drawing/2014/main" id="{EF61E1C4-A9AB-48F0-BCF4-294A4DCB893F}"/>
              </a:ext>
            </a:extLst>
          </p:cNvPr>
          <p:cNvSpPr/>
          <p:nvPr/>
        </p:nvSpPr>
        <p:spPr>
          <a:xfrm>
            <a:off x="1001171" y="6278450"/>
            <a:ext cx="1191491" cy="4433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变量</a:t>
            </a:r>
          </a:p>
        </p:txBody>
      </p:sp>
      <p:sp>
        <p:nvSpPr>
          <p:cNvPr id="11" name="矩形: 圆角 10">
            <a:extLst>
              <a:ext uri="{FF2B5EF4-FFF2-40B4-BE49-F238E27FC236}">
                <a16:creationId xmlns:a16="http://schemas.microsoft.com/office/drawing/2014/main" id="{E154E189-B8A2-4BDC-B791-2C309C4B8D98}"/>
              </a:ext>
            </a:extLst>
          </p:cNvPr>
          <p:cNvSpPr/>
          <p:nvPr/>
        </p:nvSpPr>
        <p:spPr>
          <a:xfrm>
            <a:off x="3907680" y="6278450"/>
            <a:ext cx="1191491" cy="4433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Mix-in</a:t>
            </a:r>
            <a:endParaRPr lang="zh-CN" altLang="en-US" dirty="0"/>
          </a:p>
        </p:txBody>
      </p:sp>
      <p:sp>
        <p:nvSpPr>
          <p:cNvPr id="12" name="矩形: 圆角 11">
            <a:extLst>
              <a:ext uri="{FF2B5EF4-FFF2-40B4-BE49-F238E27FC236}">
                <a16:creationId xmlns:a16="http://schemas.microsoft.com/office/drawing/2014/main" id="{4B701D29-21FA-42DF-8225-003C636959BD}"/>
              </a:ext>
            </a:extLst>
          </p:cNvPr>
          <p:cNvSpPr/>
          <p:nvPr/>
        </p:nvSpPr>
        <p:spPr>
          <a:xfrm>
            <a:off x="6391564" y="6278450"/>
            <a:ext cx="1662545" cy="4433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Nested-Rule</a:t>
            </a:r>
            <a:endParaRPr lang="zh-CN" altLang="en-US" dirty="0"/>
          </a:p>
        </p:txBody>
      </p:sp>
    </p:spTree>
    <p:extLst>
      <p:ext uri="{BB962C8B-B14F-4D97-AF65-F5344CB8AC3E}">
        <p14:creationId xmlns:p14="http://schemas.microsoft.com/office/powerpoint/2010/main" val="3302865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5CB09-EB0B-4CDA-9E3E-6E6C98E627B9}"/>
              </a:ext>
            </a:extLst>
          </p:cNvPr>
          <p:cNvSpPr>
            <a:spLocks noGrp="1"/>
          </p:cNvSpPr>
          <p:nvPr>
            <p:ph type="title"/>
          </p:nvPr>
        </p:nvSpPr>
        <p:spPr/>
        <p:txBody>
          <a:bodyPr/>
          <a:lstStyle/>
          <a:p>
            <a:r>
              <a:rPr lang="en-US" altLang="zh-CN" dirty="0"/>
              <a:t>Module</a:t>
            </a:r>
            <a:endParaRPr lang="zh-CN" altLang="en-US" dirty="0"/>
          </a:p>
        </p:txBody>
      </p:sp>
      <p:sp>
        <p:nvSpPr>
          <p:cNvPr id="3" name="内容占位符 2">
            <a:extLst>
              <a:ext uri="{FF2B5EF4-FFF2-40B4-BE49-F238E27FC236}">
                <a16:creationId xmlns:a16="http://schemas.microsoft.com/office/drawing/2014/main" id="{76260B59-8CDA-4A38-AD21-61ED8A8D7D3B}"/>
              </a:ext>
            </a:extLst>
          </p:cNvPr>
          <p:cNvSpPr>
            <a:spLocks noGrp="1"/>
          </p:cNvSpPr>
          <p:nvPr>
            <p:ph idx="1"/>
          </p:nvPr>
        </p:nvSpPr>
        <p:spPr/>
        <p:txBody>
          <a:bodyPr/>
          <a:lstStyle/>
          <a:p>
            <a:r>
              <a:rPr lang="zh-CN" altLang="en-US" dirty="0"/>
              <a:t>模块化的</a:t>
            </a:r>
            <a:r>
              <a:rPr lang="en-US" altLang="zh-CN" dirty="0"/>
              <a:t>CSS</a:t>
            </a:r>
          </a:p>
          <a:p>
            <a:r>
              <a:rPr lang="zh-CN" altLang="en-US" dirty="0"/>
              <a:t>适用于大型工程中</a:t>
            </a:r>
            <a:endParaRPr lang="en-US" altLang="zh-CN" dirty="0"/>
          </a:p>
          <a:p>
            <a:r>
              <a:rPr lang="zh-CN" altLang="en-US" dirty="0"/>
              <a:t>可以利用</a:t>
            </a:r>
            <a:r>
              <a:rPr lang="en-US" altLang="zh-CN" dirty="0"/>
              <a:t>KSS</a:t>
            </a:r>
            <a:r>
              <a:rPr lang="zh-CN" altLang="en-US" dirty="0"/>
              <a:t>等构建</a:t>
            </a:r>
            <a:endParaRPr lang="en-US" altLang="zh-CN" dirty="0"/>
          </a:p>
          <a:p>
            <a:r>
              <a:rPr lang="zh-CN" altLang="en-US" dirty="0"/>
              <a:t>“</a:t>
            </a:r>
            <a:r>
              <a:rPr lang="en-US" altLang="zh-CN" dirty="0"/>
              <a:t>OOCSS</a:t>
            </a:r>
            <a:r>
              <a:rPr lang="zh-CN" altLang="en-US" dirty="0"/>
              <a:t>”</a:t>
            </a:r>
          </a:p>
        </p:txBody>
      </p:sp>
    </p:spTree>
    <p:extLst>
      <p:ext uri="{BB962C8B-B14F-4D97-AF65-F5344CB8AC3E}">
        <p14:creationId xmlns:p14="http://schemas.microsoft.com/office/powerpoint/2010/main" val="293278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9C6C7-9989-4061-999A-7B09F0DD5FDA}"/>
              </a:ext>
            </a:extLst>
          </p:cNvPr>
          <p:cNvSpPr>
            <a:spLocks noGrp="1"/>
          </p:cNvSpPr>
          <p:nvPr>
            <p:ph type="title"/>
          </p:nvPr>
        </p:nvSpPr>
        <p:spPr/>
        <p:txBody>
          <a:bodyPr>
            <a:normAutofit/>
          </a:bodyPr>
          <a:lstStyle/>
          <a:p>
            <a:r>
              <a:rPr lang="en-US" altLang="zh-CN" dirty="0"/>
              <a:t>Homework</a:t>
            </a:r>
            <a:endParaRPr lang="zh-CN" altLang="en-US" dirty="0"/>
          </a:p>
        </p:txBody>
      </p:sp>
      <p:sp>
        <p:nvSpPr>
          <p:cNvPr id="4" name="文本框 3">
            <a:extLst>
              <a:ext uri="{FF2B5EF4-FFF2-40B4-BE49-F238E27FC236}">
                <a16:creationId xmlns:a16="http://schemas.microsoft.com/office/drawing/2014/main" id="{CBD44DB5-BF02-4114-B5C8-C08C3ECA8EF6}"/>
              </a:ext>
            </a:extLst>
          </p:cNvPr>
          <p:cNvSpPr txBox="1"/>
          <p:nvPr/>
        </p:nvSpPr>
        <p:spPr>
          <a:xfrm>
            <a:off x="887767" y="1804486"/>
            <a:ext cx="4776185" cy="510778"/>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r>
              <a:rPr lang="zh-CN" altLang="en-US" sz="2400" dirty="0">
                <a:latin typeface="+mn-ea"/>
              </a:rPr>
              <a:t>实现骰子布局</a:t>
            </a:r>
          </a:p>
        </p:txBody>
      </p:sp>
      <p:sp>
        <p:nvSpPr>
          <p:cNvPr id="5" name="矩形: 圆角 4">
            <a:extLst>
              <a:ext uri="{FF2B5EF4-FFF2-40B4-BE49-F238E27FC236}">
                <a16:creationId xmlns:a16="http://schemas.microsoft.com/office/drawing/2014/main" id="{ECD197A7-6FC0-4929-8D71-9B59535CB5F6}"/>
              </a:ext>
            </a:extLst>
          </p:cNvPr>
          <p:cNvSpPr/>
          <p:nvPr/>
        </p:nvSpPr>
        <p:spPr>
          <a:xfrm>
            <a:off x="887767" y="2804096"/>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ABEC5CE-DA8D-4E22-8A47-3F4C22931A97}"/>
              </a:ext>
            </a:extLst>
          </p:cNvPr>
          <p:cNvSpPr txBox="1"/>
          <p:nvPr/>
        </p:nvSpPr>
        <p:spPr>
          <a:xfrm>
            <a:off x="1482053" y="3000276"/>
            <a:ext cx="5928360" cy="400110"/>
          </a:xfrm>
          <a:prstGeom prst="rect">
            <a:avLst/>
          </a:prstGeom>
          <a:noFill/>
        </p:spPr>
        <p:txBody>
          <a:bodyPr wrap="square" rtlCol="0">
            <a:spAutoFit/>
          </a:bodyPr>
          <a:lstStyle/>
          <a:p>
            <a:r>
              <a:rPr lang="zh-CN" altLang="en-US" sz="2000" dirty="0"/>
              <a:t>利用</a:t>
            </a:r>
            <a:r>
              <a:rPr lang="en-US" altLang="zh-CN" sz="2000" dirty="0" err="1"/>
              <a:t>FlexBox</a:t>
            </a:r>
            <a:r>
              <a:rPr lang="zh-CN" altLang="en-US" sz="2000" dirty="0"/>
              <a:t>的各种属性创建骰子</a:t>
            </a:r>
          </a:p>
        </p:txBody>
      </p:sp>
      <p:pic>
        <p:nvPicPr>
          <p:cNvPr id="9" name="图形 8" descr="复选标记">
            <a:extLst>
              <a:ext uri="{FF2B5EF4-FFF2-40B4-BE49-F238E27FC236}">
                <a16:creationId xmlns:a16="http://schemas.microsoft.com/office/drawing/2014/main" id="{A8F7C02A-5322-49A7-BA5E-6B03E2ED3C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556" y="2946370"/>
            <a:ext cx="507923" cy="507923"/>
          </a:xfrm>
          <a:prstGeom prst="rect">
            <a:avLst/>
          </a:prstGeom>
        </p:spPr>
      </p:pic>
      <p:pic>
        <p:nvPicPr>
          <p:cNvPr id="6" name="图片 5">
            <a:extLst>
              <a:ext uri="{FF2B5EF4-FFF2-40B4-BE49-F238E27FC236}">
                <a16:creationId xmlns:a16="http://schemas.microsoft.com/office/drawing/2014/main" id="{21BABB1D-A63E-4B9F-BF61-DCBBF6B84A5E}"/>
              </a:ext>
            </a:extLst>
          </p:cNvPr>
          <p:cNvPicPr>
            <a:picLocks noChangeAspect="1"/>
          </p:cNvPicPr>
          <p:nvPr/>
        </p:nvPicPr>
        <p:blipFill>
          <a:blip r:embed="rId4"/>
          <a:stretch>
            <a:fillRect/>
          </a:stretch>
        </p:blipFill>
        <p:spPr>
          <a:xfrm>
            <a:off x="887767" y="3839000"/>
            <a:ext cx="1161278" cy="1060297"/>
          </a:xfrm>
          <a:prstGeom prst="rect">
            <a:avLst/>
          </a:prstGeom>
        </p:spPr>
      </p:pic>
      <p:pic>
        <p:nvPicPr>
          <p:cNvPr id="16" name="图片 15">
            <a:extLst>
              <a:ext uri="{FF2B5EF4-FFF2-40B4-BE49-F238E27FC236}">
                <a16:creationId xmlns:a16="http://schemas.microsoft.com/office/drawing/2014/main" id="{E28264C9-DC53-4B44-B31E-01C859D17F4A}"/>
              </a:ext>
            </a:extLst>
          </p:cNvPr>
          <p:cNvPicPr>
            <a:picLocks noChangeAspect="1"/>
          </p:cNvPicPr>
          <p:nvPr/>
        </p:nvPicPr>
        <p:blipFill>
          <a:blip r:embed="rId5"/>
          <a:stretch>
            <a:fillRect/>
          </a:stretch>
        </p:blipFill>
        <p:spPr>
          <a:xfrm>
            <a:off x="2306265" y="3839000"/>
            <a:ext cx="1102469" cy="1060298"/>
          </a:xfrm>
          <a:prstGeom prst="rect">
            <a:avLst/>
          </a:prstGeom>
        </p:spPr>
      </p:pic>
      <p:pic>
        <p:nvPicPr>
          <p:cNvPr id="18" name="图片 17">
            <a:extLst>
              <a:ext uri="{FF2B5EF4-FFF2-40B4-BE49-F238E27FC236}">
                <a16:creationId xmlns:a16="http://schemas.microsoft.com/office/drawing/2014/main" id="{1E20D11A-4C28-4584-BDF9-36F7095ECBA2}"/>
              </a:ext>
            </a:extLst>
          </p:cNvPr>
          <p:cNvPicPr>
            <a:picLocks noChangeAspect="1"/>
          </p:cNvPicPr>
          <p:nvPr/>
        </p:nvPicPr>
        <p:blipFill>
          <a:blip r:embed="rId6"/>
          <a:stretch>
            <a:fillRect/>
          </a:stretch>
        </p:blipFill>
        <p:spPr>
          <a:xfrm>
            <a:off x="3665954" y="3839000"/>
            <a:ext cx="1102469" cy="1072014"/>
          </a:xfrm>
          <a:prstGeom prst="rect">
            <a:avLst/>
          </a:prstGeom>
        </p:spPr>
      </p:pic>
      <p:pic>
        <p:nvPicPr>
          <p:cNvPr id="20" name="图片 19">
            <a:extLst>
              <a:ext uri="{FF2B5EF4-FFF2-40B4-BE49-F238E27FC236}">
                <a16:creationId xmlns:a16="http://schemas.microsoft.com/office/drawing/2014/main" id="{E89CB5A8-6B88-412B-B2FB-FD1639F08D3C}"/>
              </a:ext>
            </a:extLst>
          </p:cNvPr>
          <p:cNvPicPr>
            <a:picLocks noChangeAspect="1"/>
          </p:cNvPicPr>
          <p:nvPr/>
        </p:nvPicPr>
        <p:blipFill>
          <a:blip r:embed="rId7"/>
          <a:stretch>
            <a:fillRect/>
          </a:stretch>
        </p:blipFill>
        <p:spPr>
          <a:xfrm>
            <a:off x="5025643" y="3827281"/>
            <a:ext cx="1108770" cy="1072015"/>
          </a:xfrm>
          <a:prstGeom prst="rect">
            <a:avLst/>
          </a:prstGeom>
        </p:spPr>
      </p:pic>
      <p:pic>
        <p:nvPicPr>
          <p:cNvPr id="22" name="图片 21">
            <a:extLst>
              <a:ext uri="{FF2B5EF4-FFF2-40B4-BE49-F238E27FC236}">
                <a16:creationId xmlns:a16="http://schemas.microsoft.com/office/drawing/2014/main" id="{A3488E6E-CDED-4696-A2B1-2F79CB9ADCC2}"/>
              </a:ext>
            </a:extLst>
          </p:cNvPr>
          <p:cNvPicPr>
            <a:picLocks noChangeAspect="1"/>
          </p:cNvPicPr>
          <p:nvPr/>
        </p:nvPicPr>
        <p:blipFill>
          <a:blip r:embed="rId8"/>
          <a:stretch>
            <a:fillRect/>
          </a:stretch>
        </p:blipFill>
        <p:spPr>
          <a:xfrm>
            <a:off x="6385332" y="3792749"/>
            <a:ext cx="1161278" cy="1040938"/>
          </a:xfrm>
          <a:prstGeom prst="rect">
            <a:avLst/>
          </a:prstGeom>
        </p:spPr>
      </p:pic>
      <p:pic>
        <p:nvPicPr>
          <p:cNvPr id="24" name="图片 23">
            <a:extLst>
              <a:ext uri="{FF2B5EF4-FFF2-40B4-BE49-F238E27FC236}">
                <a16:creationId xmlns:a16="http://schemas.microsoft.com/office/drawing/2014/main" id="{6F46719F-A254-4F39-90C0-65CAFDFE4314}"/>
              </a:ext>
            </a:extLst>
          </p:cNvPr>
          <p:cNvPicPr>
            <a:picLocks noChangeAspect="1"/>
          </p:cNvPicPr>
          <p:nvPr/>
        </p:nvPicPr>
        <p:blipFill>
          <a:blip r:embed="rId9"/>
          <a:stretch>
            <a:fillRect/>
          </a:stretch>
        </p:blipFill>
        <p:spPr>
          <a:xfrm>
            <a:off x="887767" y="5126485"/>
            <a:ext cx="1075641" cy="1041128"/>
          </a:xfrm>
          <a:prstGeom prst="rect">
            <a:avLst/>
          </a:prstGeom>
        </p:spPr>
      </p:pic>
      <p:pic>
        <p:nvPicPr>
          <p:cNvPr id="26" name="图片 25">
            <a:extLst>
              <a:ext uri="{FF2B5EF4-FFF2-40B4-BE49-F238E27FC236}">
                <a16:creationId xmlns:a16="http://schemas.microsoft.com/office/drawing/2014/main" id="{6D9227F7-E8CD-4515-BCB1-2C0DDA2FD341}"/>
              </a:ext>
            </a:extLst>
          </p:cNvPr>
          <p:cNvPicPr>
            <a:picLocks noChangeAspect="1"/>
          </p:cNvPicPr>
          <p:nvPr/>
        </p:nvPicPr>
        <p:blipFill>
          <a:blip r:embed="rId10"/>
          <a:stretch>
            <a:fillRect/>
          </a:stretch>
        </p:blipFill>
        <p:spPr>
          <a:xfrm>
            <a:off x="2267752" y="5141728"/>
            <a:ext cx="1098649" cy="1041128"/>
          </a:xfrm>
          <a:prstGeom prst="rect">
            <a:avLst/>
          </a:prstGeom>
        </p:spPr>
      </p:pic>
      <p:pic>
        <p:nvPicPr>
          <p:cNvPr id="28" name="图片 27">
            <a:extLst>
              <a:ext uri="{FF2B5EF4-FFF2-40B4-BE49-F238E27FC236}">
                <a16:creationId xmlns:a16="http://schemas.microsoft.com/office/drawing/2014/main" id="{9B1C334D-28D7-471F-A59A-81840874F575}"/>
              </a:ext>
            </a:extLst>
          </p:cNvPr>
          <p:cNvPicPr>
            <a:picLocks noChangeAspect="1"/>
          </p:cNvPicPr>
          <p:nvPr/>
        </p:nvPicPr>
        <p:blipFill>
          <a:blip r:embed="rId11"/>
          <a:stretch>
            <a:fillRect/>
          </a:stretch>
        </p:blipFill>
        <p:spPr>
          <a:xfrm>
            <a:off x="3670745" y="5122968"/>
            <a:ext cx="1075642" cy="1057513"/>
          </a:xfrm>
          <a:prstGeom prst="rect">
            <a:avLst/>
          </a:prstGeom>
        </p:spPr>
      </p:pic>
      <p:pic>
        <p:nvPicPr>
          <p:cNvPr id="30" name="图片 29">
            <a:extLst>
              <a:ext uri="{FF2B5EF4-FFF2-40B4-BE49-F238E27FC236}">
                <a16:creationId xmlns:a16="http://schemas.microsoft.com/office/drawing/2014/main" id="{0D7EA4AE-57B0-43DC-9F8D-CD1F01384DE4}"/>
              </a:ext>
            </a:extLst>
          </p:cNvPr>
          <p:cNvPicPr>
            <a:picLocks noChangeAspect="1"/>
          </p:cNvPicPr>
          <p:nvPr/>
        </p:nvPicPr>
        <p:blipFill>
          <a:blip r:embed="rId12"/>
          <a:stretch>
            <a:fillRect/>
          </a:stretch>
        </p:blipFill>
        <p:spPr>
          <a:xfrm>
            <a:off x="5050731" y="5122968"/>
            <a:ext cx="1069598" cy="1057513"/>
          </a:xfrm>
          <a:prstGeom prst="rect">
            <a:avLst/>
          </a:prstGeom>
        </p:spPr>
      </p:pic>
      <p:pic>
        <p:nvPicPr>
          <p:cNvPr id="32" name="图片 31">
            <a:extLst>
              <a:ext uri="{FF2B5EF4-FFF2-40B4-BE49-F238E27FC236}">
                <a16:creationId xmlns:a16="http://schemas.microsoft.com/office/drawing/2014/main" id="{A7AA2BEE-3DBC-4D1A-9FDD-5FCF4CA9CB9B}"/>
              </a:ext>
            </a:extLst>
          </p:cNvPr>
          <p:cNvPicPr>
            <a:picLocks noChangeAspect="1"/>
          </p:cNvPicPr>
          <p:nvPr/>
        </p:nvPicPr>
        <p:blipFill>
          <a:blip r:embed="rId13"/>
          <a:stretch>
            <a:fillRect/>
          </a:stretch>
        </p:blipFill>
        <p:spPr>
          <a:xfrm>
            <a:off x="6424673" y="5141727"/>
            <a:ext cx="1123589" cy="1025885"/>
          </a:xfrm>
          <a:prstGeom prst="rect">
            <a:avLst/>
          </a:prstGeom>
        </p:spPr>
      </p:pic>
      <p:sp>
        <p:nvSpPr>
          <p:cNvPr id="33" name="文本框 32">
            <a:extLst>
              <a:ext uri="{FF2B5EF4-FFF2-40B4-BE49-F238E27FC236}">
                <a16:creationId xmlns:a16="http://schemas.microsoft.com/office/drawing/2014/main" id="{D25E8A71-8B10-43FA-A848-DA0618DD28FF}"/>
              </a:ext>
            </a:extLst>
          </p:cNvPr>
          <p:cNvSpPr txBox="1"/>
          <p:nvPr/>
        </p:nvSpPr>
        <p:spPr>
          <a:xfrm>
            <a:off x="3366402" y="6444454"/>
            <a:ext cx="5777598" cy="369332"/>
          </a:xfrm>
          <a:prstGeom prst="rect">
            <a:avLst/>
          </a:prstGeom>
          <a:noFill/>
        </p:spPr>
        <p:txBody>
          <a:bodyPr wrap="square" rtlCol="0">
            <a:spAutoFit/>
          </a:bodyPr>
          <a:lstStyle/>
          <a:p>
            <a:r>
              <a:rPr lang="en-US" altLang="zh-CN" dirty="0">
                <a:latin typeface="Bahnschrift SemiBold SemiConden" panose="020B0502040204020203" pitchFamily="34" charset="0"/>
              </a:rPr>
              <a:t>http://www.ruanyifeng.com/blog/2015/07/flex-examples.html</a:t>
            </a:r>
            <a:endParaRPr lang="zh-CN" altLang="en-US" dirty="0">
              <a:latin typeface="Bahnschrift SemiBold SemiConden" panose="020B0502040204020203" pitchFamily="34" charset="0"/>
            </a:endParaRPr>
          </a:p>
        </p:txBody>
      </p:sp>
    </p:spTree>
    <p:extLst>
      <p:ext uri="{BB962C8B-B14F-4D97-AF65-F5344CB8AC3E}">
        <p14:creationId xmlns:p14="http://schemas.microsoft.com/office/powerpoint/2010/main" val="1651534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E040933-1A23-4F12-B2CC-BB9DCA19D582}"/>
              </a:ext>
            </a:extLst>
          </p:cNvPr>
          <p:cNvSpPr>
            <a:spLocks noGrp="1"/>
          </p:cNvSpPr>
          <p:nvPr>
            <p:ph type="ctrTitle"/>
          </p:nvPr>
        </p:nvSpPr>
        <p:spPr>
          <a:xfrm>
            <a:off x="2177249" y="4470400"/>
            <a:ext cx="7772400" cy="2387600"/>
          </a:xfrm>
        </p:spPr>
        <p:txBody>
          <a:bodyPr>
            <a:normAutofit/>
          </a:bodyPr>
          <a:lstStyle/>
          <a:p>
            <a:r>
              <a:rPr lang="en-US" altLang="zh-CN" sz="4800" dirty="0">
                <a:latin typeface="Comic Sans MS" panose="030F0702030302020204" pitchFamily="66" charset="0"/>
              </a:rPr>
              <a:t>See you next dream..</a:t>
            </a:r>
            <a:endParaRPr lang="zh-CN" altLang="en-US" sz="4800" dirty="0">
              <a:latin typeface="Comic Sans MS" panose="030F0702030302020204" pitchFamily="66" charset="0"/>
            </a:endParaRPr>
          </a:p>
        </p:txBody>
      </p:sp>
    </p:spTree>
    <p:extLst>
      <p:ext uri="{BB962C8B-B14F-4D97-AF65-F5344CB8AC3E}">
        <p14:creationId xmlns:p14="http://schemas.microsoft.com/office/powerpoint/2010/main" val="240585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43122-43EA-4A6E-8DF2-36B6F9353334}"/>
              </a:ext>
            </a:extLst>
          </p:cNvPr>
          <p:cNvSpPr>
            <a:spLocks noGrp="1"/>
          </p:cNvSpPr>
          <p:nvPr>
            <p:ph type="title"/>
          </p:nvPr>
        </p:nvSpPr>
        <p:spPr/>
        <p:txBody>
          <a:bodyPr/>
          <a:lstStyle/>
          <a:p>
            <a:r>
              <a:rPr lang="en-US" altLang="zh-CN" dirty="0"/>
              <a:t>Support</a:t>
            </a:r>
            <a:endParaRPr lang="zh-CN" altLang="en-US" dirty="0"/>
          </a:p>
        </p:txBody>
      </p:sp>
      <p:cxnSp>
        <p:nvCxnSpPr>
          <p:cNvPr id="14" name="直接连接符 13">
            <a:extLst>
              <a:ext uri="{FF2B5EF4-FFF2-40B4-BE49-F238E27FC236}">
                <a16:creationId xmlns:a16="http://schemas.microsoft.com/office/drawing/2014/main" id="{772A2FB1-24CF-47AA-AA0C-4EDC4CC4499E}"/>
              </a:ext>
            </a:extLst>
          </p:cNvPr>
          <p:cNvCxnSpPr>
            <a:cxnSpLocks/>
          </p:cNvCxnSpPr>
          <p:nvPr/>
        </p:nvCxnSpPr>
        <p:spPr>
          <a:xfrm>
            <a:off x="825105" y="2002278"/>
            <a:ext cx="4384204" cy="0"/>
          </a:xfrm>
          <a:prstGeom prst="line">
            <a:avLst/>
          </a:prstGeom>
        </p:spPr>
        <p:style>
          <a:lnRef idx="2">
            <a:schemeClr val="accent2"/>
          </a:lnRef>
          <a:fillRef idx="0">
            <a:schemeClr val="accent2"/>
          </a:fillRef>
          <a:effectRef idx="1">
            <a:schemeClr val="accent2"/>
          </a:effectRef>
          <a:fontRef idx="minor">
            <a:schemeClr val="tx1"/>
          </a:fontRef>
        </p:style>
      </p:cxnSp>
      <p:sp>
        <p:nvSpPr>
          <p:cNvPr id="15" name="文本框 14">
            <a:extLst>
              <a:ext uri="{FF2B5EF4-FFF2-40B4-BE49-F238E27FC236}">
                <a16:creationId xmlns:a16="http://schemas.microsoft.com/office/drawing/2014/main" id="{7189F8A2-DC5E-487E-BDCB-F34AFDC4BC2A}"/>
              </a:ext>
            </a:extLst>
          </p:cNvPr>
          <p:cNvSpPr txBox="1"/>
          <p:nvPr/>
        </p:nvSpPr>
        <p:spPr>
          <a:xfrm>
            <a:off x="825105" y="1544580"/>
            <a:ext cx="4626130" cy="461665"/>
          </a:xfrm>
          <a:prstGeom prst="rect">
            <a:avLst/>
          </a:prstGeom>
          <a:noFill/>
          <a:ln>
            <a:noFill/>
          </a:ln>
        </p:spPr>
        <p:txBody>
          <a:bodyPr wrap="square" rtlCol="0">
            <a:spAutoFit/>
          </a:bodyPr>
          <a:lstStyle/>
          <a:p>
            <a:r>
              <a:rPr lang="en-US" altLang="zh-CN" sz="2400" dirty="0" err="1">
                <a:latin typeface="华文楷体" panose="02010600040101010101" pitchFamily="2" charset="-122"/>
                <a:ea typeface="华文楷体" panose="02010600040101010101" pitchFamily="2" charset="-122"/>
              </a:rPr>
              <a:t>FlexBox</a:t>
            </a:r>
            <a:r>
              <a:rPr lang="zh-CN" altLang="en-US" sz="2400" dirty="0">
                <a:latin typeface="华文楷体" panose="02010600040101010101" pitchFamily="2" charset="-122"/>
                <a:ea typeface="华文楷体" panose="02010600040101010101" pitchFamily="2" charset="-122"/>
              </a:rPr>
              <a:t>还没有完全被浏览器支持</a:t>
            </a:r>
          </a:p>
        </p:txBody>
      </p:sp>
      <p:pic>
        <p:nvPicPr>
          <p:cNvPr id="7" name="图片 6">
            <a:extLst>
              <a:ext uri="{FF2B5EF4-FFF2-40B4-BE49-F238E27FC236}">
                <a16:creationId xmlns:a16="http://schemas.microsoft.com/office/drawing/2014/main" id="{3C80065C-3539-494E-B47B-0D7EE1C906B1}"/>
              </a:ext>
            </a:extLst>
          </p:cNvPr>
          <p:cNvPicPr>
            <a:picLocks noChangeAspect="1"/>
          </p:cNvPicPr>
          <p:nvPr/>
        </p:nvPicPr>
        <p:blipFill>
          <a:blip r:embed="rId2"/>
          <a:stretch>
            <a:fillRect/>
          </a:stretch>
        </p:blipFill>
        <p:spPr>
          <a:xfrm>
            <a:off x="975810" y="2471604"/>
            <a:ext cx="7192379" cy="1914792"/>
          </a:xfrm>
          <a:prstGeom prst="rect">
            <a:avLst/>
          </a:prstGeom>
          <a:effectLst>
            <a:outerShdw blurRad="50800" dist="38100" dir="5400000" algn="t" rotWithShape="0">
              <a:prstClr val="black">
                <a:alpha val="40000"/>
              </a:prstClr>
            </a:outerShdw>
          </a:effectLst>
        </p:spPr>
      </p:pic>
      <p:sp>
        <p:nvSpPr>
          <p:cNvPr id="21" name="矩形: 圆角 20">
            <a:extLst>
              <a:ext uri="{FF2B5EF4-FFF2-40B4-BE49-F238E27FC236}">
                <a16:creationId xmlns:a16="http://schemas.microsoft.com/office/drawing/2014/main" id="{732FC596-F4E0-494D-B7F6-E04C665FAB15}"/>
              </a:ext>
            </a:extLst>
          </p:cNvPr>
          <p:cNvSpPr/>
          <p:nvPr/>
        </p:nvSpPr>
        <p:spPr>
          <a:xfrm>
            <a:off x="418705" y="4917183"/>
            <a:ext cx="830659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22" name="图形 21" descr="灯泡">
            <a:extLst>
              <a:ext uri="{FF2B5EF4-FFF2-40B4-BE49-F238E27FC236}">
                <a16:creationId xmlns:a16="http://schemas.microsoft.com/office/drawing/2014/main" id="{8712BCE3-DE09-4FB9-84C5-C46231755B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705" y="5016239"/>
            <a:ext cx="594360" cy="594360"/>
          </a:xfrm>
          <a:prstGeom prst="rect">
            <a:avLst/>
          </a:prstGeom>
        </p:spPr>
      </p:pic>
      <p:sp>
        <p:nvSpPr>
          <p:cNvPr id="23" name="文本框 22">
            <a:extLst>
              <a:ext uri="{FF2B5EF4-FFF2-40B4-BE49-F238E27FC236}">
                <a16:creationId xmlns:a16="http://schemas.microsoft.com/office/drawing/2014/main" id="{8BC29949-C9EB-427C-97A6-6221DA65E9B1}"/>
              </a:ext>
            </a:extLst>
          </p:cNvPr>
          <p:cNvSpPr txBox="1"/>
          <p:nvPr/>
        </p:nvSpPr>
        <p:spPr>
          <a:xfrm>
            <a:off x="1112125" y="5113364"/>
            <a:ext cx="7613170" cy="400110"/>
          </a:xfrm>
          <a:prstGeom prst="rect">
            <a:avLst/>
          </a:prstGeom>
          <a:noFill/>
        </p:spPr>
        <p:txBody>
          <a:bodyPr wrap="square" rtlCol="0">
            <a:spAutoFit/>
          </a:bodyPr>
          <a:lstStyle/>
          <a:p>
            <a:r>
              <a:rPr lang="zh-CN" altLang="en-US" sz="2000" dirty="0"/>
              <a:t>可以在</a:t>
            </a:r>
            <a:r>
              <a:rPr lang="en-US" altLang="zh-CN" sz="2000" dirty="0">
                <a:hlinkClick r:id="rId5"/>
              </a:rPr>
              <a:t>https://drafts.csswg.org/css-flexbox-1/</a:t>
            </a:r>
            <a:r>
              <a:rPr lang="zh-CN" altLang="en-US" sz="2000" dirty="0"/>
              <a:t>找到完整的</a:t>
            </a:r>
            <a:r>
              <a:rPr lang="en-US" altLang="zh-CN" sz="2000" dirty="0" err="1"/>
              <a:t>FlexBox</a:t>
            </a:r>
            <a:r>
              <a:rPr lang="zh-CN" altLang="en-US" sz="2000" dirty="0"/>
              <a:t>规范</a:t>
            </a:r>
          </a:p>
        </p:txBody>
      </p:sp>
    </p:spTree>
    <p:extLst>
      <p:ext uri="{BB962C8B-B14F-4D97-AF65-F5344CB8AC3E}">
        <p14:creationId xmlns:p14="http://schemas.microsoft.com/office/powerpoint/2010/main" val="366399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4477C-1FF5-4AC4-9B9B-BF8C8C271E61}"/>
              </a:ext>
            </a:extLst>
          </p:cNvPr>
          <p:cNvSpPr>
            <a:spLocks noGrp="1"/>
          </p:cNvSpPr>
          <p:nvPr>
            <p:ph type="title"/>
          </p:nvPr>
        </p:nvSpPr>
        <p:spPr/>
        <p:txBody>
          <a:bodyPr/>
          <a:lstStyle/>
          <a:p>
            <a:r>
              <a:rPr lang="en-US" altLang="zh-CN" dirty="0"/>
              <a:t>Flex</a:t>
            </a:r>
            <a:endParaRPr lang="zh-CN" altLang="en-US" dirty="0"/>
          </a:p>
        </p:txBody>
      </p:sp>
      <p:cxnSp>
        <p:nvCxnSpPr>
          <p:cNvPr id="16" name="直接连接符 15">
            <a:extLst>
              <a:ext uri="{FF2B5EF4-FFF2-40B4-BE49-F238E27FC236}">
                <a16:creationId xmlns:a16="http://schemas.microsoft.com/office/drawing/2014/main" id="{747E59D3-7EB1-4F17-9BAD-0700D411E0D3}"/>
              </a:ext>
            </a:extLst>
          </p:cNvPr>
          <p:cNvCxnSpPr>
            <a:cxnSpLocks/>
          </p:cNvCxnSpPr>
          <p:nvPr/>
        </p:nvCxnSpPr>
        <p:spPr>
          <a:xfrm>
            <a:off x="825105" y="2002278"/>
            <a:ext cx="4384204"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文本框 16">
            <a:extLst>
              <a:ext uri="{FF2B5EF4-FFF2-40B4-BE49-F238E27FC236}">
                <a16:creationId xmlns:a16="http://schemas.microsoft.com/office/drawing/2014/main" id="{F2236A2B-D1CF-4E46-B995-AF1F9E91705E}"/>
              </a:ext>
            </a:extLst>
          </p:cNvPr>
          <p:cNvSpPr txBox="1"/>
          <p:nvPr/>
        </p:nvSpPr>
        <p:spPr>
          <a:xfrm>
            <a:off x="825105" y="1544580"/>
            <a:ext cx="4626130" cy="461665"/>
          </a:xfrm>
          <a:prstGeom prst="rect">
            <a:avLst/>
          </a:prstGeom>
          <a:noFill/>
          <a:ln>
            <a:noFill/>
          </a:ln>
        </p:spPr>
        <p:txBody>
          <a:bodyPr wrap="square" rtlCol="0">
            <a:spAutoFit/>
          </a:bodyPr>
          <a:lstStyle/>
          <a:p>
            <a:r>
              <a:rPr lang="en-US" altLang="zh-CN" sz="2400" dirty="0">
                <a:latin typeface="华文楷体" panose="02010600040101010101" pitchFamily="2" charset="-122"/>
                <a:ea typeface="华文楷体" panose="02010600040101010101" pitchFamily="2" charset="-122"/>
              </a:rPr>
              <a:t>Flex</a:t>
            </a:r>
            <a:r>
              <a:rPr lang="zh-CN" altLang="en-US" sz="2400" dirty="0">
                <a:latin typeface="华文楷体" panose="02010600040101010101" pitchFamily="2" charset="-122"/>
                <a:ea typeface="华文楷体" panose="02010600040101010101" pitchFamily="2" charset="-122"/>
              </a:rPr>
              <a:t>实际上是一个弹性容器</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pic>
        <p:nvPicPr>
          <p:cNvPr id="18" name="图片 17">
            <a:extLst>
              <a:ext uri="{FF2B5EF4-FFF2-40B4-BE49-F238E27FC236}">
                <a16:creationId xmlns:a16="http://schemas.microsoft.com/office/drawing/2014/main" id="{BA7AD8AE-2849-4E2C-8DCF-875D09AA059A}"/>
              </a:ext>
            </a:extLst>
          </p:cNvPr>
          <p:cNvPicPr>
            <a:picLocks noChangeAspect="1"/>
          </p:cNvPicPr>
          <p:nvPr/>
        </p:nvPicPr>
        <p:blipFill>
          <a:blip r:embed="rId2"/>
          <a:stretch>
            <a:fillRect/>
          </a:stretch>
        </p:blipFill>
        <p:spPr>
          <a:xfrm>
            <a:off x="1069173" y="2276809"/>
            <a:ext cx="7005653" cy="2877743"/>
          </a:xfrm>
          <a:prstGeom prst="rect">
            <a:avLst/>
          </a:prstGeom>
        </p:spPr>
      </p:pic>
      <p:sp>
        <p:nvSpPr>
          <p:cNvPr id="19" name="矩形: 圆角 18">
            <a:extLst>
              <a:ext uri="{FF2B5EF4-FFF2-40B4-BE49-F238E27FC236}">
                <a16:creationId xmlns:a16="http://schemas.microsoft.com/office/drawing/2014/main" id="{808DAABB-7D4D-4FE4-A6A6-265EE2049287}"/>
              </a:ext>
            </a:extLst>
          </p:cNvPr>
          <p:cNvSpPr/>
          <p:nvPr/>
        </p:nvSpPr>
        <p:spPr>
          <a:xfrm>
            <a:off x="825105" y="5425116"/>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20" name="图形 19" descr="灯泡">
            <a:extLst>
              <a:ext uri="{FF2B5EF4-FFF2-40B4-BE49-F238E27FC236}">
                <a16:creationId xmlns:a16="http://schemas.microsoft.com/office/drawing/2014/main" id="{A7F1C188-5B59-4ACD-A876-58E6F7230E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105" y="5524172"/>
            <a:ext cx="594360" cy="594360"/>
          </a:xfrm>
          <a:prstGeom prst="rect">
            <a:avLst/>
          </a:prstGeom>
        </p:spPr>
      </p:pic>
      <p:sp>
        <p:nvSpPr>
          <p:cNvPr id="21" name="文本框 20">
            <a:extLst>
              <a:ext uri="{FF2B5EF4-FFF2-40B4-BE49-F238E27FC236}">
                <a16:creationId xmlns:a16="http://schemas.microsoft.com/office/drawing/2014/main" id="{AC5E6611-45EB-43BD-8D30-EBF1BCA7992F}"/>
              </a:ext>
            </a:extLst>
          </p:cNvPr>
          <p:cNvSpPr txBox="1"/>
          <p:nvPr/>
        </p:nvSpPr>
        <p:spPr>
          <a:xfrm>
            <a:off x="1419465" y="5621297"/>
            <a:ext cx="5928360" cy="400110"/>
          </a:xfrm>
          <a:prstGeom prst="rect">
            <a:avLst/>
          </a:prstGeom>
          <a:noFill/>
        </p:spPr>
        <p:txBody>
          <a:bodyPr wrap="square" rtlCol="0">
            <a:spAutoFit/>
          </a:bodyPr>
          <a:lstStyle/>
          <a:p>
            <a:r>
              <a:rPr lang="zh-CN" altLang="en-US" sz="2000" dirty="0"/>
              <a:t>弹性容器包含多个弹性元素，用主轴和副轴来表示</a:t>
            </a:r>
          </a:p>
        </p:txBody>
      </p:sp>
    </p:spTree>
    <p:extLst>
      <p:ext uri="{BB962C8B-B14F-4D97-AF65-F5344CB8AC3E}">
        <p14:creationId xmlns:p14="http://schemas.microsoft.com/office/powerpoint/2010/main" val="396041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1C110-9A1B-40EC-A874-7C1A852F262D}"/>
              </a:ext>
            </a:extLst>
          </p:cNvPr>
          <p:cNvSpPr>
            <a:spLocks noGrp="1"/>
          </p:cNvSpPr>
          <p:nvPr>
            <p:ph type="title"/>
          </p:nvPr>
        </p:nvSpPr>
        <p:spPr/>
        <p:txBody>
          <a:bodyPr/>
          <a:lstStyle/>
          <a:p>
            <a:r>
              <a:rPr lang="en-US" altLang="zh-CN" dirty="0"/>
              <a:t>Flex</a:t>
            </a:r>
            <a:endParaRPr lang="zh-CN" altLang="en-US" dirty="0"/>
          </a:p>
        </p:txBody>
      </p:sp>
      <p:pic>
        <p:nvPicPr>
          <p:cNvPr id="5" name="图片 4">
            <a:extLst>
              <a:ext uri="{FF2B5EF4-FFF2-40B4-BE49-F238E27FC236}">
                <a16:creationId xmlns:a16="http://schemas.microsoft.com/office/drawing/2014/main" id="{27398E7B-47AE-43F9-BB67-7D5DFDF2DF64}"/>
              </a:ext>
            </a:extLst>
          </p:cNvPr>
          <p:cNvPicPr>
            <a:picLocks noChangeAspect="1"/>
          </p:cNvPicPr>
          <p:nvPr/>
        </p:nvPicPr>
        <p:blipFill>
          <a:blip r:embed="rId2"/>
          <a:stretch>
            <a:fillRect/>
          </a:stretch>
        </p:blipFill>
        <p:spPr>
          <a:xfrm>
            <a:off x="655782" y="1980536"/>
            <a:ext cx="7832436" cy="2896928"/>
          </a:xfrm>
          <a:prstGeom prst="rect">
            <a:avLst/>
          </a:prstGeom>
        </p:spPr>
      </p:pic>
      <p:sp>
        <p:nvSpPr>
          <p:cNvPr id="6" name="矩形: 圆角 5">
            <a:extLst>
              <a:ext uri="{FF2B5EF4-FFF2-40B4-BE49-F238E27FC236}">
                <a16:creationId xmlns:a16="http://schemas.microsoft.com/office/drawing/2014/main" id="{701FDC44-4D17-4347-99DD-05A7B4ACB382}"/>
              </a:ext>
            </a:extLst>
          </p:cNvPr>
          <p:cNvSpPr/>
          <p:nvPr/>
        </p:nvSpPr>
        <p:spPr>
          <a:xfrm>
            <a:off x="825105" y="5425116"/>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7" name="图形 6" descr="灯泡">
            <a:extLst>
              <a:ext uri="{FF2B5EF4-FFF2-40B4-BE49-F238E27FC236}">
                <a16:creationId xmlns:a16="http://schemas.microsoft.com/office/drawing/2014/main" id="{DB9F28BA-D653-4682-B1D0-238FBF3515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105" y="5524172"/>
            <a:ext cx="594360" cy="594360"/>
          </a:xfrm>
          <a:prstGeom prst="rect">
            <a:avLst/>
          </a:prstGeom>
        </p:spPr>
      </p:pic>
      <p:sp>
        <p:nvSpPr>
          <p:cNvPr id="8" name="文本框 7">
            <a:extLst>
              <a:ext uri="{FF2B5EF4-FFF2-40B4-BE49-F238E27FC236}">
                <a16:creationId xmlns:a16="http://schemas.microsoft.com/office/drawing/2014/main" id="{DF8D6B78-0203-490E-A477-1CFEBA0F39CC}"/>
              </a:ext>
            </a:extLst>
          </p:cNvPr>
          <p:cNvSpPr txBox="1"/>
          <p:nvPr/>
        </p:nvSpPr>
        <p:spPr>
          <a:xfrm>
            <a:off x="1419465" y="5621297"/>
            <a:ext cx="5928360" cy="400110"/>
          </a:xfrm>
          <a:prstGeom prst="rect">
            <a:avLst/>
          </a:prstGeom>
          <a:noFill/>
        </p:spPr>
        <p:txBody>
          <a:bodyPr wrap="square" rtlCol="0">
            <a:spAutoFit/>
          </a:bodyPr>
          <a:lstStyle/>
          <a:p>
            <a:r>
              <a:rPr lang="zh-CN" altLang="en-US" sz="2000" dirty="0"/>
              <a:t>主轴可以是</a:t>
            </a:r>
            <a:r>
              <a:rPr lang="en-US" altLang="zh-CN" sz="2000" dirty="0"/>
              <a:t>x</a:t>
            </a:r>
            <a:r>
              <a:rPr lang="zh-CN" altLang="en-US" sz="2000" dirty="0"/>
              <a:t>方向，也可以是</a:t>
            </a:r>
            <a:r>
              <a:rPr lang="en-US" altLang="zh-CN" sz="2000" dirty="0"/>
              <a:t>y</a:t>
            </a:r>
            <a:r>
              <a:rPr lang="zh-CN" altLang="en-US" sz="2000" dirty="0"/>
              <a:t>方向</a:t>
            </a:r>
            <a:r>
              <a:rPr lang="en-US" altLang="zh-CN" sz="2000" dirty="0"/>
              <a:t>…… </a:t>
            </a:r>
            <a:endParaRPr lang="zh-CN" altLang="en-US" sz="2000" dirty="0"/>
          </a:p>
        </p:txBody>
      </p:sp>
    </p:spTree>
    <p:extLst>
      <p:ext uri="{BB962C8B-B14F-4D97-AF65-F5344CB8AC3E}">
        <p14:creationId xmlns:p14="http://schemas.microsoft.com/office/powerpoint/2010/main" val="101015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4477C-1FF5-4AC4-9B9B-BF8C8C271E61}"/>
              </a:ext>
            </a:extLst>
          </p:cNvPr>
          <p:cNvSpPr>
            <a:spLocks noGrp="1"/>
          </p:cNvSpPr>
          <p:nvPr>
            <p:ph type="title"/>
          </p:nvPr>
        </p:nvSpPr>
        <p:spPr/>
        <p:txBody>
          <a:bodyPr/>
          <a:lstStyle/>
          <a:p>
            <a:r>
              <a:rPr lang="en-US" altLang="zh-CN" dirty="0"/>
              <a:t>Sample</a:t>
            </a:r>
            <a:endParaRPr lang="zh-CN" altLang="en-US" dirty="0"/>
          </a:p>
        </p:txBody>
      </p:sp>
      <p:cxnSp>
        <p:nvCxnSpPr>
          <p:cNvPr id="13" name="直接连接符 12">
            <a:extLst>
              <a:ext uri="{FF2B5EF4-FFF2-40B4-BE49-F238E27FC236}">
                <a16:creationId xmlns:a16="http://schemas.microsoft.com/office/drawing/2014/main" id="{E4D3A15F-FF5A-464C-B159-3EEE7D02269D}"/>
              </a:ext>
            </a:extLst>
          </p:cNvPr>
          <p:cNvCxnSpPr>
            <a:cxnSpLocks/>
          </p:cNvCxnSpPr>
          <p:nvPr/>
        </p:nvCxnSpPr>
        <p:spPr>
          <a:xfrm>
            <a:off x="825105" y="2002278"/>
            <a:ext cx="4384204" cy="0"/>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a:extLst>
              <a:ext uri="{FF2B5EF4-FFF2-40B4-BE49-F238E27FC236}">
                <a16:creationId xmlns:a16="http://schemas.microsoft.com/office/drawing/2014/main" id="{4C03B93F-E6FB-489F-917E-6B7F31F4419C}"/>
              </a:ext>
            </a:extLst>
          </p:cNvPr>
          <p:cNvSpPr txBox="1"/>
          <p:nvPr/>
        </p:nvSpPr>
        <p:spPr>
          <a:xfrm>
            <a:off x="825105" y="1544580"/>
            <a:ext cx="4626130" cy="461665"/>
          </a:xfrm>
          <a:prstGeom prst="rect">
            <a:avLst/>
          </a:prstGeom>
          <a:noFill/>
          <a:ln>
            <a:noFill/>
          </a:ln>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先用</a:t>
            </a:r>
            <a:r>
              <a:rPr lang="en-US" altLang="zh-CN" sz="2400" dirty="0" err="1">
                <a:latin typeface="华文楷体" panose="02010600040101010101" pitchFamily="2" charset="-122"/>
                <a:ea typeface="华文楷体" panose="02010600040101010101" pitchFamily="2" charset="-122"/>
              </a:rPr>
              <a:t>FlexBox</a:t>
            </a:r>
            <a:r>
              <a:rPr lang="zh-CN" altLang="en-US" sz="2400" dirty="0">
                <a:latin typeface="华文楷体" panose="02010600040101010101" pitchFamily="2" charset="-122"/>
                <a:ea typeface="华文楷体" panose="02010600040101010101" pitchFamily="2" charset="-122"/>
              </a:rPr>
              <a:t>实现一个导航栏</a:t>
            </a:r>
          </a:p>
        </p:txBody>
      </p:sp>
      <p:pic>
        <p:nvPicPr>
          <p:cNvPr id="8" name="图片 7">
            <a:extLst>
              <a:ext uri="{FF2B5EF4-FFF2-40B4-BE49-F238E27FC236}">
                <a16:creationId xmlns:a16="http://schemas.microsoft.com/office/drawing/2014/main" id="{4A73C09D-5949-4FB4-BF86-0A67CD6876E7}"/>
              </a:ext>
            </a:extLst>
          </p:cNvPr>
          <p:cNvPicPr>
            <a:picLocks noChangeAspect="1"/>
          </p:cNvPicPr>
          <p:nvPr/>
        </p:nvPicPr>
        <p:blipFill>
          <a:blip r:embed="rId2"/>
          <a:stretch>
            <a:fillRect/>
          </a:stretch>
        </p:blipFill>
        <p:spPr>
          <a:xfrm>
            <a:off x="825105" y="2637859"/>
            <a:ext cx="3458058" cy="1914792"/>
          </a:xfrm>
          <a:prstGeom prst="rect">
            <a:avLst/>
          </a:prstGeom>
        </p:spPr>
      </p:pic>
      <p:pic>
        <p:nvPicPr>
          <p:cNvPr id="10" name="图片 9">
            <a:extLst>
              <a:ext uri="{FF2B5EF4-FFF2-40B4-BE49-F238E27FC236}">
                <a16:creationId xmlns:a16="http://schemas.microsoft.com/office/drawing/2014/main" id="{F07337E5-F705-4B1C-8C11-AA1AC2E99562}"/>
              </a:ext>
            </a:extLst>
          </p:cNvPr>
          <p:cNvPicPr>
            <a:picLocks noChangeAspect="1"/>
          </p:cNvPicPr>
          <p:nvPr/>
        </p:nvPicPr>
        <p:blipFill>
          <a:blip r:embed="rId3"/>
          <a:stretch>
            <a:fillRect/>
          </a:stretch>
        </p:blipFill>
        <p:spPr>
          <a:xfrm>
            <a:off x="4860839" y="2216727"/>
            <a:ext cx="3580374" cy="4226277"/>
          </a:xfrm>
          <a:prstGeom prst="rect">
            <a:avLst/>
          </a:prstGeom>
        </p:spPr>
      </p:pic>
      <p:sp>
        <p:nvSpPr>
          <p:cNvPr id="22" name="矩形 21">
            <a:extLst>
              <a:ext uri="{FF2B5EF4-FFF2-40B4-BE49-F238E27FC236}">
                <a16:creationId xmlns:a16="http://schemas.microsoft.com/office/drawing/2014/main" id="{392BC2C4-D25D-450E-AFAF-DE99B86EC352}"/>
              </a:ext>
            </a:extLst>
          </p:cNvPr>
          <p:cNvSpPr/>
          <p:nvPr/>
        </p:nvSpPr>
        <p:spPr>
          <a:xfrm>
            <a:off x="702787" y="4780471"/>
            <a:ext cx="3826681" cy="1914792"/>
          </a:xfrm>
          <a:prstGeom prst="rect">
            <a:avLst/>
          </a:prstGeom>
          <a:noFill/>
          <a:ln w="19050">
            <a:solidFill>
              <a:schemeClr val="accent2">
                <a:lumMod val="7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2400BAD-7EA8-4508-8B26-BFCBB31BAB1C}"/>
              </a:ext>
            </a:extLst>
          </p:cNvPr>
          <p:cNvSpPr txBox="1"/>
          <p:nvPr/>
        </p:nvSpPr>
        <p:spPr>
          <a:xfrm>
            <a:off x="1725258" y="4552651"/>
            <a:ext cx="1657752" cy="461665"/>
          </a:xfrm>
          <a:prstGeom prst="rect">
            <a:avLst/>
          </a:prstGeom>
          <a:solidFill>
            <a:schemeClr val="bg1"/>
          </a:solidFill>
        </p:spPr>
        <p:txBody>
          <a:bodyPr wrap="square" rtlCol="0">
            <a:spAutoFit/>
          </a:bodyPr>
          <a:lstStyle/>
          <a:p>
            <a:pPr algn="ctr"/>
            <a:r>
              <a:rPr lang="zh-CN" altLang="en-US" sz="2400" dirty="0"/>
              <a:t>原因</a:t>
            </a:r>
          </a:p>
        </p:txBody>
      </p:sp>
      <p:sp>
        <p:nvSpPr>
          <p:cNvPr id="24" name="文本框 23">
            <a:extLst>
              <a:ext uri="{FF2B5EF4-FFF2-40B4-BE49-F238E27FC236}">
                <a16:creationId xmlns:a16="http://schemas.microsoft.com/office/drawing/2014/main" id="{A5D0EA79-5D1D-441C-ADFE-45ADF1D74F83}"/>
              </a:ext>
            </a:extLst>
          </p:cNvPr>
          <p:cNvSpPr txBox="1"/>
          <p:nvPr/>
        </p:nvSpPr>
        <p:spPr>
          <a:xfrm>
            <a:off x="836684" y="5184265"/>
            <a:ext cx="3558886" cy="1200329"/>
          </a:xfrm>
          <a:prstGeom prst="rect">
            <a:avLst/>
          </a:prstGeom>
          <a:noFill/>
        </p:spPr>
        <p:txBody>
          <a:bodyPr wrap="square" rtlCol="0">
            <a:spAutoFit/>
          </a:bodyPr>
          <a:lstStyle/>
          <a:p>
            <a:r>
              <a:rPr lang="zh-CN" altLang="en-US" dirty="0"/>
              <a:t>默认情况下，</a:t>
            </a:r>
            <a:r>
              <a:rPr lang="en-US" altLang="zh-CN" dirty="0" err="1"/>
              <a:t>FlexBox</a:t>
            </a:r>
            <a:r>
              <a:rPr lang="zh-CN" altLang="en-US" dirty="0"/>
              <a:t>会使用</a:t>
            </a:r>
            <a:r>
              <a:rPr lang="en-US" altLang="zh-CN" dirty="0"/>
              <a:t>x</a:t>
            </a:r>
            <a:r>
              <a:rPr lang="zh-CN" altLang="en-US" dirty="0"/>
              <a:t>方向为主轴。</a:t>
            </a:r>
            <a:endParaRPr lang="en-US" altLang="zh-CN" dirty="0"/>
          </a:p>
          <a:p>
            <a:r>
              <a:rPr lang="zh-CN" altLang="en-US" dirty="0"/>
              <a:t>如果使用</a:t>
            </a:r>
            <a:r>
              <a:rPr lang="en-US" altLang="zh-CN" dirty="0"/>
              <a:t>auto</a:t>
            </a:r>
            <a:r>
              <a:rPr lang="zh-CN" altLang="en-US" dirty="0"/>
              <a:t>，则会默认占满。</a:t>
            </a:r>
            <a:endParaRPr lang="en-US" altLang="zh-CN" dirty="0"/>
          </a:p>
          <a:p>
            <a:r>
              <a:rPr lang="zh-CN" altLang="en-US" dirty="0"/>
              <a:t>如何实现全部居中效果？</a:t>
            </a:r>
          </a:p>
        </p:txBody>
      </p:sp>
      <p:sp>
        <p:nvSpPr>
          <p:cNvPr id="25" name="文本框 24">
            <a:extLst>
              <a:ext uri="{FF2B5EF4-FFF2-40B4-BE49-F238E27FC236}">
                <a16:creationId xmlns:a16="http://schemas.microsoft.com/office/drawing/2014/main" id="{DA94C3C4-3936-47A1-ABE0-D37E840391C4}"/>
              </a:ext>
            </a:extLst>
          </p:cNvPr>
          <p:cNvSpPr txBox="1"/>
          <p:nvPr/>
        </p:nvSpPr>
        <p:spPr>
          <a:xfrm>
            <a:off x="6659419" y="6400800"/>
            <a:ext cx="2448212" cy="369332"/>
          </a:xfrm>
          <a:prstGeom prst="rect">
            <a:avLst/>
          </a:prstGeom>
          <a:noFill/>
        </p:spPr>
        <p:txBody>
          <a:bodyPr wrap="square" rtlCol="0">
            <a:spAutoFit/>
          </a:bodyPr>
          <a:lstStyle/>
          <a:p>
            <a:r>
              <a:rPr lang="en-US" altLang="zh-CN" dirty="0">
                <a:latin typeface="Bahnschrift SemiBold SemiConden" panose="020B0502040204020203" pitchFamily="34" charset="0"/>
              </a:rPr>
              <a:t>sample</a:t>
            </a:r>
            <a:r>
              <a:rPr lang="en-US" altLang="zh-CN">
                <a:latin typeface="Bahnschrift SemiBold SemiConden" panose="020B0502040204020203" pitchFamily="34" charset="0"/>
              </a:rPr>
              <a:t>: flex-nav.</a:t>
            </a:r>
            <a:r>
              <a:rPr lang="en-US" altLang="zh-CN" dirty="0">
                <a:latin typeface="Bahnschrift SemiBold SemiConden" panose="020B0502040204020203" pitchFamily="34" charset="0"/>
              </a:rPr>
              <a:t>html</a:t>
            </a:r>
            <a:endParaRPr lang="zh-CN" altLang="en-US" dirty="0">
              <a:latin typeface="Bahnschrift SemiBold SemiConden" panose="020B0502040204020203" pitchFamily="34" charset="0"/>
            </a:endParaRPr>
          </a:p>
        </p:txBody>
      </p:sp>
    </p:spTree>
    <p:extLst>
      <p:ext uri="{BB962C8B-B14F-4D97-AF65-F5344CB8AC3E}">
        <p14:creationId xmlns:p14="http://schemas.microsoft.com/office/powerpoint/2010/main" val="278469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4477C-1FF5-4AC4-9B9B-BF8C8C271E61}"/>
              </a:ext>
            </a:extLst>
          </p:cNvPr>
          <p:cNvSpPr>
            <a:spLocks noGrp="1"/>
          </p:cNvSpPr>
          <p:nvPr>
            <p:ph type="title"/>
          </p:nvPr>
        </p:nvSpPr>
        <p:spPr/>
        <p:txBody>
          <a:bodyPr/>
          <a:lstStyle/>
          <a:p>
            <a:r>
              <a:rPr lang="en-US" altLang="zh-CN" dirty="0"/>
              <a:t>Sample</a:t>
            </a:r>
            <a:endParaRPr lang="zh-CN" altLang="en-US" dirty="0"/>
          </a:p>
        </p:txBody>
      </p:sp>
      <p:cxnSp>
        <p:nvCxnSpPr>
          <p:cNvPr id="13" name="直接连接符 12">
            <a:extLst>
              <a:ext uri="{FF2B5EF4-FFF2-40B4-BE49-F238E27FC236}">
                <a16:creationId xmlns:a16="http://schemas.microsoft.com/office/drawing/2014/main" id="{E4D3A15F-FF5A-464C-B159-3EEE7D02269D}"/>
              </a:ext>
            </a:extLst>
          </p:cNvPr>
          <p:cNvCxnSpPr>
            <a:cxnSpLocks/>
          </p:cNvCxnSpPr>
          <p:nvPr/>
        </p:nvCxnSpPr>
        <p:spPr>
          <a:xfrm>
            <a:off x="825105" y="2002278"/>
            <a:ext cx="4384204" cy="0"/>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a:extLst>
              <a:ext uri="{FF2B5EF4-FFF2-40B4-BE49-F238E27FC236}">
                <a16:creationId xmlns:a16="http://schemas.microsoft.com/office/drawing/2014/main" id="{4C03B93F-E6FB-489F-917E-6B7F31F4419C}"/>
              </a:ext>
            </a:extLst>
          </p:cNvPr>
          <p:cNvSpPr txBox="1"/>
          <p:nvPr/>
        </p:nvSpPr>
        <p:spPr>
          <a:xfrm>
            <a:off x="825105" y="1544580"/>
            <a:ext cx="4626130" cy="461665"/>
          </a:xfrm>
          <a:prstGeom prst="rect">
            <a:avLst/>
          </a:prstGeom>
          <a:noFill/>
          <a:ln>
            <a:noFill/>
          </a:ln>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利用</a:t>
            </a:r>
            <a:r>
              <a:rPr lang="en-US" altLang="zh-CN" sz="2400" dirty="0">
                <a:latin typeface="华文楷体" panose="02010600040101010101" pitchFamily="2" charset="-122"/>
                <a:ea typeface="华文楷体" panose="02010600040101010101" pitchFamily="2" charset="-122"/>
              </a:rPr>
              <a:t>flexbox</a:t>
            </a:r>
            <a:r>
              <a:rPr lang="zh-CN" altLang="en-US" sz="2400" dirty="0">
                <a:latin typeface="华文楷体" panose="02010600040101010101" pitchFamily="2" charset="-122"/>
                <a:ea typeface="华文楷体" panose="02010600040101010101" pitchFamily="2" charset="-122"/>
              </a:rPr>
              <a:t>实现页面布局</a:t>
            </a:r>
          </a:p>
        </p:txBody>
      </p:sp>
      <p:sp>
        <p:nvSpPr>
          <p:cNvPr id="25" name="文本框 24">
            <a:extLst>
              <a:ext uri="{FF2B5EF4-FFF2-40B4-BE49-F238E27FC236}">
                <a16:creationId xmlns:a16="http://schemas.microsoft.com/office/drawing/2014/main" id="{DA94C3C4-3936-47A1-ABE0-D37E840391C4}"/>
              </a:ext>
            </a:extLst>
          </p:cNvPr>
          <p:cNvSpPr txBox="1"/>
          <p:nvPr/>
        </p:nvSpPr>
        <p:spPr>
          <a:xfrm>
            <a:off x="6659419" y="6400800"/>
            <a:ext cx="2448212" cy="369332"/>
          </a:xfrm>
          <a:prstGeom prst="rect">
            <a:avLst/>
          </a:prstGeom>
          <a:noFill/>
        </p:spPr>
        <p:txBody>
          <a:bodyPr wrap="square" rtlCol="0">
            <a:spAutoFit/>
          </a:bodyPr>
          <a:lstStyle/>
          <a:p>
            <a:r>
              <a:rPr lang="en-US" altLang="zh-CN" dirty="0">
                <a:latin typeface="Bahnschrift SemiBold SemiConden" panose="020B0502040204020203" pitchFamily="34" charset="0"/>
              </a:rPr>
              <a:t>sample: twc.html</a:t>
            </a:r>
            <a:endParaRPr lang="zh-CN" altLang="en-US" dirty="0">
              <a:latin typeface="Bahnschrift SemiBold SemiConden" panose="020B0502040204020203" pitchFamily="34" charset="0"/>
            </a:endParaRPr>
          </a:p>
        </p:txBody>
      </p:sp>
      <p:sp>
        <p:nvSpPr>
          <p:cNvPr id="11" name="矩形: 圆角 10">
            <a:extLst>
              <a:ext uri="{FF2B5EF4-FFF2-40B4-BE49-F238E27FC236}">
                <a16:creationId xmlns:a16="http://schemas.microsoft.com/office/drawing/2014/main" id="{9E1CC90D-A9BF-4B81-BB01-CE8353D77D08}"/>
              </a:ext>
            </a:extLst>
          </p:cNvPr>
          <p:cNvSpPr/>
          <p:nvPr/>
        </p:nvSpPr>
        <p:spPr>
          <a:xfrm>
            <a:off x="825105" y="2247807"/>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12" name="图形 11" descr="灯泡">
            <a:extLst>
              <a:ext uri="{FF2B5EF4-FFF2-40B4-BE49-F238E27FC236}">
                <a16:creationId xmlns:a16="http://schemas.microsoft.com/office/drawing/2014/main" id="{DFFDF8BC-8E0B-48AD-9B6E-30F360233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05" y="2346863"/>
            <a:ext cx="594360" cy="594360"/>
          </a:xfrm>
          <a:prstGeom prst="rect">
            <a:avLst/>
          </a:prstGeom>
        </p:spPr>
      </p:pic>
      <p:sp>
        <p:nvSpPr>
          <p:cNvPr id="15" name="文本框 14">
            <a:extLst>
              <a:ext uri="{FF2B5EF4-FFF2-40B4-BE49-F238E27FC236}">
                <a16:creationId xmlns:a16="http://schemas.microsoft.com/office/drawing/2014/main" id="{E70EECE9-E9D3-41FF-91C1-4EEE23CE288E}"/>
              </a:ext>
            </a:extLst>
          </p:cNvPr>
          <p:cNvSpPr txBox="1"/>
          <p:nvPr/>
        </p:nvSpPr>
        <p:spPr>
          <a:xfrm>
            <a:off x="1419465" y="2443988"/>
            <a:ext cx="5928360" cy="400110"/>
          </a:xfrm>
          <a:prstGeom prst="rect">
            <a:avLst/>
          </a:prstGeom>
          <a:noFill/>
        </p:spPr>
        <p:txBody>
          <a:bodyPr wrap="square" rtlCol="0">
            <a:spAutoFit/>
          </a:bodyPr>
          <a:lstStyle/>
          <a:p>
            <a:r>
              <a:rPr lang="zh-CN" altLang="en-US" sz="2000" dirty="0"/>
              <a:t>先把</a:t>
            </a:r>
            <a:r>
              <a:rPr lang="en-US" altLang="zh-CN" sz="2000" dirty="0"/>
              <a:t>main</a:t>
            </a:r>
            <a:r>
              <a:rPr lang="zh-CN" altLang="en-US" sz="2000" dirty="0"/>
              <a:t>分成三部分，实现一个三栏布局</a:t>
            </a:r>
          </a:p>
        </p:txBody>
      </p:sp>
      <p:pic>
        <p:nvPicPr>
          <p:cNvPr id="6" name="图片 5">
            <a:extLst>
              <a:ext uri="{FF2B5EF4-FFF2-40B4-BE49-F238E27FC236}">
                <a16:creationId xmlns:a16="http://schemas.microsoft.com/office/drawing/2014/main" id="{06AE9AD7-2A82-43C8-B8D7-7BF86C457178}"/>
              </a:ext>
            </a:extLst>
          </p:cNvPr>
          <p:cNvPicPr>
            <a:picLocks noChangeAspect="1"/>
          </p:cNvPicPr>
          <p:nvPr/>
        </p:nvPicPr>
        <p:blipFill>
          <a:blip r:embed="rId4"/>
          <a:stretch>
            <a:fillRect/>
          </a:stretch>
        </p:blipFill>
        <p:spPr>
          <a:xfrm>
            <a:off x="627145" y="3236462"/>
            <a:ext cx="3944855" cy="2107750"/>
          </a:xfrm>
          <a:prstGeom prst="rect">
            <a:avLst/>
          </a:prstGeom>
        </p:spPr>
      </p:pic>
      <p:pic>
        <p:nvPicPr>
          <p:cNvPr id="9" name="图片 8">
            <a:extLst>
              <a:ext uri="{FF2B5EF4-FFF2-40B4-BE49-F238E27FC236}">
                <a16:creationId xmlns:a16="http://schemas.microsoft.com/office/drawing/2014/main" id="{E5A01C7B-E8F8-44EC-B4F2-97EB4230278A}"/>
              </a:ext>
            </a:extLst>
          </p:cNvPr>
          <p:cNvPicPr>
            <a:picLocks noChangeAspect="1"/>
          </p:cNvPicPr>
          <p:nvPr/>
        </p:nvPicPr>
        <p:blipFill>
          <a:blip r:embed="rId5"/>
          <a:stretch>
            <a:fillRect/>
          </a:stretch>
        </p:blipFill>
        <p:spPr>
          <a:xfrm>
            <a:off x="4445250" y="3232496"/>
            <a:ext cx="3658255" cy="2520627"/>
          </a:xfrm>
          <a:prstGeom prst="rect">
            <a:avLst/>
          </a:prstGeom>
        </p:spPr>
      </p:pic>
    </p:spTree>
    <p:extLst>
      <p:ext uri="{BB962C8B-B14F-4D97-AF65-F5344CB8AC3E}">
        <p14:creationId xmlns:p14="http://schemas.microsoft.com/office/powerpoint/2010/main" val="155134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AF97A-D0F1-4E43-8F36-6AADF5CB3C23}"/>
              </a:ext>
            </a:extLst>
          </p:cNvPr>
          <p:cNvSpPr>
            <a:spLocks noGrp="1"/>
          </p:cNvSpPr>
          <p:nvPr>
            <p:ph type="title"/>
          </p:nvPr>
        </p:nvSpPr>
        <p:spPr/>
        <p:txBody>
          <a:bodyPr/>
          <a:lstStyle/>
          <a:p>
            <a:r>
              <a:rPr lang="en-US" altLang="zh-CN" dirty="0" err="1"/>
              <a:t>FlexItem</a:t>
            </a:r>
            <a:endParaRPr lang="zh-CN" altLang="en-US" dirty="0"/>
          </a:p>
        </p:txBody>
      </p:sp>
      <p:sp>
        <p:nvSpPr>
          <p:cNvPr id="4" name="矩形: 圆角 3">
            <a:extLst>
              <a:ext uri="{FF2B5EF4-FFF2-40B4-BE49-F238E27FC236}">
                <a16:creationId xmlns:a16="http://schemas.microsoft.com/office/drawing/2014/main" id="{3B6EA06A-8056-4D5F-A7BF-3704576335CD}"/>
              </a:ext>
            </a:extLst>
          </p:cNvPr>
          <p:cNvSpPr/>
          <p:nvPr/>
        </p:nvSpPr>
        <p:spPr>
          <a:xfrm>
            <a:off x="594195" y="1342643"/>
            <a:ext cx="6774180" cy="792473"/>
          </a:xfrm>
          <a:prstGeom prst="roundRect">
            <a:avLst/>
          </a:prstGeom>
          <a:noFill/>
          <a:ln>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5" name="图形 4" descr="灯泡">
            <a:extLst>
              <a:ext uri="{FF2B5EF4-FFF2-40B4-BE49-F238E27FC236}">
                <a16:creationId xmlns:a16="http://schemas.microsoft.com/office/drawing/2014/main" id="{66897305-7F7C-4EF4-A991-CEA6C1C714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195" y="1441699"/>
            <a:ext cx="594360" cy="594360"/>
          </a:xfrm>
          <a:prstGeom prst="rect">
            <a:avLst/>
          </a:prstGeom>
        </p:spPr>
      </p:pic>
      <p:sp>
        <p:nvSpPr>
          <p:cNvPr id="6" name="文本框 5">
            <a:extLst>
              <a:ext uri="{FF2B5EF4-FFF2-40B4-BE49-F238E27FC236}">
                <a16:creationId xmlns:a16="http://schemas.microsoft.com/office/drawing/2014/main" id="{D3FBAFA1-F6D7-4BF8-9578-B028599185DD}"/>
              </a:ext>
            </a:extLst>
          </p:cNvPr>
          <p:cNvSpPr txBox="1"/>
          <p:nvPr/>
        </p:nvSpPr>
        <p:spPr>
          <a:xfrm>
            <a:off x="1188555" y="1384936"/>
            <a:ext cx="5928360" cy="707886"/>
          </a:xfrm>
          <a:prstGeom prst="rect">
            <a:avLst/>
          </a:prstGeom>
          <a:noFill/>
        </p:spPr>
        <p:txBody>
          <a:bodyPr wrap="square" rtlCol="0">
            <a:spAutoFit/>
          </a:bodyPr>
          <a:lstStyle/>
          <a:p>
            <a:r>
              <a:rPr lang="en-US" altLang="zh-CN" sz="2000" dirty="0"/>
              <a:t>flex : 3 </a:t>
            </a:r>
            <a:r>
              <a:rPr lang="zh-CN" altLang="en-US" sz="2000" dirty="0"/>
              <a:t>实际上是</a:t>
            </a:r>
            <a:r>
              <a:rPr lang="en-US" altLang="zh-CN" sz="2000" dirty="0"/>
              <a:t>flex : 3 1 0%</a:t>
            </a:r>
            <a:r>
              <a:rPr lang="zh-CN" altLang="en-US" sz="2000" dirty="0"/>
              <a:t>的简写，代表</a:t>
            </a:r>
            <a:r>
              <a:rPr lang="en-US" altLang="zh-CN" sz="2000" dirty="0"/>
              <a:t>flex-grow</a:t>
            </a:r>
            <a:r>
              <a:rPr lang="zh-CN" altLang="en-US" sz="2000" dirty="0"/>
              <a:t>、</a:t>
            </a:r>
            <a:r>
              <a:rPr lang="en-US" altLang="zh-CN" sz="2000" dirty="0"/>
              <a:t>flex-shrink</a:t>
            </a:r>
            <a:r>
              <a:rPr lang="zh-CN" altLang="en-US" sz="2000" dirty="0"/>
              <a:t>、</a:t>
            </a:r>
            <a:r>
              <a:rPr lang="en-US" altLang="zh-CN" sz="2000" dirty="0"/>
              <a:t>flex-basis</a:t>
            </a:r>
            <a:endParaRPr lang="zh-CN" altLang="en-US" sz="2000" dirty="0"/>
          </a:p>
        </p:txBody>
      </p:sp>
      <p:sp>
        <p:nvSpPr>
          <p:cNvPr id="7" name="矩形 6">
            <a:extLst>
              <a:ext uri="{FF2B5EF4-FFF2-40B4-BE49-F238E27FC236}">
                <a16:creationId xmlns:a16="http://schemas.microsoft.com/office/drawing/2014/main" id="{481C8CD4-5891-481F-A65B-FA1287204866}"/>
              </a:ext>
            </a:extLst>
          </p:cNvPr>
          <p:cNvSpPr/>
          <p:nvPr/>
        </p:nvSpPr>
        <p:spPr>
          <a:xfrm>
            <a:off x="594195" y="2452515"/>
            <a:ext cx="3155769" cy="1914792"/>
          </a:xfrm>
          <a:prstGeom prst="rect">
            <a:avLst/>
          </a:prstGeom>
          <a:noFill/>
          <a:ln w="19050">
            <a:solidFill>
              <a:schemeClr val="accent2">
                <a:lumMod val="7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A98E3DF-A1FD-4349-A7C3-AF10EFFB785B}"/>
              </a:ext>
            </a:extLst>
          </p:cNvPr>
          <p:cNvSpPr txBox="1"/>
          <p:nvPr/>
        </p:nvSpPr>
        <p:spPr>
          <a:xfrm>
            <a:off x="1343203" y="2268641"/>
            <a:ext cx="1657752" cy="461665"/>
          </a:xfrm>
          <a:prstGeom prst="rect">
            <a:avLst/>
          </a:prstGeom>
          <a:solidFill>
            <a:schemeClr val="bg1"/>
          </a:solidFill>
        </p:spPr>
        <p:txBody>
          <a:bodyPr wrap="square" rtlCol="0">
            <a:spAutoFit/>
          </a:bodyPr>
          <a:lstStyle/>
          <a:p>
            <a:pPr algn="ctr"/>
            <a:r>
              <a:rPr lang="en-US" altLang="zh-CN" sz="2400" dirty="0"/>
              <a:t>flex-basis</a:t>
            </a:r>
            <a:endParaRPr lang="zh-CN" altLang="en-US" sz="2400" dirty="0"/>
          </a:p>
        </p:txBody>
      </p:sp>
      <p:sp>
        <p:nvSpPr>
          <p:cNvPr id="9" name="文本框 8">
            <a:extLst>
              <a:ext uri="{FF2B5EF4-FFF2-40B4-BE49-F238E27FC236}">
                <a16:creationId xmlns:a16="http://schemas.microsoft.com/office/drawing/2014/main" id="{6A0BA41B-B5D0-4FB2-8A2B-A865BE1343A2}"/>
              </a:ext>
            </a:extLst>
          </p:cNvPr>
          <p:cNvSpPr txBox="1"/>
          <p:nvPr/>
        </p:nvSpPr>
        <p:spPr>
          <a:xfrm>
            <a:off x="728092" y="2856309"/>
            <a:ext cx="2883326" cy="1200329"/>
          </a:xfrm>
          <a:prstGeom prst="rect">
            <a:avLst/>
          </a:prstGeom>
          <a:noFill/>
        </p:spPr>
        <p:txBody>
          <a:bodyPr wrap="square" rtlCol="0">
            <a:spAutoFit/>
          </a:bodyPr>
          <a:lstStyle/>
          <a:p>
            <a:r>
              <a:rPr lang="en-US" altLang="zh-CN" dirty="0"/>
              <a:t>flex-basis</a:t>
            </a:r>
            <a:r>
              <a:rPr lang="zh-CN" altLang="en-US" dirty="0"/>
              <a:t>规定元素的基本基准。比如，三个元素是</a:t>
            </a:r>
            <a:r>
              <a:rPr lang="en-US" altLang="zh-CN" dirty="0"/>
              <a:t>20%</a:t>
            </a:r>
            <a:r>
              <a:rPr lang="zh-CN" altLang="en-US" dirty="0"/>
              <a:t>、</a:t>
            </a:r>
            <a:r>
              <a:rPr lang="en-US" altLang="zh-CN" dirty="0"/>
              <a:t>20%</a:t>
            </a:r>
            <a:r>
              <a:rPr lang="zh-CN" altLang="en-US" dirty="0"/>
              <a:t>、</a:t>
            </a:r>
            <a:r>
              <a:rPr lang="en-US" altLang="zh-CN" dirty="0"/>
              <a:t>20%</a:t>
            </a:r>
            <a:r>
              <a:rPr lang="zh-CN" altLang="en-US" dirty="0"/>
              <a:t>，均匀分布在三个位置</a:t>
            </a:r>
            <a:endParaRPr lang="en-US" altLang="zh-CN" dirty="0"/>
          </a:p>
        </p:txBody>
      </p:sp>
      <p:sp>
        <p:nvSpPr>
          <p:cNvPr id="10" name="矩形 9">
            <a:extLst>
              <a:ext uri="{FF2B5EF4-FFF2-40B4-BE49-F238E27FC236}">
                <a16:creationId xmlns:a16="http://schemas.microsoft.com/office/drawing/2014/main" id="{C77533E0-0C10-4F10-8500-4554538CB29B}"/>
              </a:ext>
            </a:extLst>
          </p:cNvPr>
          <p:cNvSpPr/>
          <p:nvPr/>
        </p:nvSpPr>
        <p:spPr>
          <a:xfrm>
            <a:off x="5394038" y="2452515"/>
            <a:ext cx="3155769" cy="1914792"/>
          </a:xfrm>
          <a:prstGeom prst="rect">
            <a:avLst/>
          </a:prstGeom>
          <a:noFill/>
          <a:ln w="19050">
            <a:solidFill>
              <a:schemeClr val="accent2">
                <a:lumMod val="7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1F24844-549B-42AE-8D3F-2A268A474689}"/>
              </a:ext>
            </a:extLst>
          </p:cNvPr>
          <p:cNvSpPr txBox="1"/>
          <p:nvPr/>
        </p:nvSpPr>
        <p:spPr>
          <a:xfrm>
            <a:off x="6143046" y="2268641"/>
            <a:ext cx="1657752" cy="461665"/>
          </a:xfrm>
          <a:prstGeom prst="rect">
            <a:avLst/>
          </a:prstGeom>
          <a:solidFill>
            <a:schemeClr val="bg1"/>
          </a:solidFill>
        </p:spPr>
        <p:txBody>
          <a:bodyPr wrap="square" rtlCol="0">
            <a:spAutoFit/>
          </a:bodyPr>
          <a:lstStyle/>
          <a:p>
            <a:pPr algn="ctr"/>
            <a:r>
              <a:rPr lang="en-US" altLang="zh-CN" sz="2400" dirty="0"/>
              <a:t>flex-grow</a:t>
            </a:r>
            <a:endParaRPr lang="zh-CN" altLang="en-US" sz="2400" dirty="0"/>
          </a:p>
        </p:txBody>
      </p:sp>
      <p:sp>
        <p:nvSpPr>
          <p:cNvPr id="12" name="文本框 11">
            <a:extLst>
              <a:ext uri="{FF2B5EF4-FFF2-40B4-BE49-F238E27FC236}">
                <a16:creationId xmlns:a16="http://schemas.microsoft.com/office/drawing/2014/main" id="{42ACE97E-43E0-412C-8310-ED7399C18509}"/>
              </a:ext>
            </a:extLst>
          </p:cNvPr>
          <p:cNvSpPr txBox="1"/>
          <p:nvPr/>
        </p:nvSpPr>
        <p:spPr>
          <a:xfrm>
            <a:off x="5532582" y="2671247"/>
            <a:ext cx="2883326" cy="1477328"/>
          </a:xfrm>
          <a:prstGeom prst="rect">
            <a:avLst/>
          </a:prstGeom>
          <a:noFill/>
        </p:spPr>
        <p:txBody>
          <a:bodyPr wrap="square" rtlCol="0">
            <a:spAutoFit/>
          </a:bodyPr>
          <a:lstStyle/>
          <a:p>
            <a:r>
              <a:rPr lang="en-US" altLang="zh-CN" dirty="0"/>
              <a:t>flex-grow</a:t>
            </a:r>
            <a:r>
              <a:rPr lang="zh-CN" altLang="en-US" dirty="0"/>
              <a:t>规定盒子的增长方式，比如三个元素是</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grow</a:t>
            </a:r>
            <a:r>
              <a:rPr lang="zh-CN" altLang="en-US" dirty="0"/>
              <a:t>是</a:t>
            </a:r>
            <a:r>
              <a:rPr lang="en-US" altLang="zh-CN" dirty="0"/>
              <a:t>1:2:1</a:t>
            </a:r>
            <a:r>
              <a:rPr lang="zh-CN" altLang="en-US" dirty="0"/>
              <a:t>，会分配剩余</a:t>
            </a:r>
            <a:r>
              <a:rPr lang="en-US" altLang="zh-CN" dirty="0"/>
              <a:t>10%</a:t>
            </a:r>
            <a:r>
              <a:rPr lang="zh-CN" altLang="en-US" dirty="0"/>
              <a:t>、</a:t>
            </a:r>
            <a:r>
              <a:rPr lang="en-US" altLang="zh-CN" dirty="0"/>
              <a:t>20%</a:t>
            </a:r>
            <a:r>
              <a:rPr lang="zh-CN" altLang="en-US" dirty="0"/>
              <a:t>、</a:t>
            </a:r>
            <a:r>
              <a:rPr lang="en-US" altLang="zh-CN" dirty="0"/>
              <a:t>10%</a:t>
            </a:r>
          </a:p>
        </p:txBody>
      </p:sp>
      <p:sp>
        <p:nvSpPr>
          <p:cNvPr id="13" name="矩形 12">
            <a:extLst>
              <a:ext uri="{FF2B5EF4-FFF2-40B4-BE49-F238E27FC236}">
                <a16:creationId xmlns:a16="http://schemas.microsoft.com/office/drawing/2014/main" id="{4BBC20C2-DF8B-4198-94F8-DE7F57E839D2}"/>
              </a:ext>
            </a:extLst>
          </p:cNvPr>
          <p:cNvSpPr/>
          <p:nvPr/>
        </p:nvSpPr>
        <p:spPr>
          <a:xfrm>
            <a:off x="3000955" y="4586039"/>
            <a:ext cx="3155769" cy="1914792"/>
          </a:xfrm>
          <a:prstGeom prst="rect">
            <a:avLst/>
          </a:prstGeom>
          <a:noFill/>
          <a:ln w="19050">
            <a:solidFill>
              <a:schemeClr val="accent2">
                <a:lumMod val="7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292C8DE-EE53-49F7-B23F-242F44588E10}"/>
              </a:ext>
            </a:extLst>
          </p:cNvPr>
          <p:cNvSpPr txBox="1"/>
          <p:nvPr/>
        </p:nvSpPr>
        <p:spPr>
          <a:xfrm>
            <a:off x="3749963" y="4402165"/>
            <a:ext cx="1657752" cy="461665"/>
          </a:xfrm>
          <a:prstGeom prst="rect">
            <a:avLst/>
          </a:prstGeom>
          <a:solidFill>
            <a:schemeClr val="bg1"/>
          </a:solidFill>
        </p:spPr>
        <p:txBody>
          <a:bodyPr wrap="square" rtlCol="0">
            <a:spAutoFit/>
          </a:bodyPr>
          <a:lstStyle/>
          <a:p>
            <a:pPr algn="ctr"/>
            <a:r>
              <a:rPr lang="en-US" altLang="zh-CN" sz="2400" dirty="0"/>
              <a:t>flex-shrink</a:t>
            </a:r>
            <a:endParaRPr lang="zh-CN" altLang="en-US" sz="2400" dirty="0"/>
          </a:p>
        </p:txBody>
      </p:sp>
      <p:sp>
        <p:nvSpPr>
          <p:cNvPr id="15" name="文本框 14">
            <a:extLst>
              <a:ext uri="{FF2B5EF4-FFF2-40B4-BE49-F238E27FC236}">
                <a16:creationId xmlns:a16="http://schemas.microsoft.com/office/drawing/2014/main" id="{C92690F8-53C1-4292-B6CA-A8C28BB6F58F}"/>
              </a:ext>
            </a:extLst>
          </p:cNvPr>
          <p:cNvSpPr txBox="1"/>
          <p:nvPr/>
        </p:nvSpPr>
        <p:spPr>
          <a:xfrm>
            <a:off x="3134852" y="4989833"/>
            <a:ext cx="2883326" cy="1200329"/>
          </a:xfrm>
          <a:prstGeom prst="rect">
            <a:avLst/>
          </a:prstGeom>
          <a:noFill/>
        </p:spPr>
        <p:txBody>
          <a:bodyPr wrap="square" rtlCol="0">
            <a:spAutoFit/>
          </a:bodyPr>
          <a:lstStyle/>
          <a:p>
            <a:r>
              <a:rPr lang="en-US" altLang="zh-CN" dirty="0"/>
              <a:t>flex-grow</a:t>
            </a:r>
            <a:r>
              <a:rPr lang="zh-CN" altLang="en-US" dirty="0"/>
              <a:t>规定溢出时的收缩方式，比如三个元素是</a:t>
            </a:r>
            <a:r>
              <a:rPr lang="en-US" altLang="zh-CN" dirty="0"/>
              <a:t>50%</a:t>
            </a:r>
            <a:r>
              <a:rPr lang="zh-CN" altLang="en-US" dirty="0"/>
              <a:t>、</a:t>
            </a:r>
            <a:r>
              <a:rPr lang="en-US" altLang="zh-CN" dirty="0"/>
              <a:t>50%</a:t>
            </a:r>
            <a:r>
              <a:rPr lang="zh-CN" altLang="en-US" dirty="0"/>
              <a:t>、</a:t>
            </a:r>
            <a:r>
              <a:rPr lang="en-US" altLang="zh-CN" dirty="0"/>
              <a:t>50%</a:t>
            </a:r>
            <a:r>
              <a:rPr lang="zh-CN" altLang="en-US" dirty="0"/>
              <a:t>，</a:t>
            </a:r>
            <a:r>
              <a:rPr lang="en-US" altLang="zh-CN" dirty="0"/>
              <a:t>shrink</a:t>
            </a:r>
            <a:r>
              <a:rPr lang="zh-CN" altLang="en-US" dirty="0"/>
              <a:t>是</a:t>
            </a:r>
            <a:r>
              <a:rPr lang="en-US" altLang="zh-CN" dirty="0"/>
              <a:t>1:2:1</a:t>
            </a:r>
            <a:r>
              <a:rPr lang="zh-CN" altLang="en-US" dirty="0"/>
              <a:t>，会收缩</a:t>
            </a:r>
            <a:r>
              <a:rPr lang="en-US" altLang="zh-CN" dirty="0"/>
              <a:t>12.5%</a:t>
            </a:r>
            <a:r>
              <a:rPr lang="zh-CN" altLang="en-US" dirty="0"/>
              <a:t>、</a:t>
            </a:r>
            <a:r>
              <a:rPr lang="en-US" altLang="zh-CN" dirty="0"/>
              <a:t>25%</a:t>
            </a:r>
            <a:r>
              <a:rPr lang="zh-CN" altLang="en-US" dirty="0"/>
              <a:t>、</a:t>
            </a:r>
            <a:r>
              <a:rPr lang="en-US" altLang="zh-CN" dirty="0"/>
              <a:t>12.5%</a:t>
            </a:r>
          </a:p>
        </p:txBody>
      </p:sp>
    </p:spTree>
    <p:extLst>
      <p:ext uri="{BB962C8B-B14F-4D97-AF65-F5344CB8AC3E}">
        <p14:creationId xmlns:p14="http://schemas.microsoft.com/office/powerpoint/2010/main" val="137519377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1055</TotalTime>
  <Words>1022</Words>
  <Application>Microsoft Office PowerPoint</Application>
  <PresentationFormat>全屏显示(4:3)</PresentationFormat>
  <Paragraphs>122</Paragraphs>
  <Slides>35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 Unicode MS</vt:lpstr>
      <vt:lpstr>KaiTi</vt:lpstr>
      <vt:lpstr>等线</vt:lpstr>
      <vt:lpstr>黑体</vt:lpstr>
      <vt:lpstr>华文楷体</vt:lpstr>
      <vt:lpstr>华文中宋</vt:lpstr>
      <vt:lpstr>Arial</vt:lpstr>
      <vt:lpstr>Bahnschrift Light SemiCondensed</vt:lpstr>
      <vt:lpstr>Bahnschrift SemiBold SemiConden</vt:lpstr>
      <vt:lpstr>Calibri</vt:lpstr>
      <vt:lpstr>Calibri Light</vt:lpstr>
      <vt:lpstr>Comic Sans MS</vt:lpstr>
      <vt:lpstr>Times New Roman</vt:lpstr>
      <vt:lpstr>Office 主题​​</vt:lpstr>
      <vt:lpstr>前端（4） FlexBox、BootStrap和其它CSS技术简介</vt:lpstr>
      <vt:lpstr>PowerPoint 演示文稿</vt:lpstr>
      <vt:lpstr>PowerPoint 演示文稿</vt:lpstr>
      <vt:lpstr>Support</vt:lpstr>
      <vt:lpstr>Flex</vt:lpstr>
      <vt:lpstr>Flex</vt:lpstr>
      <vt:lpstr>Sample</vt:lpstr>
      <vt:lpstr>Sample</vt:lpstr>
      <vt:lpstr>FlexItem</vt:lpstr>
      <vt:lpstr>FlexItem</vt:lpstr>
      <vt:lpstr>FlexItem</vt:lpstr>
      <vt:lpstr>FlexItem</vt:lpstr>
      <vt:lpstr>Sample</vt:lpstr>
      <vt:lpstr>Sample</vt:lpstr>
      <vt:lpstr>List</vt:lpstr>
      <vt:lpstr>List</vt:lpstr>
      <vt:lpstr>List</vt:lpstr>
      <vt:lpstr>List</vt:lpstr>
      <vt:lpstr>List</vt:lpstr>
      <vt:lpstr>Sample</vt:lpstr>
      <vt:lpstr>PowerPoint 演示文稿</vt:lpstr>
      <vt:lpstr>Bootsrap</vt:lpstr>
      <vt:lpstr>Include</vt:lpstr>
      <vt:lpstr>Grid</vt:lpstr>
      <vt:lpstr>Style</vt:lpstr>
      <vt:lpstr>Item</vt:lpstr>
      <vt:lpstr>PowerPoint 演示文稿</vt:lpstr>
      <vt:lpstr>Responsive</vt:lpstr>
      <vt:lpstr>Responsive</vt:lpstr>
      <vt:lpstr>GridBox</vt:lpstr>
      <vt:lpstr>Effects</vt:lpstr>
      <vt:lpstr>Less</vt:lpstr>
      <vt:lpstr>Module</vt:lpstr>
      <vt:lpstr>Homework</vt:lpstr>
      <vt:lpstr>See you next dream..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前端（1） WEB基础&amp;HTML5</dc:title>
  <dc:creator>lr</dc:creator>
  <cp:lastModifiedBy>hlq153@163.com</cp:lastModifiedBy>
  <cp:revision>97</cp:revision>
  <dcterms:created xsi:type="dcterms:W3CDTF">2020-11-29T15:18:34Z</dcterms:created>
  <dcterms:modified xsi:type="dcterms:W3CDTF">2021-04-21T06:08:03Z</dcterms:modified>
</cp:coreProperties>
</file>