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7" r:id="rId4"/>
    <p:sldId id="262" r:id="rId5"/>
    <p:sldId id="292" r:id="rId6"/>
    <p:sldId id="293" r:id="rId7"/>
    <p:sldId id="344" r:id="rId8"/>
    <p:sldId id="319" r:id="rId9"/>
    <p:sldId id="372" r:id="rId10"/>
    <p:sldId id="373" r:id="rId11"/>
    <p:sldId id="296" r:id="rId12"/>
    <p:sldId id="374" r:id="rId13"/>
    <p:sldId id="375" r:id="rId14"/>
    <p:sldId id="376" r:id="rId15"/>
    <p:sldId id="377" r:id="rId16"/>
    <p:sldId id="3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8F1B795-98A4-46CE-BE59-128F21EBBA5E}">
          <p14:sldIdLst>
            <p14:sldId id="256"/>
            <p14:sldId id="258"/>
            <p14:sldId id="297"/>
            <p14:sldId id="262"/>
            <p14:sldId id="292"/>
            <p14:sldId id="293"/>
            <p14:sldId id="344"/>
            <p14:sldId id="319"/>
            <p14:sldId id="372"/>
            <p14:sldId id="373"/>
            <p14:sldId id="296"/>
            <p14:sldId id="374"/>
            <p14:sldId id="375"/>
            <p14:sldId id="376"/>
            <p14:sldId id="377"/>
            <p14:sldId id="3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204"/>
            <a:ext cx="2857500" cy="651826"/>
          </a:xfrm>
        </p:spPr>
        <p:txBody>
          <a:bodyPr>
            <a:normAutofit/>
          </a:bodyPr>
          <a:lstStyle>
            <a:lvl1pPr algn="ctr"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C009E2-0D89-439E-83F2-64D3A0E255B3}"/>
              </a:ext>
            </a:extLst>
          </p:cNvPr>
          <p:cNvGrpSpPr/>
          <p:nvPr userDrawn="1"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ED763C-4A98-491F-8C85-AF1EB41D46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A54216-4F11-4F3B-ACA3-B8128EEC5B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1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5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0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5171-5570-40F5-B3D5-D01B0494BAEA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C045-E2C3-4527-94E6-5150E1260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html5/index.asp" TargetMode="External"/><Relationship Id="rId2" Type="http://schemas.openxmlformats.org/officeDocument/2006/relationships/hyperlink" Target="https://jinxuliang.com/course/CoursePortal/Details/5bcc53c0a664d71ad80786a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jquery.com/download/#Download_jQuer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1BC7-B7C8-4759-AA7D-B804D32E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56068"/>
            <a:ext cx="7772400" cy="332771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前端（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b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jQuery</a:t>
            </a:r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初步</a:t>
            </a:r>
          </a:p>
        </p:txBody>
      </p:sp>
    </p:spTree>
    <p:extLst>
      <p:ext uri="{BB962C8B-B14F-4D97-AF65-F5344CB8AC3E}">
        <p14:creationId xmlns:p14="http://schemas.microsoft.com/office/powerpoint/2010/main" val="4357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52FE3-5D9B-42FF-B47A-39793C2C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FB218B-6BE3-4CA4-9CAE-D872A0DC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3" y="1806442"/>
            <a:ext cx="7718114" cy="32451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08AD9A-3304-45A4-AFBC-E56D780EBA37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make-child.html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0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AJax</a:t>
            </a:r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9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2CC7C-4A1E-4DE0-858C-8B985B68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AJax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8792A9-C2FB-4383-AE56-54F8A436360F}"/>
              </a:ext>
            </a:extLst>
          </p:cNvPr>
          <p:cNvSpPr/>
          <p:nvPr/>
        </p:nvSpPr>
        <p:spPr>
          <a:xfrm>
            <a:off x="1213163" y="1136959"/>
            <a:ext cx="67068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synchronous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r>
              <a:rPr lang="en-US" altLang="zh-CN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avascript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</a:t>
            </a:r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nd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X</a:t>
            </a:r>
            <a:r>
              <a:rPr lang="en-US" altLang="zh-C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ML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F42E1E-3BD6-40FD-B88E-AF4E3BDA2133}"/>
              </a:ext>
            </a:extLst>
          </p:cNvPr>
          <p:cNvSpPr txBox="1"/>
          <p:nvPr/>
        </p:nvSpPr>
        <p:spPr>
          <a:xfrm>
            <a:off x="1213163" y="1897462"/>
            <a:ext cx="4776185" cy="4426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什么是异步操作？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97AE59-F1D1-4745-86ED-73B33D6E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63" y="2568479"/>
            <a:ext cx="6586981" cy="39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5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4C08F-2A91-451F-8F9D-A1E7AE7B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JSON vs XML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F75136-06B8-4504-AD63-4C29AC3C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8" y="2154529"/>
            <a:ext cx="4690727" cy="18730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C3DDC6-2655-405F-A6A9-A13CFA24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25" y="1464068"/>
            <a:ext cx="3367047" cy="32539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EBA2DC-85BD-4734-8B36-D258B06527DC}"/>
              </a:ext>
            </a:extLst>
          </p:cNvPr>
          <p:cNvSpPr txBox="1"/>
          <p:nvPr/>
        </p:nvSpPr>
        <p:spPr>
          <a:xfrm>
            <a:off x="2424700" y="4873375"/>
            <a:ext cx="148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368EF2-C456-422C-A241-D08F6EBA3461}"/>
              </a:ext>
            </a:extLst>
          </p:cNvPr>
          <p:cNvSpPr txBox="1"/>
          <p:nvPr/>
        </p:nvSpPr>
        <p:spPr>
          <a:xfrm>
            <a:off x="6542926" y="4873375"/>
            <a:ext cx="148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CE86A3F-5763-4DFA-8CD0-044AC0EAE00A}"/>
              </a:ext>
            </a:extLst>
          </p:cNvPr>
          <p:cNvSpPr/>
          <p:nvPr/>
        </p:nvSpPr>
        <p:spPr>
          <a:xfrm>
            <a:off x="312788" y="5750116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灯泡">
            <a:extLst>
              <a:ext uri="{FF2B5EF4-FFF2-40B4-BE49-F238E27FC236}">
                <a16:creationId xmlns:a16="http://schemas.microsoft.com/office/drawing/2014/main" id="{569CED88-9896-4E72-BC2F-2B33BD059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788" y="5849172"/>
            <a:ext cx="594360" cy="5943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F2149E5-DA14-455E-8CE3-8BD881886F21}"/>
              </a:ext>
            </a:extLst>
          </p:cNvPr>
          <p:cNvSpPr txBox="1"/>
          <p:nvPr/>
        </p:nvSpPr>
        <p:spPr>
          <a:xfrm>
            <a:off x="992081" y="5792409"/>
            <a:ext cx="761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二者都是常见的格式化文本，</a:t>
            </a:r>
            <a:r>
              <a:rPr lang="en-US" altLang="zh-CN" sz="2000" dirty="0"/>
              <a:t>JSON</a:t>
            </a:r>
            <a:r>
              <a:rPr lang="zh-CN" altLang="en-US" sz="2000" dirty="0"/>
              <a:t>更容易被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解析，所以这里主要介绍</a:t>
            </a:r>
            <a:r>
              <a:rPr lang="en-US" altLang="zh-CN" sz="2000" dirty="0"/>
              <a:t>JSON</a:t>
            </a:r>
            <a:r>
              <a:rPr lang="zh-CN" altLang="en-US" sz="2000" dirty="0"/>
              <a:t>的使用方法。</a:t>
            </a:r>
          </a:p>
        </p:txBody>
      </p:sp>
    </p:spTree>
    <p:extLst>
      <p:ext uri="{BB962C8B-B14F-4D97-AF65-F5344CB8AC3E}">
        <p14:creationId xmlns:p14="http://schemas.microsoft.com/office/powerpoint/2010/main" val="30982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A9797-185C-41AF-B0E5-9CA3F6C8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FC711F-B135-4BB5-B545-B0BC5D82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0" y="1628510"/>
            <a:ext cx="8265560" cy="36009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9C76FD-37FB-40F5-B263-387C9D934443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parse-json.html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2FA0A92-36AE-462D-A421-BFA7399261DA}"/>
              </a:ext>
            </a:extLst>
          </p:cNvPr>
          <p:cNvSpPr/>
          <p:nvPr/>
        </p:nvSpPr>
        <p:spPr>
          <a:xfrm>
            <a:off x="418880" y="5429733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 descr="灯泡">
            <a:extLst>
              <a:ext uri="{FF2B5EF4-FFF2-40B4-BE49-F238E27FC236}">
                <a16:creationId xmlns:a16="http://schemas.microsoft.com/office/drawing/2014/main" id="{9C07EAA0-711E-4B4D-B1D6-0F9BF9FE1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80" y="5528789"/>
            <a:ext cx="594360" cy="5943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33FC3C-352E-47C7-B672-B2942B9B3B26}"/>
              </a:ext>
            </a:extLst>
          </p:cNvPr>
          <p:cNvSpPr txBox="1"/>
          <p:nvPr/>
        </p:nvSpPr>
        <p:spPr>
          <a:xfrm>
            <a:off x="1062770" y="5625915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按照层级依次解析</a:t>
            </a:r>
            <a:r>
              <a:rPr lang="en-US" altLang="zh-CN" sz="2000" dirty="0"/>
              <a:t>json</a:t>
            </a:r>
            <a:r>
              <a:rPr lang="zh-CN" altLang="en-US" sz="2000" dirty="0"/>
              <a:t>，属性使用</a:t>
            </a:r>
            <a:r>
              <a:rPr lang="en-US" altLang="zh-CN" sz="2000" dirty="0"/>
              <a:t>[“x”]</a:t>
            </a:r>
            <a:r>
              <a:rPr lang="zh-CN" altLang="en-US" sz="2000" dirty="0"/>
              <a:t>取出，数组使用</a:t>
            </a:r>
            <a:r>
              <a:rPr lang="en-US" altLang="zh-CN" sz="2000" dirty="0"/>
              <a:t>each</a:t>
            </a:r>
            <a:r>
              <a:rPr lang="zh-CN" altLang="en-US" sz="2000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32243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492C-C778-4782-9112-DACDCDA0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Example4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7603867-725A-4BE5-B4D2-AAA1864BC5CD}"/>
              </a:ext>
            </a:extLst>
          </p:cNvPr>
          <p:cNvSpPr/>
          <p:nvPr/>
        </p:nvSpPr>
        <p:spPr>
          <a:xfrm>
            <a:off x="336686" y="1350892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灯泡">
            <a:extLst>
              <a:ext uri="{FF2B5EF4-FFF2-40B4-BE49-F238E27FC236}">
                <a16:creationId xmlns:a16="http://schemas.microsoft.com/office/drawing/2014/main" id="{9711BEDD-80BD-4BA0-B5EC-8EA1E546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86" y="1449948"/>
            <a:ext cx="594360" cy="5943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97FEF6-649B-4F96-8D03-A9C4B419FDBC}"/>
              </a:ext>
            </a:extLst>
          </p:cNvPr>
          <p:cNvSpPr txBox="1"/>
          <p:nvPr/>
        </p:nvSpPr>
        <p:spPr>
          <a:xfrm>
            <a:off x="980576" y="1547074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下面这个例子演示前后端如何交互</a:t>
            </a:r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9954B4-00B8-44D2-B5B6-D6BB8954B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0" y="2503324"/>
            <a:ext cx="5707294" cy="392183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9C27F54-A615-479A-8069-BF7C2D17B8AD}"/>
              </a:ext>
            </a:extLst>
          </p:cNvPr>
          <p:cNvSpPr/>
          <p:nvPr/>
        </p:nvSpPr>
        <p:spPr>
          <a:xfrm>
            <a:off x="5982336" y="2964763"/>
            <a:ext cx="2633712" cy="357514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B48A2A-2A79-4EEC-9F13-1153F1A8E9B0}"/>
              </a:ext>
            </a:extLst>
          </p:cNvPr>
          <p:cNvSpPr txBox="1"/>
          <p:nvPr/>
        </p:nvSpPr>
        <p:spPr>
          <a:xfrm>
            <a:off x="6140781" y="3176250"/>
            <a:ext cx="23168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Node</a:t>
            </a:r>
            <a:r>
              <a:rPr lang="zh-CN" altLang="en-US" sz="1600" dirty="0"/>
              <a:t>做的简单后端</a:t>
            </a:r>
            <a:endParaRPr lang="en-US" altLang="zh-CN" sz="1600" dirty="0"/>
          </a:p>
          <a:p>
            <a:r>
              <a:rPr lang="zh-CN" altLang="en-US" sz="1600" dirty="0"/>
              <a:t>基于路由机制</a:t>
            </a:r>
            <a:endParaRPr lang="en-US" altLang="zh-CN" sz="1600" dirty="0"/>
          </a:p>
          <a:p>
            <a:r>
              <a:rPr lang="zh-CN" altLang="en-US" sz="1600" dirty="0"/>
              <a:t>在发送</a:t>
            </a:r>
            <a:r>
              <a:rPr lang="en-US" altLang="zh-CN" sz="1600" dirty="0"/>
              <a:t>/</a:t>
            </a:r>
            <a:r>
              <a:rPr lang="zh-CN" altLang="en-US" sz="1600" dirty="0"/>
              <a:t>的</a:t>
            </a:r>
            <a:r>
              <a:rPr lang="en-US" altLang="zh-CN" sz="1600" dirty="0"/>
              <a:t>get</a:t>
            </a:r>
            <a:r>
              <a:rPr lang="zh-CN" altLang="en-US" sz="1600" dirty="0"/>
              <a:t>请求的时候，返回目标文件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在发送</a:t>
            </a:r>
            <a:r>
              <a:rPr lang="en-US" altLang="zh-CN" sz="1600" dirty="0"/>
              <a:t>/search</a:t>
            </a:r>
            <a:r>
              <a:rPr lang="zh-CN" altLang="en-US" sz="1600" dirty="0"/>
              <a:t>的</a:t>
            </a:r>
            <a:r>
              <a:rPr lang="en-US" altLang="zh-CN" sz="1600" dirty="0"/>
              <a:t>post</a:t>
            </a:r>
            <a:r>
              <a:rPr lang="zh-CN" altLang="en-US" sz="1600" dirty="0"/>
              <a:t>请求的时候，返回搜索结果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如果在此基础上加数据库，其实就是完整的后端模型</a:t>
            </a:r>
            <a:endParaRPr lang="en-US" altLang="zh-CN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863FD3-4907-4B29-9B11-664947B018BC}"/>
              </a:ext>
            </a:extLst>
          </p:cNvPr>
          <p:cNvSpPr txBox="1"/>
          <p:nvPr/>
        </p:nvSpPr>
        <p:spPr>
          <a:xfrm>
            <a:off x="6817605" y="2767248"/>
            <a:ext cx="963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419831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101D2-F36A-4691-A2EB-72FE2504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CEAF8E-E96E-4029-9B40-25BE120F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6" y="1325366"/>
            <a:ext cx="5684701" cy="51987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976F63-9DAF-497A-9D8A-2A19BBCCBC3B}"/>
              </a:ext>
            </a:extLst>
          </p:cNvPr>
          <p:cNvSpPr/>
          <p:nvPr/>
        </p:nvSpPr>
        <p:spPr>
          <a:xfrm>
            <a:off x="6121877" y="3318552"/>
            <a:ext cx="2633712" cy="229154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0348A3-6C1A-4977-9EFC-20503E5491F0}"/>
              </a:ext>
            </a:extLst>
          </p:cNvPr>
          <p:cNvSpPr txBox="1"/>
          <p:nvPr/>
        </p:nvSpPr>
        <p:spPr>
          <a:xfrm>
            <a:off x="6280322" y="3764132"/>
            <a:ext cx="2316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对后端发起请求</a:t>
            </a:r>
            <a:endParaRPr lang="en-US" altLang="zh-CN" sz="1600" dirty="0"/>
          </a:p>
          <a:p>
            <a:r>
              <a:rPr lang="zh-CN" altLang="en-US" sz="1600" dirty="0"/>
              <a:t>并解析后端得到的数据，反馈在页面上</a:t>
            </a:r>
            <a:endParaRPr lang="en-US" altLang="zh-CN" sz="1600" dirty="0"/>
          </a:p>
          <a:p>
            <a:r>
              <a:rPr lang="zh-CN" altLang="en-US" sz="1600" dirty="0"/>
              <a:t>这里使用了</a:t>
            </a:r>
            <a:r>
              <a:rPr lang="en-US" altLang="zh-CN" sz="1600" dirty="0"/>
              <a:t>POST</a:t>
            </a:r>
            <a:r>
              <a:rPr lang="zh-CN" altLang="en-US" sz="1600" dirty="0"/>
              <a:t>方法，将表单中作为参数进行传递，并回显返回结果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EF07C-F28F-4EE6-950D-FE35B4F8C406}"/>
              </a:ext>
            </a:extLst>
          </p:cNvPr>
          <p:cNvSpPr txBox="1"/>
          <p:nvPr/>
        </p:nvSpPr>
        <p:spPr>
          <a:xfrm>
            <a:off x="6957146" y="3149275"/>
            <a:ext cx="963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前端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503B4F-9835-42B0-9CF2-C826B1570ACC}"/>
              </a:ext>
            </a:extLst>
          </p:cNvPr>
          <p:cNvSpPr txBox="1"/>
          <p:nvPr/>
        </p:nvSpPr>
        <p:spPr>
          <a:xfrm>
            <a:off x="5948530" y="63394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router.js &amp; get-list.html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C6C7-9989-4061-999A-7B09F0D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D44DB5-BF02-4114-B5C8-C08C3ECA8EF6}"/>
              </a:ext>
            </a:extLst>
          </p:cNvPr>
          <p:cNvSpPr txBox="1"/>
          <p:nvPr/>
        </p:nvSpPr>
        <p:spPr>
          <a:xfrm>
            <a:off x="887767" y="1809623"/>
            <a:ext cx="4776185" cy="51077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做空调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D197A7-6FC0-4929-8D71-9B59535CB5F6}"/>
              </a:ext>
            </a:extLst>
          </p:cNvPr>
          <p:cNvSpPr/>
          <p:nvPr/>
        </p:nvSpPr>
        <p:spPr>
          <a:xfrm>
            <a:off x="887767" y="2804096"/>
            <a:ext cx="677418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EC5CE-DA8D-4E22-8A47-3F4C22931A97}"/>
              </a:ext>
            </a:extLst>
          </p:cNvPr>
          <p:cNvSpPr txBox="1"/>
          <p:nvPr/>
        </p:nvSpPr>
        <p:spPr>
          <a:xfrm>
            <a:off x="1482053" y="3000276"/>
            <a:ext cx="59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来不及造推箱子了，就空调吧</a:t>
            </a: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A8F7C02A-5322-49A7-BA5E-6B03E2ED3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556" y="2946370"/>
            <a:ext cx="507923" cy="5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3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E040933-1A23-4F12-B2CC-BB9DCA19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249" y="447040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omic Sans MS" panose="030F0702030302020204" pitchFamily="66" charset="0"/>
              </a:rPr>
              <a:t>See you next dream..</a:t>
            </a:r>
            <a:endParaRPr lang="zh-CN" altLang="en-US" sz="4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763063-9FE2-4C74-81C3-7F26AB74271D}"/>
              </a:ext>
            </a:extLst>
          </p:cNvPr>
          <p:cNvGrpSpPr/>
          <p:nvPr/>
        </p:nvGrpSpPr>
        <p:grpSpPr>
          <a:xfrm>
            <a:off x="0" y="1004878"/>
            <a:ext cx="2857500" cy="54302"/>
            <a:chOff x="0" y="1004878"/>
            <a:chExt cx="3886200" cy="5334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F9F9B29-8165-4AF6-A83D-C806D0CFDD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487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68A9E48-981C-42EF-BDE6-03B9A60715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218"/>
              <a:ext cx="3886200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C96C0EC-9DAC-42ED-AD0C-2F7CF4E24B53}"/>
              </a:ext>
            </a:extLst>
          </p:cNvPr>
          <p:cNvSpPr txBox="1"/>
          <p:nvPr/>
        </p:nvSpPr>
        <p:spPr>
          <a:xfrm>
            <a:off x="0" y="327182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  Reference</a:t>
            </a:r>
            <a:endParaRPr lang="zh-CN" altLang="en-US" sz="36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72FCD7-C760-4A5C-9A9F-1B33152FFC86}"/>
              </a:ext>
            </a:extLst>
          </p:cNvPr>
          <p:cNvSpPr/>
          <p:nvPr/>
        </p:nvSpPr>
        <p:spPr>
          <a:xfrm>
            <a:off x="704965" y="2400535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DAD7173-C602-4958-B676-494BA462B381}"/>
              </a:ext>
            </a:extLst>
          </p:cNvPr>
          <p:cNvSpPr/>
          <p:nvPr/>
        </p:nvSpPr>
        <p:spPr>
          <a:xfrm>
            <a:off x="624955" y="2486203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https://jinxuliang.com/course/CoursePortal/Details/5bcc53c0a664d71ad80786a9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AF0AC6-67F7-49AD-82CB-F3522B9420EB}"/>
              </a:ext>
            </a:extLst>
          </p:cNvPr>
          <p:cNvSpPr/>
          <p:nvPr/>
        </p:nvSpPr>
        <p:spPr>
          <a:xfrm>
            <a:off x="838315" y="2148207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金老师自学网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57666E1-7C0D-41FB-8FC3-9D32D382321A}"/>
              </a:ext>
            </a:extLst>
          </p:cNvPr>
          <p:cNvSpPr/>
          <p:nvPr/>
        </p:nvSpPr>
        <p:spPr>
          <a:xfrm>
            <a:off x="704965" y="3677941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0673CBA-2843-4443-858B-5A37FC86A769}"/>
              </a:ext>
            </a:extLst>
          </p:cNvPr>
          <p:cNvSpPr/>
          <p:nvPr/>
        </p:nvSpPr>
        <p:spPr>
          <a:xfrm>
            <a:off x="624955" y="3763609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https://www.w3school.com.cn/html5/index.asp</a:t>
            </a:r>
            <a:endParaRPr lang="zh-CN" altLang="en-US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D962A6-A750-4328-87D6-29B75C3D75DE}"/>
              </a:ext>
            </a:extLst>
          </p:cNvPr>
          <p:cNvSpPr/>
          <p:nvPr/>
        </p:nvSpPr>
        <p:spPr>
          <a:xfrm>
            <a:off x="838315" y="3425613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W3School</a:t>
            </a:r>
            <a:endParaRPr lang="zh-CN" altLang="en-US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AB12747-25C8-4A35-94DF-12D5B2CCFB51}"/>
              </a:ext>
            </a:extLst>
          </p:cNvPr>
          <p:cNvSpPr/>
          <p:nvPr/>
        </p:nvSpPr>
        <p:spPr>
          <a:xfrm>
            <a:off x="704965" y="4955347"/>
            <a:ext cx="5295900" cy="44192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1278F89-FF70-4545-92AB-89B1E40625E1}"/>
              </a:ext>
            </a:extLst>
          </p:cNvPr>
          <p:cNvSpPr/>
          <p:nvPr/>
        </p:nvSpPr>
        <p:spPr>
          <a:xfrm>
            <a:off x="624955" y="5041015"/>
            <a:ext cx="7684770" cy="645852"/>
          </a:xfrm>
          <a:prstGeom prst="roundRect">
            <a:avLst>
              <a:gd name="adj" fmla="val 342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https://api.jquery.com/</a:t>
            </a:r>
            <a:endParaRPr lang="zh-CN" altLang="en-US" u="sng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29BBE1-A4B9-422D-BAFB-25F046BE4564}"/>
              </a:ext>
            </a:extLst>
          </p:cNvPr>
          <p:cNvSpPr/>
          <p:nvPr/>
        </p:nvSpPr>
        <p:spPr>
          <a:xfrm>
            <a:off x="838315" y="4703019"/>
            <a:ext cx="1626870" cy="44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jQueryAPI</a:t>
            </a:r>
            <a:endParaRPr lang="zh-CN" altLang="en-US" u="sng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1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kern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4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3122-43EA-4A6E-8DF2-36B6F9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jQuery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EB3816-4DA4-4362-916D-D1B2F6294F33}"/>
              </a:ext>
            </a:extLst>
          </p:cNvPr>
          <p:cNvSpPr/>
          <p:nvPr/>
        </p:nvSpPr>
        <p:spPr>
          <a:xfrm>
            <a:off x="627895" y="1983581"/>
            <a:ext cx="7815853" cy="3254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1C03FD-30E3-4F74-9686-A577430957A0}"/>
              </a:ext>
            </a:extLst>
          </p:cNvPr>
          <p:cNvSpPr txBox="1"/>
          <p:nvPr/>
        </p:nvSpPr>
        <p:spPr>
          <a:xfrm>
            <a:off x="1910407" y="2704596"/>
            <a:ext cx="5323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代码书写冗长，操作不便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获取元素较为复杂，和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割裂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事件处理存在浏览器兼容性问题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AJax</a:t>
            </a:r>
            <a:r>
              <a:rPr lang="zh-CN" altLang="en-US" sz="2400" dirty="0"/>
              <a:t>操作复杂，难以完成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……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B71006-ED58-4B59-A2F9-A48E051F2666}"/>
              </a:ext>
            </a:extLst>
          </p:cNvPr>
          <p:cNvSpPr txBox="1"/>
          <p:nvPr/>
        </p:nvSpPr>
        <p:spPr>
          <a:xfrm>
            <a:off x="3349156" y="1752748"/>
            <a:ext cx="23733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原生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9EB3FA-9145-4EEC-AE39-219D3710EDE4}"/>
              </a:ext>
            </a:extLst>
          </p:cNvPr>
          <p:cNvSpPr txBox="1"/>
          <p:nvPr/>
        </p:nvSpPr>
        <p:spPr>
          <a:xfrm>
            <a:off x="627895" y="5794625"/>
            <a:ext cx="7815853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jQuery</a:t>
            </a:r>
            <a:r>
              <a:rPr lang="zh-CN" altLang="en-US" sz="2000" dirty="0"/>
              <a:t>作为上一代框架的集大成者，极大简化了原生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的编写。</a:t>
            </a:r>
          </a:p>
        </p:txBody>
      </p:sp>
    </p:spTree>
    <p:extLst>
      <p:ext uri="{BB962C8B-B14F-4D97-AF65-F5344CB8AC3E}">
        <p14:creationId xmlns:p14="http://schemas.microsoft.com/office/powerpoint/2010/main" val="366399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DF36145-449C-43D6-8184-2BCFCB8CFC32}"/>
              </a:ext>
            </a:extLst>
          </p:cNvPr>
          <p:cNvSpPr/>
          <p:nvPr/>
        </p:nvSpPr>
        <p:spPr>
          <a:xfrm>
            <a:off x="511069" y="152743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形 13" descr="灯泡">
            <a:extLst>
              <a:ext uri="{FF2B5EF4-FFF2-40B4-BE49-F238E27FC236}">
                <a16:creationId xmlns:a16="http://schemas.microsoft.com/office/drawing/2014/main" id="{E85EBF19-998E-4879-B887-87DB400BE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69" y="1626493"/>
            <a:ext cx="594360" cy="5943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DA0997-ADEE-495B-BE3B-4E0233CF7527}"/>
              </a:ext>
            </a:extLst>
          </p:cNvPr>
          <p:cNvSpPr txBox="1"/>
          <p:nvPr/>
        </p:nvSpPr>
        <p:spPr>
          <a:xfrm>
            <a:off x="1154959" y="1569730"/>
            <a:ext cx="761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jQuery</a:t>
            </a:r>
            <a:r>
              <a:rPr lang="zh-CN" altLang="en-US" sz="2000" dirty="0"/>
              <a:t>源文件可以在</a:t>
            </a:r>
            <a:r>
              <a:rPr lang="en-US" altLang="zh-CN" sz="2000" dirty="0">
                <a:hlinkClick r:id="rId4"/>
              </a:rPr>
              <a:t>https://jquery.com/download/#Download_jQuery</a:t>
            </a:r>
            <a:r>
              <a:rPr lang="zh-CN" altLang="en-US" sz="2000" dirty="0"/>
              <a:t>下载，这里直接使用</a:t>
            </a:r>
            <a:r>
              <a:rPr lang="en-US" altLang="zh-CN" sz="2000" dirty="0" err="1"/>
              <a:t>cdn</a:t>
            </a:r>
            <a:r>
              <a:rPr lang="zh-CN" altLang="en-US" sz="2000" dirty="0"/>
              <a:t>引入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7764830-1DD1-4766-8CF0-C9FAE3367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39" y="2733194"/>
            <a:ext cx="8288190" cy="25658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6D5CDC-E84A-4D83-B33A-9605B9165D33}"/>
              </a:ext>
            </a:extLst>
          </p:cNvPr>
          <p:cNvSpPr/>
          <p:nvPr/>
        </p:nvSpPr>
        <p:spPr>
          <a:xfrm>
            <a:off x="511069" y="3429000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 descr="灯泡">
            <a:extLst>
              <a:ext uri="{FF2B5EF4-FFF2-40B4-BE49-F238E27FC236}">
                <a16:creationId xmlns:a16="http://schemas.microsoft.com/office/drawing/2014/main" id="{2170D911-91EF-42A2-B98A-62B96393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69" y="3528056"/>
            <a:ext cx="594360" cy="5943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55FCA79-7246-45F9-BD85-8DC5BD010C5B}"/>
              </a:ext>
            </a:extLst>
          </p:cNvPr>
          <p:cNvSpPr txBox="1"/>
          <p:nvPr/>
        </p:nvSpPr>
        <p:spPr>
          <a:xfrm>
            <a:off x="1154959" y="3620964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如果内嵌在</a:t>
            </a:r>
            <a:r>
              <a:rPr lang="en-US" altLang="zh-CN" sz="2000" dirty="0"/>
              <a:t>html</a:t>
            </a:r>
            <a:r>
              <a:rPr lang="zh-CN" altLang="en-US" sz="2000" dirty="0"/>
              <a:t>，可以直接使用，否则需要采用如下方式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0F262E-8DA1-42B9-8076-CE1C523E1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090" y="4413437"/>
            <a:ext cx="4417887" cy="22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037F5-E414-4610-88E7-1C11928A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17" y="1374631"/>
            <a:ext cx="5486715" cy="2805393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55857D7-7B3A-46A2-AFD2-929E56B7A5B9}"/>
              </a:ext>
            </a:extLst>
          </p:cNvPr>
          <p:cNvSpPr/>
          <p:nvPr/>
        </p:nvSpPr>
        <p:spPr>
          <a:xfrm>
            <a:off x="418705" y="4522625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形 22" descr="灯泡">
            <a:extLst>
              <a:ext uri="{FF2B5EF4-FFF2-40B4-BE49-F238E27FC236}">
                <a16:creationId xmlns:a16="http://schemas.microsoft.com/office/drawing/2014/main" id="{CAEFC159-D601-40BF-8CF3-BBFEA0061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705" y="4621681"/>
            <a:ext cx="594360" cy="59436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2262C16-DDC2-4EF9-9A33-3EF64812E74C}"/>
              </a:ext>
            </a:extLst>
          </p:cNvPr>
          <p:cNvSpPr txBox="1"/>
          <p:nvPr/>
        </p:nvSpPr>
        <p:spPr>
          <a:xfrm>
            <a:off x="1062595" y="4714589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$(“str”)</a:t>
            </a:r>
            <a:r>
              <a:rPr lang="zh-CN" altLang="en-US" sz="2000" dirty="0"/>
              <a:t>，可以根据</a:t>
            </a:r>
            <a:r>
              <a:rPr lang="en-US" altLang="zh-CN" sz="2000" dirty="0"/>
              <a:t>str</a:t>
            </a:r>
            <a:r>
              <a:rPr lang="zh-CN" altLang="en-US" sz="2000" dirty="0"/>
              <a:t>选择器直接找到某个</a:t>
            </a:r>
            <a:r>
              <a:rPr lang="en-US" altLang="zh-CN" sz="2000" dirty="0"/>
              <a:t>DOM</a:t>
            </a:r>
            <a:r>
              <a:rPr lang="zh-CN" altLang="en-US" sz="2000" dirty="0"/>
              <a:t>节点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E34603F-424E-40ED-A155-2E654966F44B}"/>
              </a:ext>
            </a:extLst>
          </p:cNvPr>
          <p:cNvSpPr/>
          <p:nvPr/>
        </p:nvSpPr>
        <p:spPr>
          <a:xfrm>
            <a:off x="418705" y="5366311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 descr="灯泡">
            <a:extLst>
              <a:ext uri="{FF2B5EF4-FFF2-40B4-BE49-F238E27FC236}">
                <a16:creationId xmlns:a16="http://schemas.microsoft.com/office/drawing/2014/main" id="{28C3D54C-1753-40CD-851C-CDA8515D0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705" y="5465367"/>
            <a:ext cx="594360" cy="59436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59E1B27-23A8-4538-B570-0EC9A42E0A24}"/>
              </a:ext>
            </a:extLst>
          </p:cNvPr>
          <p:cNvSpPr txBox="1"/>
          <p:nvPr/>
        </p:nvSpPr>
        <p:spPr>
          <a:xfrm>
            <a:off x="1062595" y="5558275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on</a:t>
            </a:r>
            <a:r>
              <a:rPr lang="zh-CN" altLang="en-US" sz="2000" dirty="0"/>
              <a:t>，可以添加一个事件监听器，与</a:t>
            </a:r>
            <a:r>
              <a:rPr lang="en-US" altLang="zh-CN" sz="2000" dirty="0" err="1"/>
              <a:t>addEventListener</a:t>
            </a:r>
            <a:r>
              <a:rPr lang="zh-CN" altLang="en-US" sz="2000" dirty="0"/>
              <a:t>相同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10B333-4816-45CC-BC23-398DF38D7B03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jQuerySample.html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9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C6D18767-A995-4EEF-B88D-ADE5907FEDE9}"/>
              </a:ext>
            </a:extLst>
          </p:cNvPr>
          <p:cNvSpPr/>
          <p:nvPr/>
        </p:nvSpPr>
        <p:spPr>
          <a:xfrm>
            <a:off x="1392381" y="2028825"/>
            <a:ext cx="5948795" cy="280035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kern="1700" dirty="0">
                <a:latin typeface="华文中宋" panose="02010600040101010101" pitchFamily="2" charset="-122"/>
                <a:ea typeface="华文中宋" panose="02010600040101010101" pitchFamily="2" charset="-122"/>
              </a:rPr>
              <a:t>节点操纵</a:t>
            </a: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1307662-E70F-431C-AA5F-EF784A3BFD68}"/>
              </a:ext>
            </a:extLst>
          </p:cNvPr>
          <p:cNvSpPr/>
          <p:nvPr/>
        </p:nvSpPr>
        <p:spPr>
          <a:xfrm>
            <a:off x="0" y="5938405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824D400-37A5-4E1E-82CD-3BE7441CC0D8}"/>
              </a:ext>
            </a:extLst>
          </p:cNvPr>
          <p:cNvSpPr/>
          <p:nvPr/>
        </p:nvSpPr>
        <p:spPr>
          <a:xfrm rot="10800000">
            <a:off x="8265968" y="0"/>
            <a:ext cx="878032" cy="91959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9D1D9D2F-62B6-4F77-8061-CB0F0EE3C71A}"/>
              </a:ext>
            </a:extLst>
          </p:cNvPr>
          <p:cNvSpPr/>
          <p:nvPr/>
        </p:nvSpPr>
        <p:spPr>
          <a:xfrm>
            <a:off x="1446067" y="2066924"/>
            <a:ext cx="5832765" cy="2718089"/>
          </a:xfrm>
          <a:prstGeom prst="snip2Diag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477C-1FF5-4AC4-9B9B-BF8C8C2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60724C-50ED-4789-9395-D00B8D9A999F}"/>
              </a:ext>
            </a:extLst>
          </p:cNvPr>
          <p:cNvSpPr/>
          <p:nvPr/>
        </p:nvSpPr>
        <p:spPr>
          <a:xfrm>
            <a:off x="511069" y="1527437"/>
            <a:ext cx="8306590" cy="792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 descr="灯泡">
            <a:extLst>
              <a:ext uri="{FF2B5EF4-FFF2-40B4-BE49-F238E27FC236}">
                <a16:creationId xmlns:a16="http://schemas.microsoft.com/office/drawing/2014/main" id="{255C5107-E4FE-4DDE-ABF5-E8BB939A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69" y="1626493"/>
            <a:ext cx="594360" cy="5943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F5607AF-EFBD-4559-9AD2-AF3A21DF00B5}"/>
              </a:ext>
            </a:extLst>
          </p:cNvPr>
          <p:cNvSpPr txBox="1"/>
          <p:nvPr/>
        </p:nvSpPr>
        <p:spPr>
          <a:xfrm>
            <a:off x="1204489" y="1723618"/>
            <a:ext cx="761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jQuery</a:t>
            </a:r>
            <a:r>
              <a:rPr lang="zh-CN" altLang="en-US" sz="2000" dirty="0"/>
              <a:t>提供了一系列方法进行节点操作</a:t>
            </a:r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3DCD44-1E6F-4820-817B-69B03CD11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613386"/>
            <a:ext cx="8065213" cy="38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AAA3-C3AC-4E3A-B1C8-87F2DD33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A7F806-D4D1-46F8-8348-FE5BA11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67" y="1538371"/>
            <a:ext cx="6466466" cy="3868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2A6974-499B-46B2-93E7-105586921539}"/>
              </a:ext>
            </a:extLst>
          </p:cNvPr>
          <p:cNvSpPr txBox="1"/>
          <p:nvPr/>
        </p:nvSpPr>
        <p:spPr>
          <a:xfrm>
            <a:off x="6128328" y="636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ahnschrift SemiBold SemiConden" panose="020B0502040204020203" pitchFamily="34" charset="0"/>
              </a:rPr>
              <a:t>sample: add-border.html</a:t>
            </a:r>
            <a:endParaRPr lang="zh-CN" altLang="en-US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6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382</Words>
  <Application>Microsoft Office PowerPoint</Application>
  <PresentationFormat>全屏显示(4:3)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黑体</vt:lpstr>
      <vt:lpstr>华文中宋</vt:lpstr>
      <vt:lpstr>Arial</vt:lpstr>
      <vt:lpstr>Bahnschrift Light SemiCondensed</vt:lpstr>
      <vt:lpstr>Bahnschrift SemiBold SemiConden</vt:lpstr>
      <vt:lpstr>Calibri</vt:lpstr>
      <vt:lpstr>Calibri Light</vt:lpstr>
      <vt:lpstr>Comic Sans MS</vt:lpstr>
      <vt:lpstr>Times New Roman</vt:lpstr>
      <vt:lpstr>Wingdings</vt:lpstr>
      <vt:lpstr>Office 主题​​</vt:lpstr>
      <vt:lpstr>前端（7） jQuery初步</vt:lpstr>
      <vt:lpstr>PowerPoint 演示文稿</vt:lpstr>
      <vt:lpstr>PowerPoint 演示文稿</vt:lpstr>
      <vt:lpstr>Why jQuery</vt:lpstr>
      <vt:lpstr>Include</vt:lpstr>
      <vt:lpstr>Sample</vt:lpstr>
      <vt:lpstr>PowerPoint 演示文稿</vt:lpstr>
      <vt:lpstr>DOM</vt:lpstr>
      <vt:lpstr>Example1</vt:lpstr>
      <vt:lpstr>Example2</vt:lpstr>
      <vt:lpstr>PowerPoint 演示文稿</vt:lpstr>
      <vt:lpstr>AJax</vt:lpstr>
      <vt:lpstr>JSON vs XML</vt:lpstr>
      <vt:lpstr>Example3</vt:lpstr>
      <vt:lpstr>Example4</vt:lpstr>
      <vt:lpstr>Example4</vt:lpstr>
      <vt:lpstr>Homework</vt:lpstr>
      <vt:lpstr>See you next dream..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前端（1） WEB基础&amp;HTML5</dc:title>
  <dc:creator>lr</dc:creator>
  <cp:lastModifiedBy>hlq153@163.com</cp:lastModifiedBy>
  <cp:revision>144</cp:revision>
  <dcterms:created xsi:type="dcterms:W3CDTF">2020-11-29T15:18:34Z</dcterms:created>
  <dcterms:modified xsi:type="dcterms:W3CDTF">2021-05-19T14:33:19Z</dcterms:modified>
</cp:coreProperties>
</file>