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307" r:id="rId3"/>
    <p:sldId id="364" r:id="rId4"/>
    <p:sldId id="317" r:id="rId5"/>
    <p:sldId id="366" r:id="rId6"/>
    <p:sldId id="365" r:id="rId7"/>
    <p:sldId id="328" r:id="rId8"/>
    <p:sldId id="334" r:id="rId9"/>
    <p:sldId id="336" r:id="rId10"/>
    <p:sldId id="337" r:id="rId11"/>
    <p:sldId id="330" r:id="rId12"/>
    <p:sldId id="349" r:id="rId13"/>
    <p:sldId id="332" r:id="rId14"/>
    <p:sldId id="367" r:id="rId15"/>
    <p:sldId id="353" r:id="rId16"/>
    <p:sldId id="344" r:id="rId17"/>
    <p:sldId id="345" r:id="rId18"/>
    <p:sldId id="354" r:id="rId19"/>
    <p:sldId id="356" r:id="rId20"/>
    <p:sldId id="357" r:id="rId21"/>
    <p:sldId id="358" r:id="rId22"/>
    <p:sldId id="355" r:id="rId23"/>
    <p:sldId id="359" r:id="rId24"/>
    <p:sldId id="360" r:id="rId25"/>
    <p:sldId id="387" r:id="rId26"/>
    <p:sldId id="327" r:id="rId27"/>
    <p:sldId id="389" r:id="rId28"/>
    <p:sldId id="390" r:id="rId29"/>
    <p:sldId id="391" r:id="rId30"/>
    <p:sldId id="392" r:id="rId31"/>
    <p:sldId id="393" r:id="rId32"/>
    <p:sldId id="394" r:id="rId33"/>
    <p:sldId id="395" r:id="rId34"/>
    <p:sldId id="396" r:id="rId35"/>
    <p:sldId id="398" r:id="rId36"/>
    <p:sldId id="3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fc73e08-828b-48da-abc1-a478fd91b089}">
          <p14:sldIdLst>
            <p14:sldId id="307"/>
            <p14:sldId id="364"/>
            <p14:sldId id="317"/>
            <p14:sldId id="366"/>
            <p14:sldId id="365"/>
            <p14:sldId id="328"/>
            <p14:sldId id="334"/>
            <p14:sldId id="336"/>
            <p14:sldId id="337"/>
            <p14:sldId id="330"/>
            <p14:sldId id="349"/>
            <p14:sldId id="332"/>
            <p14:sldId id="367"/>
            <p14:sldId id="353"/>
            <p14:sldId id="344"/>
            <p14:sldId id="345"/>
            <p14:sldId id="354"/>
            <p14:sldId id="356"/>
            <p14:sldId id="357"/>
            <p14:sldId id="358"/>
            <p14:sldId id="355"/>
            <p14:sldId id="359"/>
            <p14:sldId id="360"/>
            <p14:sldId id="388"/>
            <p14:sldId id="398"/>
            <p14:sldId id="396"/>
            <p14:sldId id="395"/>
            <p14:sldId id="394"/>
            <p14:sldId id="393"/>
            <p14:sldId id="392"/>
            <p14:sldId id="391"/>
            <p14:sldId id="390"/>
            <p14:sldId id="389"/>
            <p14:sldId id="327"/>
            <p14:sldId id="387"/>
          </p14:sldIdLst>
        </p14:section>
        <p14:section name="无标题节" id="{f2e825d1-1229-4b20-bed5-0d2eb6778a4d}">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C3C"/>
    <a:srgbClr val="FF6700"/>
    <a:srgbClr val="E74430"/>
    <a:srgbClr val="A4C54D"/>
    <a:srgbClr val="219ED8"/>
    <a:srgbClr val="095DA2"/>
    <a:srgbClr val="1F4E79"/>
    <a:srgbClr val="CC0000"/>
    <a:srgbClr val="F4B183"/>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1359" autoAdjust="0"/>
  </p:normalViewPr>
  <p:slideViewPr>
    <p:cSldViewPr snapToGrid="0">
      <p:cViewPr varScale="1">
        <p:scale>
          <a:sx n="106" d="100"/>
          <a:sy n="106" d="100"/>
        </p:scale>
        <p:origin x="582" y="84"/>
      </p:cViewPr>
      <p:guideLst>
        <p:guide orient="horz" pos="3148"/>
        <p:guide pos="2155"/>
      </p:guideLst>
    </p:cSldViewPr>
  </p:slideViewPr>
  <p:notesTextViewPr>
    <p:cViewPr>
      <p:scale>
        <a:sx n="1" d="1"/>
        <a:sy n="1" d="1"/>
      </p:scale>
      <p:origin x="0" y="0"/>
    </p:cViewPr>
  </p:notesTextViewPr>
  <p:notesViewPr>
    <p:cSldViewPr snapToGrid="0">
      <p:cViewPr varScale="1">
        <p:scale>
          <a:sx n="41" d="100"/>
          <a:sy n="41" d="100"/>
        </p:scale>
        <p:origin x="2568"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CB579-F785-458F-B83E-59852D30CFE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D6096-93DE-49FE-8BEE-D049A6FA1A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516"/>
            <a:ext cx="12192000" cy="6852483"/>
          </a:xfrm>
          <a:prstGeom prst="rect">
            <a:avLst/>
          </a:prstGeom>
        </p:spPr>
      </p:pic>
      <p:sp>
        <p:nvSpPr>
          <p:cNvPr id="2" name="Title 1"/>
          <p:cNvSpPr>
            <a:spLocks noGrp="1"/>
          </p:cNvSpPr>
          <p:nvPr>
            <p:ph type="ctrTitle" hasCustomPrompt="1"/>
          </p:nvPr>
        </p:nvSpPr>
        <p:spPr>
          <a:xfrm>
            <a:off x="3311968" y="2868009"/>
            <a:ext cx="3215640" cy="543878"/>
          </a:xfrm>
        </p:spPr>
        <p:txBody>
          <a:bodyPr anchor="b">
            <a:normAutofit/>
          </a:bodyPr>
          <a:lstStyle>
            <a:lvl1pPr algn="l">
              <a:defRPr sz="2400">
                <a:solidFill>
                  <a:schemeClr val="bg1"/>
                </a:solidFill>
                <a:latin typeface="方正正中黑简体" panose="02000000000000000000" pitchFamily="2" charset="-122"/>
                <a:ea typeface="方正正中黑简体" panose="02000000000000000000" pitchFamily="2" charset="-122"/>
              </a:defRPr>
            </a:lvl1pPr>
          </a:lstStyle>
          <a:p>
            <a:r>
              <a:rPr lang="en-US" dirty="0" err="1" smtClean="0"/>
              <a:t>Git</a:t>
            </a:r>
            <a:r>
              <a:rPr lang="en-US" dirty="0" smtClean="0"/>
              <a:t> </a:t>
            </a:r>
            <a:r>
              <a:rPr lang="zh-CN" altLang="en-US" dirty="0" smtClean="0"/>
              <a:t>使用方法与技巧</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smtClean="0"/>
              <a:t>1</a:t>
            </a:r>
            <a:endParaRPr lang="en-US" dirty="0"/>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smtClean="0"/>
              <a:t>Git</a:t>
            </a:r>
            <a:r>
              <a:rPr lang="en-US" dirty="0" smtClean="0"/>
              <a:t> </a:t>
            </a:r>
            <a:r>
              <a:rPr lang="zh-CN" altLang="en-US" dirty="0" smtClean="0"/>
              <a:t>使用正常流程</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sp>
        <p:nvSpPr>
          <p:cNvPr id="15" name="Text Placeholder 15"/>
          <p:cNvSpPr>
            <a:spLocks noGrp="1"/>
          </p:cNvSpPr>
          <p:nvPr>
            <p:ph type="body" sz="quarter" idx="13" hasCustomPrompt="1"/>
          </p:nvPr>
        </p:nvSpPr>
        <p:spPr>
          <a:xfrm>
            <a:off x="335666" y="1181100"/>
            <a:ext cx="11216254" cy="4618038"/>
          </a:xfrm>
        </p:spPr>
        <p:txBody>
          <a:bodyPr/>
          <a:lstStyle>
            <a:lvl1pPr>
              <a:defRPr>
                <a:latin typeface="方正正纤黑简体" panose="02000000000000000000" pitchFamily="2" charset="-122"/>
                <a:ea typeface="方正正纤黑简体" panose="02000000000000000000" pitchFamily="2" charset="-122"/>
              </a:defRPr>
            </a:lvl1pPr>
            <a:lvl2pPr>
              <a:defRPr>
                <a:latin typeface="方正正纤黑简体" panose="02000000000000000000" pitchFamily="2" charset="-122"/>
                <a:ea typeface="方正正纤黑简体" panose="02000000000000000000" pitchFamily="2" charset="-122"/>
              </a:defRPr>
            </a:lvl2pPr>
            <a:lvl3pPr>
              <a:defRPr>
                <a:latin typeface="方正正纤黑简体" panose="02000000000000000000" pitchFamily="2" charset="-122"/>
                <a:ea typeface="方正正纤黑简体" panose="02000000000000000000" pitchFamily="2" charset="-122"/>
              </a:defRPr>
            </a:lvl3pPr>
            <a:lvl4pPr>
              <a:defRPr>
                <a:latin typeface="方正正纤黑简体" panose="02000000000000000000" pitchFamily="2" charset="-122"/>
                <a:ea typeface="方正正纤黑简体" panose="02000000000000000000" pitchFamily="2" charset="-122"/>
              </a:defRPr>
            </a:lvl4pPr>
            <a:lvl5pPr>
              <a:defRPr>
                <a:latin typeface="方正正纤黑简体" panose="02000000000000000000" pitchFamily="2" charset="-122"/>
                <a:ea typeface="方正正纤黑简体" panose="02000000000000000000" pitchFamily="2" charset="-122"/>
              </a:defRPr>
            </a:lvl5pPr>
            <a:lvl6pPr marL="2628900" indent="-342900">
              <a:buAutoNum type="arabicPeriod"/>
              <a:defRPr baseline="0">
                <a:latin typeface="方正正中黑简体" panose="02000000000000000000" pitchFamily="2" charset="-122"/>
                <a:ea typeface="方正正中黑简体" panose="02000000000000000000" pitchFamily="2" charset="-122"/>
              </a:defRPr>
            </a:lvl6pPr>
          </a:lstStyle>
          <a:p>
            <a:pPr lvl="5"/>
            <a:r>
              <a:rPr lang="zh-CN" altLang="en-US" dirty="0" smtClean="0"/>
              <a:t>克隆  </a:t>
            </a:r>
            <a:r>
              <a:rPr lang="en-US" altLang="zh-CN" dirty="0" err="1" smtClean="0"/>
              <a:t>git</a:t>
            </a:r>
            <a:r>
              <a:rPr lang="en-US" altLang="zh-CN" dirty="0" smtClean="0"/>
              <a:t> clone  http://172.16.201.67:9111/KyshopApplication.git</a:t>
            </a:r>
            <a:endParaRPr lang="en-US" altLang="zh-CN" dirty="0" smtClean="0"/>
          </a:p>
          <a:p>
            <a:pPr lvl="5"/>
            <a:r>
              <a:rPr lang="zh-CN" altLang="en-US" dirty="0" smtClean="0"/>
              <a:t>保存</a:t>
            </a:r>
            <a:r>
              <a:rPr lang="en-US" altLang="zh-CN" dirty="0" err="1" smtClean="0"/>
              <a:t>git</a:t>
            </a:r>
            <a:r>
              <a:rPr lang="en-US" altLang="zh-CN" dirty="0" smtClean="0"/>
              <a:t> </a:t>
            </a:r>
            <a:r>
              <a:rPr lang="zh-CN" altLang="en-US" dirty="0" smtClean="0"/>
              <a:t>用户名和密码： </a:t>
            </a:r>
            <a:r>
              <a:rPr lang="en-US" altLang="zh-CN" dirty="0" err="1" smtClean="0"/>
              <a:t>git</a:t>
            </a:r>
            <a:r>
              <a:rPr lang="en-US" altLang="zh-CN" dirty="0" smtClean="0"/>
              <a:t> </a:t>
            </a:r>
            <a:r>
              <a:rPr lang="en-US" altLang="zh-CN" dirty="0" err="1" smtClean="0"/>
              <a:t>config</a:t>
            </a:r>
            <a:r>
              <a:rPr lang="en-US" altLang="zh-CN" dirty="0" smtClean="0"/>
              <a:t> --global </a:t>
            </a:r>
            <a:r>
              <a:rPr lang="en-US" altLang="zh-CN" dirty="0" err="1" smtClean="0"/>
              <a:t>credential.helper</a:t>
            </a:r>
            <a:r>
              <a:rPr lang="en-US" altLang="zh-CN" dirty="0" smtClean="0"/>
              <a:t> store</a:t>
            </a:r>
            <a:endParaRPr lang="en-US" altLang="zh-CN" dirty="0" smtClean="0"/>
          </a:p>
          <a:p>
            <a:pPr lvl="5"/>
            <a:r>
              <a:rPr lang="en-US" altLang="zh-CN" dirty="0" smtClean="0"/>
              <a:t>$ </a:t>
            </a:r>
            <a:r>
              <a:rPr lang="en-US" altLang="zh-CN" dirty="0" err="1" smtClean="0"/>
              <a:t>git</a:t>
            </a:r>
            <a:r>
              <a:rPr lang="en-US" altLang="zh-CN" dirty="0" smtClean="0"/>
              <a:t> </a:t>
            </a:r>
            <a:r>
              <a:rPr lang="en-US" altLang="zh-CN" dirty="0" err="1" smtClean="0"/>
              <a:t>config</a:t>
            </a:r>
            <a:r>
              <a:rPr lang="en-US" altLang="zh-CN" dirty="0" smtClean="0"/>
              <a:t> --global user.name </a:t>
            </a:r>
            <a:r>
              <a:rPr lang="en-US" altLang="zh-CN" dirty="0" err="1" smtClean="0"/>
              <a:t>WangLei</a:t>
            </a:r>
            <a:r>
              <a:rPr lang="en-US" altLang="zh-CN" dirty="0" smtClean="0"/>
              <a:t> </a:t>
            </a:r>
            <a:r>
              <a:rPr lang="zh-CN" altLang="en-US" dirty="0" smtClean="0"/>
              <a:t>设置用户名</a:t>
            </a:r>
            <a:endParaRPr lang="en-US" altLang="zh-CN" dirty="0" smtClean="0"/>
          </a:p>
          <a:p>
            <a:pPr lvl="5"/>
            <a:r>
              <a:rPr lang="en-US" altLang="zh-CN" dirty="0" smtClean="0"/>
              <a:t>$ </a:t>
            </a:r>
            <a:r>
              <a:rPr lang="en-US" altLang="zh-CN" dirty="0" err="1" smtClean="0"/>
              <a:t>git</a:t>
            </a:r>
            <a:r>
              <a:rPr lang="en-US" altLang="zh-CN" dirty="0" smtClean="0"/>
              <a:t> </a:t>
            </a:r>
            <a:r>
              <a:rPr lang="en-US" altLang="zh-CN" dirty="0" err="1" smtClean="0"/>
              <a:t>config</a:t>
            </a:r>
            <a:r>
              <a:rPr lang="en-US" altLang="zh-CN" dirty="0" smtClean="0"/>
              <a:t> --global </a:t>
            </a:r>
            <a:r>
              <a:rPr lang="en-US" altLang="zh-CN" dirty="0" err="1" smtClean="0"/>
              <a:t>user.email</a:t>
            </a:r>
            <a:r>
              <a:rPr lang="en-US" altLang="zh-CN" dirty="0" smtClean="0"/>
              <a:t> wanglei@che001.com </a:t>
            </a:r>
            <a:r>
              <a:rPr lang="zh-CN" altLang="en-US" dirty="0" smtClean="0"/>
              <a:t>设置用户邮箱</a:t>
            </a:r>
            <a:endParaRPr lang="en-US" altLang="zh-CN" dirty="0" smtClean="0"/>
          </a:p>
          <a:p>
            <a:pPr lvl="5"/>
            <a:r>
              <a:rPr lang="en-US" dirty="0" err="1" smtClean="0"/>
              <a:t>git</a:t>
            </a:r>
            <a:r>
              <a:rPr lang="en-US" dirty="0" smtClean="0"/>
              <a:t> pull </a:t>
            </a:r>
            <a:r>
              <a:rPr lang="en-US" altLang="zh-CN" dirty="0" smtClean="0"/>
              <a:t>( origin master)</a:t>
            </a:r>
            <a:r>
              <a:rPr lang="en-US" dirty="0" smtClean="0"/>
              <a:t> </a:t>
            </a:r>
            <a:r>
              <a:rPr lang="zh-CN" altLang="en-US" dirty="0" smtClean="0"/>
              <a:t>拉取最新代码</a:t>
            </a:r>
            <a:endParaRPr lang="en-US" altLang="zh-CN" dirty="0" smtClean="0"/>
          </a:p>
          <a:p>
            <a:pPr lvl="5"/>
            <a:r>
              <a:rPr lang="en-US" dirty="0" err="1" smtClean="0"/>
              <a:t>git</a:t>
            </a:r>
            <a:r>
              <a:rPr lang="en-US" dirty="0" smtClean="0"/>
              <a:t> add xx   /</a:t>
            </a:r>
            <a:r>
              <a:rPr lang="en-US" dirty="0" err="1" smtClean="0"/>
              <a:t>git</a:t>
            </a:r>
            <a:r>
              <a:rPr lang="en-US" dirty="0" smtClean="0"/>
              <a:t> add .  / </a:t>
            </a:r>
            <a:r>
              <a:rPr lang="en-US" dirty="0" err="1" smtClean="0"/>
              <a:t>Git</a:t>
            </a:r>
            <a:r>
              <a:rPr lang="en-US" dirty="0" smtClean="0"/>
              <a:t> add -u / </a:t>
            </a:r>
            <a:r>
              <a:rPr lang="en-US" dirty="0" err="1" smtClean="0"/>
              <a:t>git</a:t>
            </a:r>
            <a:r>
              <a:rPr lang="en-US" dirty="0" smtClean="0"/>
              <a:t> add –</a:t>
            </a:r>
            <a:r>
              <a:rPr lang="en-US" altLang="zh-CN" dirty="0" smtClean="0"/>
              <a:t>A </a:t>
            </a:r>
            <a:r>
              <a:rPr lang="en-US" dirty="0" smtClean="0"/>
              <a:t>/ </a:t>
            </a:r>
            <a:r>
              <a:rPr lang="en-US" dirty="0" err="1" smtClean="0"/>
              <a:t>git</a:t>
            </a:r>
            <a:r>
              <a:rPr lang="en-US" dirty="0" smtClean="0"/>
              <a:t> add *.java … </a:t>
            </a:r>
            <a:r>
              <a:rPr lang="zh-CN" altLang="en-US" dirty="0" smtClean="0"/>
              <a:t>添加文档到</a:t>
            </a:r>
            <a:r>
              <a:rPr lang="en-US" altLang="zh-CN" dirty="0" smtClean="0"/>
              <a:t>index(</a:t>
            </a:r>
            <a:r>
              <a:rPr lang="zh-CN" altLang="en-US" dirty="0" smtClean="0"/>
              <a:t>缓存区</a:t>
            </a:r>
            <a:r>
              <a:rPr lang="en-US" altLang="zh-CN" dirty="0" smtClean="0"/>
              <a:t>)</a:t>
            </a:r>
            <a:endParaRPr lang="en-US" altLang="zh-CN" dirty="0" smtClean="0"/>
          </a:p>
          <a:p>
            <a:pPr lvl="5"/>
            <a:r>
              <a:rPr lang="en-US" altLang="zh-CN" dirty="0" err="1" smtClean="0"/>
              <a:t>g</a:t>
            </a:r>
            <a:r>
              <a:rPr lang="en-US" dirty="0" err="1" smtClean="0"/>
              <a:t>it</a:t>
            </a:r>
            <a:r>
              <a:rPr lang="en-US" dirty="0" smtClean="0"/>
              <a:t> commit –m “</a:t>
            </a:r>
            <a:r>
              <a:rPr lang="zh-CN" altLang="en-US" dirty="0" smtClean="0"/>
              <a:t>提交代码到本地仓库</a:t>
            </a:r>
            <a:r>
              <a:rPr lang="en-US" dirty="0" smtClean="0"/>
              <a:t>”</a:t>
            </a:r>
            <a:endParaRPr lang="en-US" dirty="0" smtClean="0"/>
          </a:p>
          <a:p>
            <a:pPr lvl="5"/>
            <a:r>
              <a:rPr lang="en-US" altLang="zh-CN" dirty="0" err="1" smtClean="0"/>
              <a:t>Git</a:t>
            </a:r>
            <a:r>
              <a:rPr lang="en-US" altLang="zh-CN" dirty="0" smtClean="0"/>
              <a:t> push( origin master)  </a:t>
            </a:r>
            <a:r>
              <a:rPr lang="zh-CN" altLang="en-US" dirty="0" smtClean="0"/>
              <a:t>推送代码到远程仓库</a:t>
            </a:r>
            <a:endParaRPr lang="en-US" altLang="zh-CN" dirty="0" smtClean="0"/>
          </a:p>
          <a:p>
            <a:pPr lvl="5"/>
            <a:r>
              <a:rPr lang="en-US" dirty="0" err="1" smtClean="0"/>
              <a:t>Git</a:t>
            </a:r>
            <a:r>
              <a:rPr lang="en-US" dirty="0" smtClean="0"/>
              <a:t> branch (-a) </a:t>
            </a:r>
            <a:r>
              <a:rPr lang="zh-CN" altLang="en-US" dirty="0" smtClean="0"/>
              <a:t>查看分支信息</a:t>
            </a:r>
            <a:endParaRPr lang="en-US" altLang="zh-CN" dirty="0" smtClean="0"/>
          </a:p>
          <a:p>
            <a:pPr lvl="5"/>
            <a:r>
              <a:rPr lang="en-US" dirty="0" err="1" smtClean="0"/>
              <a:t>Git</a:t>
            </a:r>
            <a:r>
              <a:rPr lang="en-US" dirty="0" smtClean="0"/>
              <a:t> checkout xxx  / </a:t>
            </a:r>
            <a:r>
              <a:rPr lang="en-US" dirty="0" err="1" smtClean="0"/>
              <a:t>git</a:t>
            </a:r>
            <a:r>
              <a:rPr lang="en-US" dirty="0" smtClean="0"/>
              <a:t> checkout .  / </a:t>
            </a:r>
            <a:r>
              <a:rPr lang="en-US" dirty="0" err="1" smtClean="0"/>
              <a:t>git</a:t>
            </a:r>
            <a:r>
              <a:rPr lang="en-US" dirty="0" smtClean="0"/>
              <a:t> checkout *.java </a:t>
            </a:r>
            <a:r>
              <a:rPr lang="zh-CN" altLang="en-US" dirty="0" smtClean="0"/>
              <a:t>用</a:t>
            </a:r>
            <a:r>
              <a:rPr lang="en-US" altLang="zh-CN" dirty="0" smtClean="0"/>
              <a:t>index</a:t>
            </a:r>
            <a:r>
              <a:rPr lang="zh-CN" altLang="en-US" dirty="0" smtClean="0"/>
              <a:t>内容覆盖工作区内容</a:t>
            </a:r>
            <a:endParaRPr lang="en-US" altLang="zh-CN" dirty="0" smtClean="0"/>
          </a:p>
          <a:p>
            <a:pPr lvl="5"/>
            <a:r>
              <a:rPr lang="en-US" altLang="zh-CN" dirty="0" err="1" smtClean="0"/>
              <a:t>Git</a:t>
            </a:r>
            <a:r>
              <a:rPr lang="en-US" altLang="zh-CN" dirty="0" smtClean="0"/>
              <a:t> log (--name-status) </a:t>
            </a:r>
            <a:r>
              <a:rPr lang="zh-CN" altLang="en-US" dirty="0" smtClean="0"/>
              <a:t>查看</a:t>
            </a:r>
            <a:r>
              <a:rPr lang="en-US" altLang="zh-CN" dirty="0" smtClean="0"/>
              <a:t>log (</a:t>
            </a:r>
            <a:r>
              <a:rPr lang="zh-CN" altLang="en-US" dirty="0" smtClean="0"/>
              <a:t>对应的文件状态</a:t>
            </a:r>
            <a:r>
              <a:rPr lang="en-US" altLang="zh-CN" dirty="0" smtClean="0"/>
              <a:t>)</a:t>
            </a:r>
            <a:endParaRPr lang="en-US" altLang="zh-CN" dirty="0" smtClean="0"/>
          </a:p>
          <a:p>
            <a:pPr lvl="5"/>
            <a:r>
              <a:rPr lang="en-US" altLang="zh-CN" dirty="0" err="1" smtClean="0"/>
              <a:t>Git</a:t>
            </a:r>
            <a:r>
              <a:rPr lang="en-US" altLang="zh-CN" dirty="0" smtClean="0"/>
              <a:t> log xxx.java  </a:t>
            </a:r>
            <a:r>
              <a:rPr lang="zh-CN" altLang="en-US" dirty="0" smtClean="0"/>
              <a:t>查看单个文件的修改历史</a:t>
            </a:r>
            <a:endParaRPr lang="en-US" altLang="zh-CN" dirty="0" smtClean="0"/>
          </a:p>
          <a:p>
            <a:pPr lvl="5"/>
            <a:r>
              <a:rPr lang="en-US" altLang="zh-CN" dirty="0" err="1" smtClean="0"/>
              <a:t>Git</a:t>
            </a:r>
            <a:r>
              <a:rPr lang="en-US" altLang="zh-CN" dirty="0" smtClean="0"/>
              <a:t> log - -pretty=</a:t>
            </a:r>
            <a:r>
              <a:rPr lang="en-US" altLang="zh-CN" dirty="0" err="1" smtClean="0"/>
              <a:t>oneline</a:t>
            </a:r>
            <a:r>
              <a:rPr lang="en-US" altLang="zh-CN" dirty="0" smtClean="0"/>
              <a:t>  </a:t>
            </a:r>
            <a:r>
              <a:rPr lang="zh-CN" altLang="en-US" dirty="0" smtClean="0"/>
              <a:t>日志单行显示，适用于查看较多日志</a:t>
            </a:r>
            <a:endParaRPr lang="en-US" altLang="zh-CN" dirty="0" smtClean="0"/>
          </a:p>
          <a:p>
            <a:pPr lvl="5"/>
            <a:r>
              <a:rPr lang="en-US" dirty="0" err="1" smtClean="0"/>
              <a:t>Git</a:t>
            </a:r>
            <a:r>
              <a:rPr lang="en-US" dirty="0" smtClean="0"/>
              <a:t> </a:t>
            </a:r>
            <a:r>
              <a:rPr lang="en-US" altLang="zh-CN" dirty="0" smtClean="0"/>
              <a:t>show xxx(commit code)  </a:t>
            </a:r>
            <a:r>
              <a:rPr lang="zh-CN" altLang="en-US" dirty="0" smtClean="0"/>
              <a:t>查看提交详情</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smtClean="0"/>
              <a:t>2</a:t>
            </a:r>
            <a:endParaRPr lang="en-US" dirty="0"/>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smtClean="0"/>
              <a:t>Git</a:t>
            </a:r>
            <a:r>
              <a:rPr lang="en-US" dirty="0" smtClean="0"/>
              <a:t> </a:t>
            </a:r>
            <a:r>
              <a:rPr lang="zh-CN" altLang="en-US" dirty="0" smtClean="0"/>
              <a:t>分支使用</a:t>
            </a:r>
            <a:endParaRPr lang="en-US" dirty="0"/>
          </a:p>
        </p:txBody>
      </p:sp>
      <p:sp>
        <p:nvSpPr>
          <p:cNvPr id="15" name="Text Placeholder 15"/>
          <p:cNvSpPr>
            <a:spLocks noGrp="1"/>
          </p:cNvSpPr>
          <p:nvPr>
            <p:ph type="body" sz="quarter" idx="13" hasCustomPrompt="1"/>
          </p:nvPr>
        </p:nvSpPr>
        <p:spPr>
          <a:xfrm>
            <a:off x="335666" y="1181100"/>
            <a:ext cx="11216254" cy="4618038"/>
          </a:xfrm>
        </p:spPr>
        <p:txBody>
          <a:bodyPr/>
          <a:lstStyle>
            <a:lvl1pPr>
              <a:defRPr>
                <a:latin typeface="方正正纤黑简体" panose="02000000000000000000" pitchFamily="2" charset="-122"/>
                <a:ea typeface="方正正纤黑简体" panose="02000000000000000000" pitchFamily="2" charset="-122"/>
              </a:defRPr>
            </a:lvl1pPr>
            <a:lvl2pPr>
              <a:defRPr>
                <a:latin typeface="方正正纤黑简体" panose="02000000000000000000" pitchFamily="2" charset="-122"/>
                <a:ea typeface="方正正纤黑简体" panose="02000000000000000000" pitchFamily="2" charset="-122"/>
              </a:defRPr>
            </a:lvl2pPr>
            <a:lvl3pPr>
              <a:defRPr>
                <a:latin typeface="方正正纤黑简体" panose="02000000000000000000" pitchFamily="2" charset="-122"/>
                <a:ea typeface="方正正纤黑简体" panose="02000000000000000000" pitchFamily="2" charset="-122"/>
              </a:defRPr>
            </a:lvl3pPr>
            <a:lvl4pPr>
              <a:defRPr>
                <a:latin typeface="方正正纤黑简体" panose="02000000000000000000" pitchFamily="2" charset="-122"/>
                <a:ea typeface="方正正纤黑简体" panose="02000000000000000000" pitchFamily="2" charset="-122"/>
              </a:defRPr>
            </a:lvl4pPr>
            <a:lvl5pPr>
              <a:defRPr>
                <a:latin typeface="方正正纤黑简体" panose="02000000000000000000" pitchFamily="2" charset="-122"/>
                <a:ea typeface="方正正纤黑简体" panose="02000000000000000000" pitchFamily="2" charset="-122"/>
              </a:defRPr>
            </a:lvl5pPr>
            <a:lvl6pPr marL="2628900" indent="-342900">
              <a:buAutoNum type="arabicPeriod"/>
              <a:defRPr baseline="0">
                <a:latin typeface="方正正中黑简体" panose="02000000000000000000" pitchFamily="2" charset="-122"/>
                <a:ea typeface="方正正中黑简体" panose="02000000000000000000" pitchFamily="2" charset="-122"/>
              </a:defRPr>
            </a:lvl6pPr>
          </a:lstStyle>
          <a:p>
            <a:pPr lvl="5"/>
            <a:r>
              <a:rPr lang="en-US" dirty="0" err="1" smtClean="0"/>
              <a:t>Git</a:t>
            </a:r>
            <a:r>
              <a:rPr lang="en-US" dirty="0" smtClean="0"/>
              <a:t> branch –B xxx  </a:t>
            </a:r>
            <a:r>
              <a:rPr lang="zh-CN" altLang="en-US" dirty="0" smtClean="0"/>
              <a:t>在当前分支基础上创建新的分支并</a:t>
            </a:r>
            <a:r>
              <a:rPr lang="en-US" altLang="zh-CN" dirty="0" smtClean="0"/>
              <a:t>checkout</a:t>
            </a:r>
            <a:r>
              <a:rPr lang="zh-CN" altLang="en-US" dirty="0" smtClean="0"/>
              <a:t>到新建分支</a:t>
            </a:r>
            <a:endParaRPr lang="en-US" altLang="zh-CN" dirty="0" smtClean="0"/>
          </a:p>
          <a:p>
            <a:pPr lvl="5"/>
            <a:r>
              <a:rPr lang="en-US" altLang="zh-CN" dirty="0" err="1" smtClean="0"/>
              <a:t>Git</a:t>
            </a:r>
            <a:r>
              <a:rPr lang="en-US" altLang="zh-CN" dirty="0" smtClean="0"/>
              <a:t> rebase origin master   </a:t>
            </a:r>
            <a:r>
              <a:rPr lang="zh-CN" altLang="en-US" dirty="0" smtClean="0"/>
              <a:t>与</a:t>
            </a:r>
            <a:r>
              <a:rPr lang="en-US" altLang="zh-CN" dirty="0" smtClean="0"/>
              <a:t>master</a:t>
            </a:r>
            <a:r>
              <a:rPr lang="zh-CN" altLang="en-US" dirty="0" smtClean="0"/>
              <a:t>分支进行</a:t>
            </a:r>
            <a:endParaRPr lang="en-US" altLang="zh-CN" dirty="0" smtClean="0"/>
          </a:p>
          <a:p>
            <a:pPr lvl="5"/>
            <a:r>
              <a:rPr lang="en-US" altLang="zh-CN" dirty="0" err="1" smtClean="0"/>
              <a:t>Git</a:t>
            </a:r>
            <a:r>
              <a:rPr lang="en-US" altLang="zh-CN" dirty="0" smtClean="0"/>
              <a:t> merge  xxx   </a:t>
            </a:r>
            <a:r>
              <a:rPr lang="zh-CN" altLang="en-US" dirty="0" smtClean="0"/>
              <a:t>切换到</a:t>
            </a:r>
            <a:r>
              <a:rPr lang="en-US" altLang="zh-CN" dirty="0" smtClean="0"/>
              <a:t>master </a:t>
            </a:r>
            <a:r>
              <a:rPr lang="zh-CN" altLang="en-US" dirty="0" smtClean="0"/>
              <a:t>进行分支合并。</a:t>
            </a:r>
            <a:endParaRPr lang="en-US" altLang="zh-CN" dirty="0" smtClean="0"/>
          </a:p>
          <a:p>
            <a:pPr lvl="5"/>
            <a:r>
              <a:rPr lang="en-US" altLang="zh-CN" dirty="0" err="1" smtClean="0"/>
              <a:t>Git</a:t>
            </a:r>
            <a:r>
              <a:rPr lang="en-US" altLang="zh-CN" dirty="0" smtClean="0"/>
              <a:t> </a:t>
            </a:r>
            <a:r>
              <a:rPr lang="en-US" altLang="zh-CN" dirty="0" err="1" smtClean="0"/>
              <a:t>mergetool</a:t>
            </a:r>
            <a:r>
              <a:rPr lang="en-US" altLang="zh-CN" dirty="0" smtClean="0"/>
              <a:t>  </a:t>
            </a:r>
            <a:r>
              <a:rPr lang="zh-CN" altLang="en-US" dirty="0" smtClean="0"/>
              <a:t>当</a:t>
            </a:r>
            <a:r>
              <a:rPr lang="en-US" altLang="zh-CN" dirty="0" smtClean="0"/>
              <a:t>merge</a:t>
            </a:r>
            <a:r>
              <a:rPr lang="zh-CN" altLang="en-US" dirty="0" smtClean="0"/>
              <a:t>时出现冲突时，进行冲突的处理，也可以在</a:t>
            </a:r>
            <a:r>
              <a:rPr lang="en-US" altLang="zh-CN" dirty="0" smtClean="0"/>
              <a:t>IDE</a:t>
            </a:r>
            <a:r>
              <a:rPr lang="zh-CN" altLang="en-US" dirty="0" smtClean="0"/>
              <a:t>进行处理，处理后</a:t>
            </a:r>
            <a:r>
              <a:rPr lang="en-US" altLang="zh-CN" dirty="0" smtClean="0"/>
              <a:t>commit </a:t>
            </a:r>
            <a:r>
              <a:rPr lang="zh-CN" altLang="en-US" dirty="0" smtClean="0"/>
              <a:t>，再</a:t>
            </a:r>
            <a:r>
              <a:rPr lang="en-US" altLang="zh-CN" dirty="0" smtClean="0"/>
              <a:t>push</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smtClean="0"/>
              <a:t>3</a:t>
            </a:r>
            <a:endParaRPr lang="en-US" dirty="0"/>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smtClean="0"/>
              <a:t>Git</a:t>
            </a:r>
            <a:r>
              <a:rPr lang="en-US" dirty="0" smtClean="0"/>
              <a:t> </a:t>
            </a:r>
            <a:r>
              <a:rPr lang="zh-CN" altLang="en-US" dirty="0" smtClean="0"/>
              <a:t>代码回退处理</a:t>
            </a:r>
            <a:endParaRPr lang="en-US" dirty="0"/>
          </a:p>
        </p:txBody>
      </p:sp>
      <p:sp>
        <p:nvSpPr>
          <p:cNvPr id="15" name="Text Placeholder 15"/>
          <p:cNvSpPr>
            <a:spLocks noGrp="1"/>
          </p:cNvSpPr>
          <p:nvPr>
            <p:ph type="body" sz="quarter" idx="13" hasCustomPrompt="1"/>
          </p:nvPr>
        </p:nvSpPr>
        <p:spPr>
          <a:xfrm>
            <a:off x="335666" y="1181100"/>
            <a:ext cx="11216254" cy="4618038"/>
          </a:xfrm>
        </p:spPr>
        <p:txBody>
          <a:bodyPr/>
          <a:lstStyle>
            <a:lvl1pPr>
              <a:defRPr>
                <a:latin typeface="方正正纤黑简体" panose="02000000000000000000" pitchFamily="2" charset="-122"/>
                <a:ea typeface="方正正纤黑简体" panose="02000000000000000000" pitchFamily="2" charset="-122"/>
              </a:defRPr>
            </a:lvl1pPr>
            <a:lvl2pPr>
              <a:defRPr>
                <a:latin typeface="方正正纤黑简体" panose="02000000000000000000" pitchFamily="2" charset="-122"/>
                <a:ea typeface="方正正纤黑简体" panose="02000000000000000000" pitchFamily="2" charset="-122"/>
              </a:defRPr>
            </a:lvl2pPr>
            <a:lvl3pPr>
              <a:defRPr>
                <a:latin typeface="方正正纤黑简体" panose="02000000000000000000" pitchFamily="2" charset="-122"/>
                <a:ea typeface="方正正纤黑简体" panose="02000000000000000000" pitchFamily="2" charset="-122"/>
              </a:defRPr>
            </a:lvl3pPr>
            <a:lvl4pPr>
              <a:defRPr>
                <a:latin typeface="方正正纤黑简体" panose="02000000000000000000" pitchFamily="2" charset="-122"/>
                <a:ea typeface="方正正纤黑简体" panose="02000000000000000000" pitchFamily="2" charset="-122"/>
              </a:defRPr>
            </a:lvl4pPr>
            <a:lvl5pPr>
              <a:defRPr>
                <a:latin typeface="方正正纤黑简体" panose="02000000000000000000" pitchFamily="2" charset="-122"/>
                <a:ea typeface="方正正纤黑简体" panose="02000000000000000000" pitchFamily="2" charset="-122"/>
              </a:defRPr>
            </a:lvl5pPr>
            <a:lvl6pPr marL="2628900" marR="0" indent="-3429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defRPr baseline="0">
                <a:latin typeface="方正正中黑简体" panose="02000000000000000000" pitchFamily="2" charset="-122"/>
                <a:ea typeface="方正正中黑简体" panose="02000000000000000000" pitchFamily="2" charset="-122"/>
              </a:defRPr>
            </a:lvl6pPr>
          </a:lstStyle>
          <a:p>
            <a:pPr marL="2628900" marR="0" lvl="5" indent="-3429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defRPr/>
            </a:pPr>
            <a:r>
              <a:rPr lang="en-US" altLang="zh-CN" dirty="0" err="1" smtClean="0"/>
              <a:t>Git</a:t>
            </a:r>
            <a:r>
              <a:rPr lang="en-US" altLang="zh-CN" dirty="0" smtClean="0"/>
              <a:t> checkout . / </a:t>
            </a:r>
            <a:r>
              <a:rPr lang="en-US" altLang="zh-CN" dirty="0" err="1" smtClean="0"/>
              <a:t>git</a:t>
            </a:r>
            <a:r>
              <a:rPr lang="en-US" altLang="zh-CN" dirty="0" smtClean="0"/>
              <a:t> checkout  xxx.java  </a:t>
            </a:r>
            <a:r>
              <a:rPr lang="zh-CN" altLang="en-US" dirty="0" smtClean="0"/>
              <a:t>利用</a:t>
            </a:r>
            <a:r>
              <a:rPr lang="en-US" altLang="zh-CN" dirty="0" smtClean="0"/>
              <a:t>index</a:t>
            </a:r>
            <a:r>
              <a:rPr lang="zh-CN" altLang="en-US" dirty="0" smtClean="0"/>
              <a:t>覆盖工作区代码</a:t>
            </a:r>
            <a:endParaRPr lang="en-US" altLang="zh-CN" dirty="0" smtClean="0"/>
          </a:p>
          <a:p>
            <a:pPr lvl="5"/>
            <a:r>
              <a:rPr lang="en-US" altLang="zh-CN" dirty="0" err="1" smtClean="0"/>
              <a:t>git</a:t>
            </a:r>
            <a:r>
              <a:rPr lang="en-US" altLang="zh-CN" dirty="0" smtClean="0"/>
              <a:t> checkout &lt;commit code&gt;  xxx.java </a:t>
            </a:r>
            <a:r>
              <a:rPr lang="zh-CN" altLang="en-US" dirty="0" smtClean="0"/>
              <a:t>利用本地仓库代码覆盖工作区代码</a:t>
            </a:r>
            <a:endParaRPr lang="en-US" altLang="zh-CN" dirty="0" smtClean="0"/>
          </a:p>
          <a:p>
            <a:pPr lvl="5"/>
            <a:r>
              <a:rPr lang="en-US" altLang="zh-CN" dirty="0" err="1" smtClean="0"/>
              <a:t>Git</a:t>
            </a:r>
            <a:r>
              <a:rPr lang="en-US" altLang="zh-CN" dirty="0" smtClean="0"/>
              <a:t> reset &lt;commit code&gt; &lt;paths&gt;  </a:t>
            </a:r>
            <a:r>
              <a:rPr lang="zh-CN" altLang="en-US" dirty="0" smtClean="0"/>
              <a:t>利用已提交代码覆盖工作区代码（工作区原有修改保留。不重置</a:t>
            </a:r>
            <a:r>
              <a:rPr lang="en-US" altLang="zh-CN" dirty="0" smtClean="0"/>
              <a:t>index</a:t>
            </a:r>
            <a:r>
              <a:rPr lang="zh-CN" altLang="en-US" dirty="0" smtClean="0"/>
              <a:t>与本地仓库）</a:t>
            </a:r>
            <a:endParaRPr lang="en-US" altLang="zh-CN" dirty="0" smtClean="0"/>
          </a:p>
          <a:p>
            <a:pPr lvl="5"/>
            <a:r>
              <a:rPr lang="en-US" altLang="zh-CN" dirty="0" err="1" smtClean="0"/>
              <a:t>Git</a:t>
            </a:r>
            <a:r>
              <a:rPr lang="en-US" altLang="zh-CN" dirty="0" smtClean="0"/>
              <a:t> reset –hard HEAD^( HEAD~3)  </a:t>
            </a:r>
            <a:r>
              <a:rPr lang="zh-CN" altLang="en-US" dirty="0" smtClean="0"/>
              <a:t>工作区，</a:t>
            </a:r>
            <a:r>
              <a:rPr lang="en-US" altLang="zh-CN" dirty="0" smtClean="0"/>
              <a:t>index</a:t>
            </a:r>
            <a:r>
              <a:rPr lang="zh-CN" altLang="en-US" dirty="0" smtClean="0"/>
              <a:t>，本地仓库全部重置。想要恢复  </a:t>
            </a:r>
            <a:r>
              <a:rPr lang="en-US" altLang="zh-CN" dirty="0" err="1" smtClean="0"/>
              <a:t>git</a:t>
            </a:r>
            <a:r>
              <a:rPr lang="en-US" altLang="zh-CN" dirty="0" smtClean="0"/>
              <a:t> </a:t>
            </a:r>
            <a:r>
              <a:rPr lang="en-US" altLang="zh-CN" dirty="0" err="1" smtClean="0"/>
              <a:t>reflog</a:t>
            </a:r>
            <a:r>
              <a:rPr lang="en-US" altLang="zh-CN" dirty="0" smtClean="0"/>
              <a:t>  </a:t>
            </a:r>
            <a:r>
              <a:rPr lang="zh-CN" altLang="en-US" dirty="0" smtClean="0"/>
              <a:t>后查看 </a:t>
            </a:r>
            <a:r>
              <a:rPr lang="en-US" altLang="zh-CN" dirty="0" smtClean="0"/>
              <a:t>commit code </a:t>
            </a:r>
            <a:r>
              <a:rPr lang="zh-CN" altLang="en-US" dirty="0" smtClean="0"/>
              <a:t>后，利用</a:t>
            </a:r>
            <a:r>
              <a:rPr lang="en-US" altLang="zh-CN" dirty="0" err="1" smtClean="0"/>
              <a:t>Git</a:t>
            </a:r>
            <a:r>
              <a:rPr lang="en-US" altLang="zh-CN" dirty="0" smtClean="0"/>
              <a:t> reset –hard &lt;commit code&gt;</a:t>
            </a:r>
            <a:endParaRPr lang="en-US" altLang="zh-CN" dirty="0" smtClean="0"/>
          </a:p>
          <a:p>
            <a:pPr lvl="5"/>
            <a:r>
              <a:rPr lang="en-US" altLang="zh-CN" dirty="0" err="1" smtClean="0"/>
              <a:t>Git</a:t>
            </a:r>
            <a:r>
              <a:rPr lang="en-US" altLang="zh-CN" dirty="0" smtClean="0"/>
              <a:t> diff </a:t>
            </a:r>
            <a:r>
              <a:rPr lang="zh-CN" altLang="en-US" dirty="0" smtClean="0"/>
              <a:t>此命令比较的是工作区</a:t>
            </a:r>
            <a:r>
              <a:rPr lang="en-US" altLang="zh-CN" dirty="0" smtClean="0"/>
              <a:t>(Working tree)</a:t>
            </a:r>
            <a:r>
              <a:rPr lang="zh-CN" altLang="en-US" dirty="0" smtClean="0"/>
              <a:t>和暂存区域快照</a:t>
            </a:r>
            <a:r>
              <a:rPr lang="en-US" altLang="zh-CN" dirty="0" smtClean="0"/>
              <a:t>(index)</a:t>
            </a:r>
            <a:r>
              <a:rPr lang="zh-CN" altLang="en-US" dirty="0" smtClean="0"/>
              <a:t>之间的差异</a:t>
            </a:r>
            <a:endParaRPr lang="en-US" altLang="zh-CN" dirty="0" smtClean="0"/>
          </a:p>
          <a:p>
            <a:pPr lvl="5"/>
            <a:r>
              <a:rPr lang="en-US" altLang="zh-CN" dirty="0" err="1" smtClean="0"/>
              <a:t>Git</a:t>
            </a:r>
            <a:r>
              <a:rPr lang="en-US" altLang="zh-CN" dirty="0" smtClean="0"/>
              <a:t> diff SHA1 SHA2  </a:t>
            </a:r>
            <a:r>
              <a:rPr lang="zh-CN" altLang="en-US" dirty="0" smtClean="0"/>
              <a:t>比较两个不同提交间的差异</a:t>
            </a:r>
            <a:endParaRPr lang="en-US" altLang="zh-CN" dirty="0" smtClean="0"/>
          </a:p>
          <a:p>
            <a:pPr lvl="5"/>
            <a:r>
              <a:rPr lang="en-US" altLang="zh-CN" dirty="0" err="1" smtClean="0"/>
              <a:t>Git</a:t>
            </a:r>
            <a:r>
              <a:rPr lang="en-US" altLang="zh-CN" dirty="0" smtClean="0"/>
              <a:t> diff HEAD </a:t>
            </a:r>
            <a:r>
              <a:rPr lang="zh-CN" altLang="en-US" dirty="0" smtClean="0"/>
              <a:t>比较与上次提交的差异</a:t>
            </a:r>
            <a:endParaRPr lang="en-US" altLang="zh-CN" dirty="0" smtClean="0"/>
          </a:p>
          <a:p>
            <a:pPr lvl="5"/>
            <a:r>
              <a:rPr lang="en-US" altLang="zh-CN" dirty="0" err="1" smtClean="0"/>
              <a:t>Git</a:t>
            </a:r>
            <a:r>
              <a:rPr lang="en-US" altLang="zh-CN" dirty="0" smtClean="0"/>
              <a:t> diff SHA1 SAH2 -- xxx.java </a:t>
            </a:r>
            <a:r>
              <a:rPr lang="zh-CN" altLang="en-US" dirty="0" smtClean="0"/>
              <a:t>比较指定提交间某个文件的差异</a:t>
            </a:r>
            <a:endParaRPr lang="en-US" altLang="zh-CN" dirty="0" smtClean="0"/>
          </a:p>
          <a:p>
            <a:pPr lvl="5"/>
            <a:endParaRPr lang="en-US" altLang="zh-CN" dirty="0" smtClean="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隔页">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hasCustomPrompt="1"/>
          </p:nvPr>
        </p:nvSpPr>
        <p:spPr>
          <a:xfrm>
            <a:off x="6037555" y="2960067"/>
            <a:ext cx="5456068" cy="656893"/>
          </a:xfrm>
        </p:spPr>
        <p:txBody>
          <a:bodyPr>
            <a:normAutofit/>
          </a:bodyPr>
          <a:lstStyle>
            <a:lvl1pPr>
              <a:defRPr sz="3200" baseline="0">
                <a:solidFill>
                  <a:schemeClr val="bg1"/>
                </a:solidFill>
              </a:defRPr>
            </a:lvl1pPr>
          </a:lstStyle>
          <a:p>
            <a:r>
              <a:rPr lang="en-US" altLang="zh-CN" dirty="0" smtClean="0"/>
              <a:t>Shell</a:t>
            </a:r>
            <a:r>
              <a:rPr lang="zh-CN" altLang="en-US" dirty="0" smtClean="0"/>
              <a:t>与</a:t>
            </a:r>
            <a:r>
              <a:rPr lang="en-US" altLang="zh-CN" dirty="0" err="1" smtClean="0"/>
              <a:t>Git</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smtClean="0"/>
              <a:t>3</a:t>
            </a:r>
            <a:endParaRPr lang="en-US" dirty="0"/>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smtClean="0"/>
              <a:t>Git</a:t>
            </a:r>
            <a:r>
              <a:rPr lang="en-US" dirty="0" smtClean="0"/>
              <a:t> </a:t>
            </a:r>
            <a:r>
              <a:rPr lang="zh-CN" altLang="en-US" dirty="0" smtClean="0"/>
              <a:t>代码批量更新</a:t>
            </a:r>
            <a:r>
              <a:rPr lang="en-US" altLang="zh-CN" dirty="0" smtClean="0"/>
              <a:t>1</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pic>
        <p:nvPicPr>
          <p:cNvPr id="6" name="图片 5"/>
          <p:cNvPicPr>
            <a:picLocks noChangeAspect="1"/>
          </p:cNvPicPr>
          <p:nvPr userDrawn="1"/>
        </p:nvPicPr>
        <p:blipFill>
          <a:blip r:embed="rId5"/>
          <a:stretch>
            <a:fillRect/>
          </a:stretch>
        </p:blipFill>
        <p:spPr>
          <a:xfrm>
            <a:off x="1952076" y="967091"/>
            <a:ext cx="7067550" cy="468630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smtClean="0"/>
              <a:t>3</a:t>
            </a:r>
            <a:endParaRPr lang="en-US" dirty="0"/>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smtClean="0"/>
              <a:t>Git</a:t>
            </a:r>
            <a:r>
              <a:rPr lang="en-US" dirty="0" smtClean="0"/>
              <a:t> </a:t>
            </a:r>
            <a:r>
              <a:rPr lang="zh-CN" altLang="en-US" dirty="0" smtClean="0"/>
              <a:t>代码回退处理</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pic>
        <p:nvPicPr>
          <p:cNvPr id="2" name="图片 1"/>
          <p:cNvPicPr>
            <a:picLocks noChangeAspect="1"/>
          </p:cNvPicPr>
          <p:nvPr userDrawn="1"/>
        </p:nvPicPr>
        <p:blipFill>
          <a:blip r:embed="rId5"/>
          <a:stretch>
            <a:fillRect/>
          </a:stretch>
        </p:blipFill>
        <p:spPr>
          <a:xfrm>
            <a:off x="1825428" y="1085430"/>
            <a:ext cx="6258516" cy="4789961"/>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smtClean="0"/>
              <a:t>3</a:t>
            </a:r>
            <a:endParaRPr lang="en-US" dirty="0"/>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smtClean="0"/>
              <a:t>Git</a:t>
            </a:r>
            <a:r>
              <a:rPr lang="en-US" dirty="0" smtClean="0"/>
              <a:t> </a:t>
            </a:r>
            <a:r>
              <a:rPr lang="zh-CN" altLang="en-US" dirty="0" smtClean="0"/>
              <a:t>代码批量更新</a:t>
            </a:r>
            <a:r>
              <a:rPr lang="en-US" altLang="zh-CN" dirty="0" smtClean="0"/>
              <a:t>1</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pic>
        <p:nvPicPr>
          <p:cNvPr id="2" name="图片 1"/>
          <p:cNvPicPr>
            <a:picLocks noChangeAspect="1"/>
          </p:cNvPicPr>
          <p:nvPr userDrawn="1"/>
        </p:nvPicPr>
        <p:blipFill>
          <a:blip r:embed="rId5"/>
          <a:stretch>
            <a:fillRect/>
          </a:stretch>
        </p:blipFill>
        <p:spPr>
          <a:xfrm>
            <a:off x="1752648" y="1079440"/>
            <a:ext cx="5548566" cy="4586544"/>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6568580" y="2246359"/>
            <a:ext cx="2936146" cy="656231"/>
          </a:xfrm>
        </p:spPr>
        <p:txBody>
          <a:bodyPr anchor="b">
            <a:noAutofit/>
          </a:bodyPr>
          <a:lstStyle>
            <a:lvl1pPr algn="l">
              <a:lnSpc>
                <a:spcPct val="100000"/>
              </a:lnSpc>
              <a:defRPr sz="2800">
                <a:solidFill>
                  <a:schemeClr val="bg1"/>
                </a:solidFill>
                <a:latin typeface="方正正中黑简体" panose="02000000000000000000" pitchFamily="2" charset="-122"/>
                <a:ea typeface="方正正中黑简体" panose="02000000000000000000" pitchFamily="2" charset="-122"/>
              </a:defRPr>
            </a:lvl1pPr>
          </a:lstStyle>
          <a:p>
            <a:r>
              <a:rPr lang="zh-CN" altLang="en-US" dirty="0" smtClean="0"/>
              <a:t>谢谢</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03453-DAC9-4B92-AD21-A5C61355465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a:solidFill>
            <a:schemeClr val="tx1"/>
          </a:solidFill>
          <a:latin typeface="方正正中黑简体" panose="02000000000000000000" pitchFamily="2" charset="-122"/>
          <a:ea typeface="方正正中黑简体" panose="020000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方正正中黑简体" panose="02000000000000000000" pitchFamily="2" charset="-122"/>
          <a:ea typeface="方正正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正中黑简体" panose="02000000000000000000" pitchFamily="2" charset="-122"/>
          <a:ea typeface="方正正中黑简体" panose="020000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正中黑简体" panose="02000000000000000000" pitchFamily="2" charset="-122"/>
          <a:ea typeface="方正正中黑简体" panose="020000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方正正中黑简体" panose="02000000000000000000" pitchFamily="2" charset="-122"/>
          <a:ea typeface="方正正中黑简体" panose="020000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方正正中黑简体" panose="02000000000000000000" pitchFamily="2" charset="-122"/>
          <a:ea typeface="方正正中黑简体" panose="020000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2378" y="3015109"/>
            <a:ext cx="4048056" cy="951166"/>
          </a:xfrm>
        </p:spPr>
        <p:txBody>
          <a:bodyPr>
            <a:normAutofit/>
          </a:bodyPr>
          <a:lstStyle/>
          <a:p>
            <a:r>
              <a:rPr lang="zh-CN" altLang="en-US" b="1" dirty="0"/>
              <a:t>创建高性能索引</a:t>
            </a:r>
            <a:br>
              <a:rPr lang="zh-CN" altLang="en-US" b="1" dirty="0"/>
            </a:b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8B03453-DAC9-4B92-AD21-A5C613554654}" type="slidenum">
              <a:rPr lang="en-US" smtClean="0"/>
            </a:fld>
            <a:endParaRPr lang="en-US" dirty="0"/>
          </a:p>
        </p:txBody>
      </p:sp>
      <p:sp>
        <p:nvSpPr>
          <p:cNvPr id="3" name="Title 2"/>
          <p:cNvSpPr>
            <a:spLocks noGrp="1"/>
          </p:cNvSpPr>
          <p:nvPr>
            <p:ph type="title"/>
          </p:nvPr>
        </p:nvSpPr>
        <p:spPr/>
        <p:txBody>
          <a:bodyPr>
            <a:normAutofit/>
          </a:bodyPr>
          <a:lstStyle/>
          <a:p>
            <a:r>
              <a:rPr lang="zh-CN" altLang="en-US" b="1" dirty="0">
                <a:sym typeface="+mn-ea"/>
              </a:rPr>
              <a:t>索引的类型</a:t>
            </a:r>
            <a:endParaRPr lang="en-US" altLang="zh-CN" b="1" dirty="0"/>
          </a:p>
        </p:txBody>
      </p:sp>
      <p:sp>
        <p:nvSpPr>
          <p:cNvPr id="7" name="Text Placeholder 3"/>
          <p:cNvSpPr>
            <a:spLocks noGrp="1"/>
          </p:cNvSpPr>
          <p:nvPr>
            <p:ph type="body" sz="quarter" idx="13"/>
          </p:nvPr>
        </p:nvSpPr>
        <p:spPr>
          <a:xfrm>
            <a:off x="335915" y="865505"/>
            <a:ext cx="11216005" cy="5305425"/>
          </a:xfrm>
        </p:spPr>
        <p:txBody>
          <a:bodyPr>
            <a:noAutofit/>
          </a:bodyPr>
          <a:lstStyle/>
          <a:p>
            <a:pPr marL="0" indent="0">
              <a:buNone/>
            </a:pPr>
            <a:r>
              <a:rPr lang="zh-CN" altLang="en-US" sz="1800" dirty="0" smtClean="0"/>
              <a:t>哈希索引</a:t>
            </a:r>
            <a:endParaRPr lang="zh-CN" altLang="en-US" sz="1800" dirty="0" smtClean="0"/>
          </a:p>
          <a:p>
            <a:pPr marL="0" indent="0">
              <a:buNone/>
            </a:pPr>
            <a:r>
              <a:rPr lang="en-US" altLang="zh-CN" sz="1800" dirty="0" smtClean="0"/>
              <a:t>	</a:t>
            </a:r>
            <a:r>
              <a:rPr lang="zh-CN" altLang="en-US" sz="1800" dirty="0" smtClean="0"/>
              <a:t>基于哈希表实现，只有精确匹配索引所有列的查询才有效。对于每一行数据，存储引擎都会</a:t>
            </a:r>
            <a:endParaRPr lang="zh-CN" altLang="en-US" sz="1800" dirty="0" smtClean="0"/>
          </a:p>
          <a:p>
            <a:pPr marL="0" indent="0">
              <a:buNone/>
            </a:pPr>
            <a:r>
              <a:rPr lang="en-US" altLang="zh-CN" sz="1800" dirty="0" smtClean="0"/>
              <a:t>	</a:t>
            </a:r>
            <a:r>
              <a:rPr lang="zh-CN" altLang="en-US" sz="1800" dirty="0" smtClean="0"/>
              <a:t>对所有的索引列计算一个哈希码，哈希码是一个较小的值，并且不同键值的行计算出来的哈</a:t>
            </a:r>
            <a:endParaRPr lang="zh-CN" altLang="en-US" sz="1800" dirty="0" smtClean="0"/>
          </a:p>
          <a:p>
            <a:pPr marL="0" indent="0">
              <a:buNone/>
            </a:pPr>
            <a:r>
              <a:rPr lang="en-US" altLang="zh-CN" sz="1800" dirty="0" smtClean="0"/>
              <a:t>	</a:t>
            </a:r>
            <a:r>
              <a:rPr lang="zh-CN" altLang="en-US" sz="1800" dirty="0" smtClean="0"/>
              <a:t>希码也不一样。哈希索引将所有的哈希码存储在索引中，同时在哈希表中保存指向每个数据</a:t>
            </a:r>
            <a:endParaRPr lang="zh-CN" altLang="en-US" sz="1800" dirty="0" smtClean="0"/>
          </a:p>
          <a:p>
            <a:pPr marL="0" indent="0">
              <a:buNone/>
            </a:pPr>
            <a:r>
              <a:rPr lang="en-US" altLang="zh-CN" sz="1800" dirty="0" smtClean="0"/>
              <a:t>	</a:t>
            </a:r>
            <a:r>
              <a:rPr lang="zh-CN" altLang="en-US" sz="1800" dirty="0" smtClean="0"/>
              <a:t>行的指针。</a:t>
            </a:r>
            <a:endParaRPr lang="zh-CN" altLang="en-US" sz="1800" dirty="0" smtClean="0"/>
          </a:p>
          <a:p>
            <a:pPr marL="0" indent="0">
              <a:buNone/>
            </a:pPr>
            <a:r>
              <a:rPr lang="en-US" altLang="zh-CN" sz="1800" dirty="0" smtClean="0"/>
              <a:t>	</a:t>
            </a:r>
            <a:r>
              <a:rPr lang="zh-CN" altLang="en-US" sz="1800" dirty="0" smtClean="0"/>
              <a:t>在</a:t>
            </a:r>
            <a:r>
              <a:rPr lang="en-US" altLang="zh-CN" sz="1800" dirty="0" smtClean="0"/>
              <a:t>MySQL</a:t>
            </a:r>
            <a:r>
              <a:rPr lang="zh-CN" altLang="en-US" sz="1800" dirty="0" smtClean="0"/>
              <a:t>中，只有</a:t>
            </a:r>
            <a:r>
              <a:rPr lang="en-US" altLang="zh-CN" sz="1800" dirty="0" smtClean="0"/>
              <a:t>Memory</a:t>
            </a:r>
            <a:r>
              <a:rPr lang="zh-CN" altLang="en-US" sz="1800" dirty="0" smtClean="0"/>
              <a:t>引擎显示支持哈希索引。</a:t>
            </a:r>
            <a:endParaRPr lang="zh-CN" altLang="en-US" sz="1800" dirty="0" smtClean="0"/>
          </a:p>
          <a:p>
            <a:pPr marL="0" indent="0">
              <a:buNone/>
            </a:pPr>
            <a:r>
              <a:rPr lang="en-US" altLang="zh-CN" sz="1800" dirty="0" smtClean="0"/>
              <a:t>	</a:t>
            </a:r>
            <a:r>
              <a:rPr lang="zh-CN" altLang="en-US" sz="1800" dirty="0" smtClean="0"/>
              <a:t>举例数据表：</a:t>
            </a:r>
            <a:r>
              <a:rPr lang="en-US" altLang="zh-CN" sz="1800" dirty="0" smtClean="0"/>
              <a:t>				</a:t>
            </a:r>
            <a:r>
              <a:rPr lang="zh-CN" altLang="en-US" sz="1800" dirty="0" smtClean="0"/>
              <a:t>数据：</a:t>
            </a:r>
            <a:endParaRPr lang="zh-CN" altLang="en-US" sz="1800" dirty="0" smtClean="0"/>
          </a:p>
          <a:p>
            <a:pPr marL="0" indent="0">
              <a:buNone/>
            </a:pPr>
            <a:r>
              <a:rPr lang="en-US" altLang="zh-CN" sz="1800" dirty="0" smtClean="0"/>
              <a:t>		</a:t>
            </a:r>
            <a:endParaRPr lang="en-US" altLang="zh-CN" sz="1800" dirty="0" smtClean="0"/>
          </a:p>
          <a:p>
            <a:pPr marL="0" indent="0">
              <a:buNone/>
            </a:pPr>
            <a:r>
              <a:rPr lang="en-US" altLang="zh-CN" sz="1800" dirty="0" smtClean="0"/>
              <a:t>	</a:t>
            </a:r>
            <a:r>
              <a:rPr lang="zh-CN" altLang="en-US" sz="1800" dirty="0"/>
              <a:t>假设索引使用假想的哈希函数</a:t>
            </a:r>
            <a:r>
              <a:rPr lang="en-US" altLang="zh-CN" sz="1800" dirty="0"/>
              <a:t>f(),</a:t>
            </a:r>
            <a:r>
              <a:rPr lang="zh-CN" altLang="en-US" sz="1800" dirty="0"/>
              <a:t>它返回下面的值</a:t>
            </a:r>
            <a:r>
              <a:rPr lang="en-US" altLang="zh-CN" sz="1800" dirty="0"/>
              <a:t>(</a:t>
            </a:r>
            <a:r>
              <a:rPr lang="zh-CN" altLang="en-US" sz="1800" dirty="0"/>
              <a:t>都是示例数据非真实数据</a:t>
            </a:r>
            <a:r>
              <a:rPr lang="en-US" altLang="zh-CN" sz="1800" dirty="0"/>
              <a:t>)    	     	     </a:t>
            </a:r>
            <a:endParaRPr lang="en-US" altLang="zh-CN" sz="1800" dirty="0"/>
          </a:p>
          <a:p>
            <a:pPr marL="0" indent="0">
              <a:buNone/>
            </a:pPr>
            <a:r>
              <a:rPr lang="en-US" altLang="zh-CN" sz="1800" dirty="0"/>
              <a:t>	</a:t>
            </a:r>
            <a:r>
              <a:rPr lang="zh-CN" altLang="en-US" sz="1800" dirty="0"/>
              <a:t>则哈希索引的数据结构如图：</a:t>
            </a:r>
            <a:endParaRPr lang="zh-CN" altLang="en-US" sz="1800" dirty="0" smtClean="0"/>
          </a:p>
          <a:p>
            <a:pPr marL="0" indent="0">
              <a:buNone/>
            </a:pPr>
            <a:endParaRPr lang="zh-CN" altLang="en-US" sz="1800" dirty="0" smtClean="0"/>
          </a:p>
          <a:p>
            <a:pPr marL="0" indent="0">
              <a:buNone/>
            </a:pPr>
            <a:r>
              <a:rPr lang="en-US" altLang="zh-CN" sz="1800" dirty="0"/>
              <a:t>							</a:t>
            </a:r>
            <a:endParaRPr lang="en-US" altLang="zh-CN" sz="1800" dirty="0"/>
          </a:p>
          <a:p>
            <a:pPr marL="0" indent="0">
              <a:buNone/>
            </a:pPr>
            <a:r>
              <a:rPr lang="en-US" altLang="zh-CN" sz="1800" dirty="0"/>
              <a:t>	</a:t>
            </a:r>
            <a:r>
              <a:rPr lang="zh-CN" altLang="zh-CN" sz="1800" dirty="0" smtClean="0"/>
              <a:t>若查询：</a:t>
            </a:r>
            <a:r>
              <a:rPr lang="en-US" altLang="zh-CN" sz="1800" dirty="0" smtClean="0"/>
              <a:t>select lname FROM testhash where fname='Peter';MySQL</a:t>
            </a:r>
            <a:r>
              <a:rPr lang="zh-CN" altLang="en-US" sz="1800" dirty="0" smtClean="0"/>
              <a:t>先计算</a:t>
            </a:r>
            <a:r>
              <a:rPr lang="en-US" altLang="zh-CN" sz="1800" dirty="0" smtClean="0"/>
              <a:t>'Peter'</a:t>
            </a:r>
            <a:r>
              <a:rPr lang="zh-CN" altLang="en-US" sz="1800" dirty="0" smtClean="0"/>
              <a:t>的哈希值</a:t>
            </a:r>
            <a:r>
              <a:rPr lang="en-US" altLang="zh-CN" sz="1800" dirty="0" smtClean="0"/>
              <a:t>(8784)</a:t>
            </a:r>
            <a:r>
              <a:rPr lang="zh-CN" altLang="en-US" sz="1800" dirty="0" smtClean="0"/>
              <a:t>，</a:t>
            </a:r>
            <a:r>
              <a:rPr lang="en-US" altLang="zh-CN" sz="1800" dirty="0" smtClean="0"/>
              <a:t>	</a:t>
            </a:r>
            <a:r>
              <a:rPr lang="zh-CN" altLang="en-US" sz="1800" dirty="0" smtClean="0"/>
              <a:t>并使用改制寻找对应的记录指针</a:t>
            </a:r>
            <a:r>
              <a:rPr lang="en-US" altLang="zh-CN" sz="1800" dirty="0" smtClean="0"/>
              <a:t>(</a:t>
            </a:r>
            <a:r>
              <a:rPr lang="zh-CN" altLang="en-US" sz="1800" dirty="0" smtClean="0"/>
              <a:t>第</a:t>
            </a:r>
            <a:r>
              <a:rPr lang="en-US" altLang="zh-CN" sz="1800" dirty="0" smtClean="0"/>
              <a:t>3</a:t>
            </a:r>
            <a:r>
              <a:rPr lang="zh-CN" altLang="en-US" sz="1800" dirty="0" smtClean="0"/>
              <a:t>行</a:t>
            </a:r>
            <a:r>
              <a:rPr lang="en-US" altLang="zh-CN" sz="1800" dirty="0" smtClean="0"/>
              <a:t>)</a:t>
            </a:r>
            <a:r>
              <a:rPr lang="zh-CN" altLang="en-US" sz="1800" dirty="0" smtClean="0"/>
              <a:t>，最后比较第三行的值是否为</a:t>
            </a:r>
            <a:r>
              <a:rPr lang="en-US" altLang="zh-CN" sz="1800" dirty="0" smtClean="0"/>
              <a:t>'Peter'</a:t>
            </a:r>
            <a:r>
              <a:rPr lang="zh-CN" altLang="en-US" sz="1800" dirty="0" smtClean="0"/>
              <a:t>，以确保就是要查找的</a:t>
            </a:r>
            <a:r>
              <a:rPr lang="en-US" altLang="zh-CN" sz="1800" dirty="0" smtClean="0"/>
              <a:t>	</a:t>
            </a:r>
            <a:r>
              <a:rPr lang="zh-CN" altLang="en-US" sz="1800" dirty="0" smtClean="0"/>
              <a:t>行。</a:t>
            </a:r>
            <a:endParaRPr lang="zh-CN" altLang="en-US" sz="1800" dirty="0" smtClean="0"/>
          </a:p>
        </p:txBody>
      </p:sp>
      <p:pic>
        <p:nvPicPr>
          <p:cNvPr id="8" name="图片 7"/>
          <p:cNvPicPr>
            <a:picLocks noChangeAspect="1"/>
          </p:cNvPicPr>
          <p:nvPr/>
        </p:nvPicPr>
        <p:blipFill>
          <a:blip r:embed="rId1"/>
          <a:stretch>
            <a:fillRect/>
          </a:stretch>
        </p:blipFill>
        <p:spPr>
          <a:xfrm>
            <a:off x="2661920" y="3000375"/>
            <a:ext cx="2010410" cy="873125"/>
          </a:xfrm>
          <a:prstGeom prst="rect">
            <a:avLst/>
          </a:prstGeom>
        </p:spPr>
      </p:pic>
      <p:pic>
        <p:nvPicPr>
          <p:cNvPr id="9" name="图片 8"/>
          <p:cNvPicPr>
            <a:picLocks noChangeAspect="1"/>
          </p:cNvPicPr>
          <p:nvPr/>
        </p:nvPicPr>
        <p:blipFill>
          <a:blip r:embed="rId2"/>
          <a:stretch>
            <a:fillRect/>
          </a:stretch>
        </p:blipFill>
        <p:spPr>
          <a:xfrm>
            <a:off x="6519545" y="2406650"/>
            <a:ext cx="2276475" cy="1466850"/>
          </a:xfrm>
          <a:prstGeom prst="rect">
            <a:avLst/>
          </a:prstGeom>
        </p:spPr>
      </p:pic>
      <p:pic>
        <p:nvPicPr>
          <p:cNvPr id="10" name="图片 9"/>
          <p:cNvPicPr>
            <a:picLocks noChangeAspect="1"/>
          </p:cNvPicPr>
          <p:nvPr/>
        </p:nvPicPr>
        <p:blipFill>
          <a:blip r:embed="rId3"/>
          <a:stretch>
            <a:fillRect/>
          </a:stretch>
        </p:blipFill>
        <p:spPr>
          <a:xfrm>
            <a:off x="9245600" y="3584575"/>
            <a:ext cx="1171575" cy="752475"/>
          </a:xfrm>
          <a:prstGeom prst="rect">
            <a:avLst/>
          </a:prstGeom>
        </p:spPr>
      </p:pic>
      <p:pic>
        <p:nvPicPr>
          <p:cNvPr id="11" name="图片 10"/>
          <p:cNvPicPr>
            <a:picLocks noChangeAspect="1"/>
          </p:cNvPicPr>
          <p:nvPr/>
        </p:nvPicPr>
        <p:blipFill>
          <a:blip r:embed="rId4"/>
          <a:stretch>
            <a:fillRect/>
          </a:stretch>
        </p:blipFill>
        <p:spPr>
          <a:xfrm>
            <a:off x="4276090" y="4194175"/>
            <a:ext cx="1924685" cy="10566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54391" y="6171567"/>
            <a:ext cx="695914" cy="666114"/>
          </a:xfrm>
        </p:spPr>
        <p:txBody>
          <a:bodyPr/>
          <a:lstStyle/>
          <a:p>
            <a:fld id="{28B03453-DAC9-4B92-AD21-A5C613554654}" type="slidenum">
              <a:rPr lang="en-US" smtClean="0"/>
            </a:fld>
            <a:endParaRPr lang="en-US" dirty="0"/>
          </a:p>
        </p:txBody>
      </p:sp>
      <p:sp>
        <p:nvSpPr>
          <p:cNvPr id="3" name="Title 2"/>
          <p:cNvSpPr>
            <a:spLocks noGrp="1"/>
          </p:cNvSpPr>
          <p:nvPr>
            <p:ph type="title"/>
          </p:nvPr>
        </p:nvSpPr>
        <p:spPr>
          <a:xfrm>
            <a:off x="83646" y="330053"/>
            <a:ext cx="3338005" cy="469376"/>
          </a:xfrm>
        </p:spPr>
        <p:txBody>
          <a:bodyPr>
            <a:normAutofit/>
          </a:bodyPr>
          <a:lstStyle/>
          <a:p>
            <a:r>
              <a:rPr lang="zh-CN" altLang="en-US" b="1" dirty="0">
                <a:sym typeface="+mn-ea"/>
              </a:rPr>
              <a:t>索引的类型</a:t>
            </a:r>
            <a:endParaRPr lang="en-US" altLang="zh-CN" b="1" dirty="0"/>
          </a:p>
        </p:txBody>
      </p:sp>
      <p:sp>
        <p:nvSpPr>
          <p:cNvPr id="7" name="Text Placeholder 3"/>
          <p:cNvSpPr>
            <a:spLocks noGrp="1"/>
          </p:cNvSpPr>
          <p:nvPr>
            <p:ph type="body" sz="quarter" idx="4294967295"/>
          </p:nvPr>
        </p:nvSpPr>
        <p:spPr>
          <a:xfrm>
            <a:off x="319596" y="1180731"/>
            <a:ext cx="11460028" cy="4990836"/>
          </a:xfrm>
        </p:spPr>
        <p:txBody>
          <a:bodyPr>
            <a:normAutofit/>
          </a:bodyPr>
          <a:lstStyle/>
          <a:p>
            <a:pPr marL="0" indent="0">
              <a:buNone/>
            </a:pPr>
            <a:r>
              <a:rPr lang="zh-CN" altLang="en-US" sz="1800" dirty="0" smtClean="0"/>
              <a:t>哈希索引的限制：</a:t>
            </a:r>
            <a:endParaRPr lang="zh-CN" altLang="en-US" sz="1800" dirty="0" smtClean="0"/>
          </a:p>
          <a:p>
            <a:pPr marL="0" indent="0">
              <a:buNone/>
            </a:pPr>
            <a:r>
              <a:rPr lang="en-US" altLang="zh-CN" sz="1800" dirty="0" smtClean="0"/>
              <a:t>	</a:t>
            </a:r>
            <a:r>
              <a:rPr lang="zh-CN" altLang="en-US" sz="1800" dirty="0" smtClean="0"/>
              <a:t>哈希索引只包含哈希值和指针，而不存储字段值，所以不能使用索引中的值来避免读取行。不过，访问</a:t>
            </a:r>
            <a:r>
              <a:rPr lang="en-US" altLang="zh-CN" sz="1800" dirty="0" smtClean="0"/>
              <a:t>	</a:t>
            </a:r>
            <a:r>
              <a:rPr lang="zh-CN" altLang="en-US" sz="1800" dirty="0" smtClean="0"/>
              <a:t>内存中的行的速度很快，所以大部分情况下这一点对性能的影响并不明显。</a:t>
            </a:r>
            <a:endParaRPr lang="zh-CN" altLang="en-US" sz="1800" dirty="0" smtClean="0"/>
          </a:p>
          <a:p>
            <a:pPr marL="0" indent="0">
              <a:buNone/>
            </a:pPr>
            <a:r>
              <a:rPr lang="en-US" altLang="zh-CN" sz="1800" dirty="0" smtClean="0"/>
              <a:t>	</a:t>
            </a:r>
            <a:r>
              <a:rPr lang="zh-CN" altLang="en-US" sz="1800" dirty="0" smtClean="0"/>
              <a:t>哈希索引数据并不是按照索引值顺序存储的，所以也就无法用于排序。</a:t>
            </a:r>
            <a:endParaRPr lang="zh-CN" altLang="en-US" sz="1800" dirty="0" smtClean="0"/>
          </a:p>
          <a:p>
            <a:pPr marL="0" indent="0">
              <a:buNone/>
            </a:pPr>
            <a:r>
              <a:rPr lang="en-US" altLang="zh-CN" sz="1800" dirty="0" smtClean="0"/>
              <a:t>	</a:t>
            </a:r>
            <a:r>
              <a:rPr lang="zh-CN" altLang="en-US" sz="1800" dirty="0" smtClean="0"/>
              <a:t>索引哈希也不支持部分索引列匹配查找，因为哈希索引始终是使用索引列的全部内容来计算哈希值的。</a:t>
            </a:r>
            <a:r>
              <a:rPr lang="en-US" altLang="zh-CN" sz="1800" dirty="0" smtClean="0"/>
              <a:t>	</a:t>
            </a:r>
            <a:r>
              <a:rPr lang="zh-CN" altLang="en-US" sz="1800" dirty="0" smtClean="0"/>
              <a:t>例如，在数据列（</a:t>
            </a:r>
            <a:r>
              <a:rPr lang="en-US" altLang="zh-CN" sz="1800" dirty="0" smtClean="0"/>
              <a:t>A,B</a:t>
            </a:r>
            <a:r>
              <a:rPr lang="zh-CN" altLang="en-US" sz="1800" dirty="0" smtClean="0"/>
              <a:t>）上建立哈希索引，如果查询只有数据列</a:t>
            </a:r>
            <a:r>
              <a:rPr lang="en-US" altLang="zh-CN" sz="1800" dirty="0" smtClean="0"/>
              <a:t>A</a:t>
            </a:r>
            <a:r>
              <a:rPr lang="zh-CN" altLang="en-US" sz="1800" dirty="0" smtClean="0"/>
              <a:t>则无法使用该索引。</a:t>
            </a:r>
            <a:endParaRPr lang="zh-CN" altLang="en-US" sz="1800" dirty="0" smtClean="0"/>
          </a:p>
          <a:p>
            <a:pPr marL="0" indent="0">
              <a:buNone/>
            </a:pPr>
            <a:r>
              <a:rPr lang="en-US" altLang="zh-CN" sz="1800" dirty="0" smtClean="0"/>
              <a:t>	</a:t>
            </a:r>
            <a:r>
              <a:rPr lang="zh-CN" altLang="en-US" sz="1800" dirty="0" smtClean="0"/>
              <a:t>哈希索引只支持等值比较查询，包括</a:t>
            </a:r>
            <a:r>
              <a:rPr lang="en-US" altLang="zh-CN" sz="1800" dirty="0" smtClean="0"/>
              <a:t>=</a:t>
            </a:r>
            <a:r>
              <a:rPr lang="zh-CN" altLang="en-US" sz="1800" dirty="0" smtClean="0"/>
              <a:t>、</a:t>
            </a:r>
            <a:r>
              <a:rPr lang="en-US" altLang="zh-CN" sz="1800" dirty="0" smtClean="0"/>
              <a:t>IN()</a:t>
            </a:r>
            <a:r>
              <a:rPr lang="zh-CN" altLang="en-US" sz="1800" dirty="0" smtClean="0"/>
              <a:t>、</a:t>
            </a:r>
            <a:r>
              <a:rPr lang="en-US" altLang="zh-CN" sz="1800" dirty="0" smtClean="0"/>
              <a:t>&lt;=&gt;</a:t>
            </a:r>
            <a:r>
              <a:rPr lang="zh-CN" altLang="en-US" sz="1800" dirty="0" smtClean="0"/>
              <a:t>（注意</a:t>
            </a:r>
            <a:r>
              <a:rPr lang="en-US" altLang="zh-CN" sz="1800" dirty="0" smtClean="0"/>
              <a:t>&lt;&gt;</a:t>
            </a:r>
            <a:r>
              <a:rPr lang="zh-CN" altLang="en-US" sz="1800" dirty="0" smtClean="0"/>
              <a:t>和</a:t>
            </a:r>
            <a:r>
              <a:rPr lang="en-US" altLang="zh-CN" sz="1800" dirty="0" smtClean="0"/>
              <a:t>&lt;=&gt;</a:t>
            </a:r>
            <a:r>
              <a:rPr lang="zh-CN" altLang="en-US" sz="1800" dirty="0" smtClean="0"/>
              <a:t>是不同操作）。也不支持任何范围的</a:t>
            </a:r>
            <a:r>
              <a:rPr lang="en-US" altLang="zh-CN" sz="1800" dirty="0" smtClean="0"/>
              <a:t>	</a:t>
            </a:r>
            <a:r>
              <a:rPr lang="zh-CN" altLang="en-US" sz="1800" dirty="0" smtClean="0"/>
              <a:t>查询，例如</a:t>
            </a:r>
            <a:r>
              <a:rPr lang="en-US" altLang="zh-CN" sz="1800" dirty="0" smtClean="0"/>
              <a:t>WHERE price&gt;100</a:t>
            </a:r>
            <a:r>
              <a:rPr lang="zh-CN" altLang="en-US" sz="1800" dirty="0" smtClean="0"/>
              <a:t>。</a:t>
            </a:r>
            <a:endParaRPr lang="zh-CN" altLang="en-US" sz="1800" dirty="0" smtClean="0"/>
          </a:p>
          <a:p>
            <a:pPr marL="0" indent="0">
              <a:buNone/>
            </a:pPr>
            <a:r>
              <a:rPr lang="en-US" altLang="zh-CN" sz="1800" dirty="0" smtClean="0"/>
              <a:t>	</a:t>
            </a:r>
            <a:r>
              <a:rPr lang="zh-CN" altLang="en-US" sz="1800" dirty="0" smtClean="0"/>
              <a:t>访问哈希索引的数据非常快，除非有很多哈希冲突（不同的索引列值却有相同的哈希值）。当出现哈希</a:t>
            </a:r>
            <a:r>
              <a:rPr lang="en-US" altLang="zh-CN" sz="1800" dirty="0" smtClean="0"/>
              <a:t>	</a:t>
            </a:r>
            <a:r>
              <a:rPr lang="zh-CN" altLang="en-US" sz="1800" dirty="0" smtClean="0"/>
              <a:t>冲突的时候，存储引擎必须遍历链表中所有的行指针，逐行进行比较，直到找到所有符合条件的行。</a:t>
            </a:r>
            <a:endParaRPr lang="zh-CN" altLang="en-US" sz="1800" dirty="0" smtClean="0"/>
          </a:p>
          <a:p>
            <a:pPr marL="0" indent="0">
              <a:buNone/>
            </a:pPr>
            <a:r>
              <a:rPr lang="en-US" altLang="zh-CN" sz="1800" dirty="0" smtClean="0"/>
              <a:t>	</a:t>
            </a:r>
            <a:r>
              <a:rPr lang="zh-CN" altLang="en-US" sz="1800" dirty="0" smtClean="0"/>
              <a:t>如果哈希冲突很多的话，一些索引维护操作的代价也会很高。例如，如果在某个选择性很低（哈希冲突</a:t>
            </a:r>
            <a:r>
              <a:rPr lang="en-US" altLang="zh-CN" sz="1800" dirty="0" smtClean="0"/>
              <a:t>	</a:t>
            </a:r>
            <a:r>
              <a:rPr lang="zh-CN" altLang="en-US" sz="1800" dirty="0" smtClean="0"/>
              <a:t>很多）的列上建立哈希索引，那么当从表中删除一行时，存储引擎需要遍历对哈希值的链表中的每一行，</a:t>
            </a:r>
            <a:r>
              <a:rPr lang="en-US" altLang="zh-CN" sz="1800" dirty="0" smtClean="0"/>
              <a:t>	</a:t>
            </a:r>
            <a:r>
              <a:rPr lang="zh-CN" altLang="en-US" sz="1800" dirty="0" smtClean="0"/>
              <a:t>找到并删除对应行的引用，冲突越多，代价越大。</a:t>
            </a:r>
            <a:endParaRPr lang="zh-CN" altLang="en-US"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54391" y="6171567"/>
            <a:ext cx="695914" cy="666114"/>
          </a:xfrm>
        </p:spPr>
        <p:txBody>
          <a:bodyPr/>
          <a:lstStyle/>
          <a:p>
            <a:fld id="{28B03453-DAC9-4B92-AD21-A5C613554654}" type="slidenum">
              <a:rPr lang="en-US" smtClean="0"/>
            </a:fld>
            <a:endParaRPr lang="en-US" dirty="0"/>
          </a:p>
        </p:txBody>
      </p:sp>
      <p:sp>
        <p:nvSpPr>
          <p:cNvPr id="3" name="Title 2"/>
          <p:cNvSpPr>
            <a:spLocks noGrp="1"/>
          </p:cNvSpPr>
          <p:nvPr>
            <p:ph type="title"/>
          </p:nvPr>
        </p:nvSpPr>
        <p:spPr>
          <a:xfrm>
            <a:off x="0" y="279929"/>
            <a:ext cx="3338005" cy="469376"/>
          </a:xfrm>
        </p:spPr>
        <p:txBody>
          <a:bodyPr>
            <a:normAutofit/>
          </a:bodyPr>
          <a:lstStyle/>
          <a:p>
            <a:r>
              <a:rPr lang="zh-CN" altLang="en-US" b="1" dirty="0">
                <a:sym typeface="+mn-ea"/>
              </a:rPr>
              <a:t>索引的类型</a:t>
            </a:r>
            <a:endParaRPr lang="en-US" altLang="zh-CN" b="1" dirty="0"/>
          </a:p>
        </p:txBody>
      </p:sp>
      <p:sp>
        <p:nvSpPr>
          <p:cNvPr id="8" name="Text Placeholder 3"/>
          <p:cNvSpPr>
            <a:spLocks noGrp="1"/>
          </p:cNvSpPr>
          <p:nvPr>
            <p:ph type="body" sz="quarter" idx="4294967295"/>
          </p:nvPr>
        </p:nvSpPr>
        <p:spPr>
          <a:xfrm>
            <a:off x="319596" y="825623"/>
            <a:ext cx="11460028" cy="5345944"/>
          </a:xfrm>
        </p:spPr>
        <p:txBody>
          <a:bodyPr>
            <a:normAutofit/>
          </a:bodyPr>
          <a:lstStyle/>
          <a:p>
            <a:pPr marL="0" indent="0">
              <a:buNone/>
            </a:pPr>
            <a:r>
              <a:rPr lang="zh-CN" altLang="en-US" sz="2000" dirty="0"/>
              <a:t>空间数据索引（</a:t>
            </a:r>
            <a:r>
              <a:rPr lang="en-US" altLang="zh-CN" sz="2000" dirty="0"/>
              <a:t>R-Tree</a:t>
            </a:r>
            <a:r>
              <a:rPr lang="zh-CN" altLang="en-US" sz="2000" dirty="0"/>
              <a:t>）</a:t>
            </a:r>
            <a:endParaRPr lang="zh-CN" altLang="en-US" sz="2000" dirty="0"/>
          </a:p>
          <a:p>
            <a:pPr marL="0" indent="0">
              <a:buNone/>
            </a:pPr>
            <a:r>
              <a:rPr lang="en-US" altLang="zh-CN" sz="2000" dirty="0"/>
              <a:t>	MyISAM</a:t>
            </a:r>
            <a:r>
              <a:rPr lang="zh-CN" altLang="en-US" sz="2000" dirty="0"/>
              <a:t>表支持空间索引，可以用作地理数据存储。这类索引无需前缀查询，会从所有纬度来</a:t>
            </a:r>
            <a:r>
              <a:rPr lang="en-US" altLang="zh-CN" sz="2000" dirty="0"/>
              <a:t>	</a:t>
            </a:r>
            <a:r>
              <a:rPr lang="zh-CN" altLang="en-US" sz="2000" dirty="0"/>
              <a:t>索引数据。</a:t>
            </a:r>
            <a:endParaRPr lang="zh-CN" altLang="en-US" sz="2000" dirty="0"/>
          </a:p>
          <a:p>
            <a:pPr marL="0" indent="0">
              <a:buNone/>
            </a:pPr>
            <a:r>
              <a:rPr lang="zh-CN" altLang="en-US" sz="2000" dirty="0"/>
              <a:t>全文索引</a:t>
            </a:r>
            <a:endParaRPr lang="zh-CN" altLang="en-US" sz="2000" dirty="0"/>
          </a:p>
          <a:p>
            <a:pPr marL="0" indent="0">
              <a:buNone/>
            </a:pPr>
            <a:r>
              <a:rPr lang="en-US" altLang="zh-CN" sz="2000" dirty="0"/>
              <a:t>	</a:t>
            </a:r>
            <a:r>
              <a:rPr lang="zh-CN" altLang="en-US" sz="2000" dirty="0"/>
              <a:t>是一种特殊类型的索引，他查找的是文本中的关键词，而不是直接比较索引中的值。</a:t>
            </a:r>
            <a:endParaRPr lang="zh-CN" altLang="en-US" sz="2000" dirty="0"/>
          </a:p>
          <a:p>
            <a:pPr marL="0" indent="0">
              <a:buNone/>
            </a:pPr>
            <a:r>
              <a:rPr lang="zh-CN" altLang="en-US" sz="2000" dirty="0"/>
              <a:t>其他索引类型</a:t>
            </a:r>
            <a:endParaRPr lang="zh-CN" altLang="en-US" sz="2000" dirty="0"/>
          </a:p>
          <a:p>
            <a:pPr marL="0" indent="0">
              <a:buNone/>
            </a:pPr>
            <a:r>
              <a:rPr lang="en-US" altLang="zh-CN" sz="2000" dirty="0"/>
              <a:t>	</a:t>
            </a:r>
            <a:r>
              <a:rPr lang="zh-CN" altLang="en-US" sz="2000" dirty="0"/>
              <a:t>很多第三方的存储引擎使用不同类型的数据结构来存储索引。例如</a:t>
            </a:r>
            <a:r>
              <a:rPr lang="en-US" altLang="zh-CN" sz="2000" dirty="0"/>
              <a:t>InnoDB</a:t>
            </a:r>
            <a:r>
              <a:rPr lang="zh-CN" altLang="en-US" sz="2000" dirty="0"/>
              <a:t>的聚簇索引、覆盖</a:t>
            </a:r>
            <a:r>
              <a:rPr lang="en-US" altLang="zh-CN" sz="2000" dirty="0"/>
              <a:t>	</a:t>
            </a:r>
            <a:r>
              <a:rPr lang="zh-CN" altLang="en-US" sz="2000" dirty="0"/>
              <a:t>索引等。</a:t>
            </a:r>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软雅黑" panose="020B0503020204020204" charset="-122"/>
                <a:ea typeface="微软雅黑" panose="020B0503020204020204" charset="-122"/>
                <a:cs typeface="微软雅黑" panose="020B0503020204020204" charset="-122"/>
                <a:sym typeface="+mn-ea"/>
              </a:rPr>
              <a:t>目录</a:t>
            </a:r>
            <a:endParaRPr lang="zh-CN" altLang="en-US" b="1" dirty="0"/>
          </a:p>
        </p:txBody>
      </p:sp>
      <p:sp>
        <p:nvSpPr>
          <p:cNvPr id="3" name="文本占位符 2"/>
          <p:cNvSpPr>
            <a:spLocks noGrp="1"/>
          </p:cNvSpPr>
          <p:nvPr>
            <p:ph type="body" sz="quarter" idx="13"/>
          </p:nvPr>
        </p:nvSpPr>
        <p:spPr/>
        <p:txBody>
          <a:bodyPr/>
          <a:p>
            <a:pPr marL="0" indent="0">
              <a:buNone/>
            </a:pPr>
            <a:r>
              <a:rPr lang="zh-CN" altLang="en-US"/>
              <a:t>创建高性能索引</a:t>
            </a:r>
            <a:endParaRPr lang="zh-CN" altLang="en-US"/>
          </a:p>
        </p:txBody>
      </p:sp>
      <p:sp>
        <p:nvSpPr>
          <p:cNvPr id="5" name="矩形 4"/>
          <p:cNvSpPr/>
          <p:nvPr/>
        </p:nvSpPr>
        <p:spPr>
          <a:xfrm>
            <a:off x="1460898" y="2391494"/>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dirty="0">
                <a:latin typeface="微软雅黑" panose="020B0503020204020204" charset="-122"/>
                <a:ea typeface="微软雅黑" panose="020B0503020204020204" charset="-122"/>
              </a:rPr>
              <a:t>什么是索引？</a:t>
            </a:r>
            <a:endParaRPr lang="zh-CN" dirty="0">
              <a:latin typeface="微软雅黑" panose="020B0503020204020204" charset="-122"/>
              <a:ea typeface="微软雅黑" panose="020B0503020204020204" charset="-122"/>
            </a:endParaRPr>
          </a:p>
        </p:txBody>
      </p:sp>
      <p:sp>
        <p:nvSpPr>
          <p:cNvPr id="4" name="矩形 3"/>
          <p:cNvSpPr/>
          <p:nvPr/>
        </p:nvSpPr>
        <p:spPr>
          <a:xfrm>
            <a:off x="5102623" y="2391494"/>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smtClean="0">
                <a:latin typeface="微软雅黑" panose="020B0503020204020204" charset="-122"/>
                <a:ea typeface="微软雅黑" panose="020B0503020204020204" charset="-122"/>
                <a:sym typeface="+mn-ea"/>
              </a:rPr>
              <a:t>索引的类型有哪些？</a:t>
            </a:r>
            <a:endParaRPr lang="zh-CN" dirty="0">
              <a:latin typeface="微软雅黑" panose="020B0503020204020204" charset="-122"/>
              <a:ea typeface="微软雅黑" panose="020B0503020204020204" charset="-122"/>
            </a:endParaRPr>
          </a:p>
        </p:txBody>
      </p:sp>
      <p:sp>
        <p:nvSpPr>
          <p:cNvPr id="6" name="矩形 5"/>
          <p:cNvSpPr/>
          <p:nvPr/>
        </p:nvSpPr>
        <p:spPr>
          <a:xfrm>
            <a:off x="8714503" y="2391494"/>
            <a:ext cx="1682303" cy="1590261"/>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latin typeface="微软雅黑" panose="020B0503020204020204" charset="-122"/>
                <a:ea typeface="微软雅黑" panose="020B0503020204020204" charset="-122"/>
                <a:sym typeface="+mn-ea"/>
              </a:rPr>
              <a:t>高性能索引策略有哪些？</a:t>
            </a:r>
            <a:endParaRPr lang="zh-CN"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54391" y="6171567"/>
            <a:ext cx="695914" cy="666114"/>
          </a:xfrm>
        </p:spPr>
        <p:txBody>
          <a:bodyPr/>
          <a:lstStyle/>
          <a:p>
            <a:fld id="{28B03453-DAC9-4B92-AD21-A5C613554654}" type="slidenum">
              <a:rPr lang="en-US" smtClean="0"/>
            </a:fld>
            <a:endParaRPr lang="en-US" dirty="0"/>
          </a:p>
        </p:txBody>
      </p:sp>
      <p:sp>
        <p:nvSpPr>
          <p:cNvPr id="3" name="Title 2"/>
          <p:cNvSpPr>
            <a:spLocks noGrp="1"/>
          </p:cNvSpPr>
          <p:nvPr>
            <p:ph type="title"/>
          </p:nvPr>
        </p:nvSpPr>
        <p:spPr>
          <a:xfrm>
            <a:off x="83646" y="330053"/>
            <a:ext cx="3338005" cy="469376"/>
          </a:xfrm>
        </p:spPr>
        <p:txBody>
          <a:bodyPr>
            <a:normAutofit/>
          </a:bodyPr>
          <a:lstStyle/>
          <a:p>
            <a:r>
              <a:rPr lang="zh-CN" altLang="en-US" dirty="0"/>
              <a:t>高性能的索引策略</a:t>
            </a:r>
            <a:endParaRPr lang="zh-CN" altLang="en-US" dirty="0"/>
          </a:p>
        </p:txBody>
      </p:sp>
      <p:sp>
        <p:nvSpPr>
          <p:cNvPr id="6" name="Text Placeholder 3"/>
          <p:cNvSpPr>
            <a:spLocks noGrp="1"/>
          </p:cNvSpPr>
          <p:nvPr>
            <p:ph type="body" sz="quarter" idx="4294967295"/>
          </p:nvPr>
        </p:nvSpPr>
        <p:spPr>
          <a:xfrm>
            <a:off x="319596" y="1180731"/>
            <a:ext cx="11460028" cy="4990836"/>
          </a:xfrm>
        </p:spPr>
        <p:txBody>
          <a:bodyPr>
            <a:normAutofit/>
          </a:bodyPr>
          <a:lstStyle/>
          <a:p>
            <a:pPr marL="0" indent="0">
              <a:buNone/>
            </a:pPr>
            <a:r>
              <a:rPr lang="zh-CN" altLang="en-US" sz="1800" dirty="0" smtClean="0"/>
              <a:t>独立的列</a:t>
            </a:r>
            <a:endParaRPr lang="zh-CN" altLang="en-US" sz="1800" dirty="0" smtClean="0"/>
          </a:p>
          <a:p>
            <a:pPr marL="0" indent="0">
              <a:buNone/>
            </a:pPr>
            <a:r>
              <a:rPr lang="en-US" altLang="zh-CN" sz="1800" dirty="0" smtClean="0"/>
              <a:t>	</a:t>
            </a:r>
            <a:r>
              <a:rPr lang="zh-CN" altLang="en-US" sz="1800" dirty="0" smtClean="0"/>
              <a:t>是指索引列不能使表达式的一部分，也不能是函数的参数。</a:t>
            </a:r>
            <a:endParaRPr lang="zh-CN" altLang="en-US" sz="1800" dirty="0" smtClean="0"/>
          </a:p>
          <a:p>
            <a:pPr marL="0" indent="0">
              <a:buNone/>
            </a:pPr>
            <a:r>
              <a:rPr lang="en-US" altLang="zh-CN" sz="1800" dirty="0" smtClean="0"/>
              <a:t>	</a:t>
            </a:r>
            <a:r>
              <a:rPr lang="zh-CN" altLang="en-US" sz="1800" dirty="0" smtClean="0"/>
              <a:t>常见错误案例：</a:t>
            </a:r>
            <a:endParaRPr lang="zh-CN" altLang="en-US" sz="1800" dirty="0" smtClean="0"/>
          </a:p>
          <a:p>
            <a:pPr marL="0" indent="0">
              <a:buNone/>
            </a:pPr>
            <a:r>
              <a:rPr lang="en-US" altLang="zh-CN" sz="1800" dirty="0" smtClean="0"/>
              <a:t>		SELECT actor_id FROM sakila.actor HWERE action_id + 1=5;</a:t>
            </a:r>
            <a:endParaRPr lang="en-US" altLang="zh-CN" sz="1800" dirty="0" smtClean="0"/>
          </a:p>
          <a:p>
            <a:pPr marL="0" indent="0">
              <a:buNone/>
            </a:pPr>
            <a:r>
              <a:rPr lang="en-US" altLang="zh-CN" sz="1800" dirty="0" smtClean="0"/>
              <a:t>		SELECT ...WHERE TO_DAYS(CURRENT_DATE) -  TO_DAYS(date_col)&lt;=10;</a:t>
            </a:r>
            <a:endParaRPr lang="en-US" altLang="zh-CN" sz="1800" dirty="0" smtClean="0"/>
          </a:p>
          <a:p>
            <a:pPr marL="0" indent="0">
              <a:buNone/>
            </a:pPr>
            <a:r>
              <a:rPr lang="en-US" altLang="zh-CN" sz="1800" dirty="0" smtClean="0"/>
              <a:t>	</a:t>
            </a:r>
            <a:r>
              <a:rPr lang="zh-CN" altLang="en-US" sz="1800" dirty="0" smtClean="0"/>
              <a:t>应养成简化</a:t>
            </a:r>
            <a:r>
              <a:rPr lang="en-US" altLang="zh-CN" sz="1800" dirty="0" smtClean="0"/>
              <a:t>WHERE</a:t>
            </a:r>
            <a:r>
              <a:rPr lang="zh-CN" altLang="en-US" sz="1800" dirty="0" smtClean="0"/>
              <a:t>条件的习惯，始终将索引列单独放在比较符号的一侧。</a:t>
            </a:r>
            <a:endParaRPr lang="zh-CN" altLang="en-US" sz="1800" dirty="0" smtClean="0"/>
          </a:p>
          <a:p>
            <a:pPr marL="0" indent="0">
              <a:buNone/>
            </a:pPr>
            <a:r>
              <a:rPr lang="en-US" altLang="zh-CN" sz="1800" dirty="0" smtClean="0"/>
              <a:t>		</a:t>
            </a:r>
            <a:endParaRPr lang="en-US" altLang="zh-CN" sz="1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sym typeface="+mn-ea"/>
              </a:rPr>
              <a:t>高性能的索引策略</a:t>
            </a:r>
            <a:endParaRPr lang="zh-CN" altLang="en-US"/>
          </a:p>
        </p:txBody>
      </p:sp>
      <p:sp>
        <p:nvSpPr>
          <p:cNvPr id="5" name="文本占位符 4"/>
          <p:cNvSpPr>
            <a:spLocks noGrp="1"/>
          </p:cNvSpPr>
          <p:nvPr>
            <p:ph type="body" sz="quarter" idx="13"/>
          </p:nvPr>
        </p:nvSpPr>
        <p:spPr/>
        <p:txBody>
          <a:bodyPr/>
          <a:p>
            <a:pPr marL="0" indent="0">
              <a:buNone/>
            </a:pPr>
            <a:r>
              <a:rPr lang="zh-CN" altLang="en-US" sz="1800"/>
              <a:t>前缀索引和索引选择性</a:t>
            </a:r>
            <a:endParaRPr lang="zh-CN" altLang="en-US" sz="1800"/>
          </a:p>
          <a:p>
            <a:pPr marL="0" indent="0">
              <a:buNone/>
            </a:pPr>
            <a:r>
              <a:rPr lang="en-US" altLang="zh-CN" sz="1800"/>
              <a:t>	</a:t>
            </a:r>
            <a:r>
              <a:rPr lang="zh-CN" altLang="en-US" sz="1800">
                <a:sym typeface="+mn-ea"/>
              </a:rPr>
              <a:t>前缀索引是一种能使索引更小、更快的有效方法。</a:t>
            </a:r>
            <a:endParaRPr lang="en-US" altLang="zh-CN" sz="1800"/>
          </a:p>
          <a:p>
            <a:pPr marL="0" indent="0">
              <a:buNone/>
            </a:pPr>
            <a:r>
              <a:rPr lang="en-US" altLang="zh-CN" sz="1800"/>
              <a:t>	</a:t>
            </a:r>
            <a:r>
              <a:rPr lang="zh-CN" altLang="en-US" sz="1800"/>
              <a:t>有时候需要索引很长的字符列（如</a:t>
            </a:r>
            <a:r>
              <a:rPr lang="en-US" altLang="zh-CN" sz="1800"/>
              <a:t>BLOB</a:t>
            </a:r>
            <a:r>
              <a:rPr lang="zh-CN" altLang="en-US" sz="1800"/>
              <a:t>、</a:t>
            </a:r>
            <a:r>
              <a:rPr lang="en-US" altLang="zh-CN" sz="1800"/>
              <a:t>TEXT</a:t>
            </a:r>
            <a:r>
              <a:rPr lang="zh-CN" altLang="en-US" sz="1800"/>
              <a:t>或很长</a:t>
            </a:r>
            <a:r>
              <a:rPr lang="en-US" altLang="zh-CN" sz="1800"/>
              <a:t>VARCHAR</a:t>
            </a:r>
            <a:r>
              <a:rPr lang="zh-CN" altLang="en-US" sz="1800"/>
              <a:t>类型的列），这会让索引变得大且慢。</a:t>
            </a:r>
            <a:r>
              <a:rPr lang="en-US" altLang="zh-CN" sz="1800"/>
              <a:t>		</a:t>
            </a:r>
            <a:r>
              <a:rPr lang="zh-CN" altLang="en-US" sz="1800"/>
              <a:t>则必须使用前缀索引，通常可以索引开始的部分字符，这样可以大大节约索引空间，从而提高索引效</a:t>
            </a:r>
            <a:r>
              <a:rPr lang="en-US" altLang="zh-CN" sz="1800"/>
              <a:t>	</a:t>
            </a:r>
            <a:r>
              <a:rPr lang="zh-CN" altLang="en-US" sz="1800"/>
              <a:t>率，但是会降低索引的选择性。</a:t>
            </a:r>
            <a:endParaRPr lang="zh-CN" altLang="en-US" sz="1800"/>
          </a:p>
          <a:p>
            <a:pPr marL="0" indent="0">
              <a:buNone/>
            </a:pPr>
            <a:r>
              <a:rPr lang="en-US" altLang="zh-CN" sz="1800"/>
              <a:t>	</a:t>
            </a:r>
            <a:r>
              <a:rPr lang="zh-CN" altLang="en-US" sz="1800"/>
              <a:t>索引选择性是指，不重复的索引值（也成为基数）和数据表的记录总数（</a:t>
            </a:r>
            <a:r>
              <a:rPr lang="en-US" altLang="zh-CN" sz="1800"/>
              <a:t>#T</a:t>
            </a:r>
            <a:r>
              <a:rPr lang="zh-CN" altLang="en-US" sz="1800"/>
              <a:t>）的比值，范围从</a:t>
            </a:r>
            <a:r>
              <a:rPr lang="en-US" altLang="zh-CN" sz="1800"/>
              <a:t>1/#T</a:t>
            </a:r>
            <a:r>
              <a:rPr lang="zh-CN" altLang="en-US" sz="1800"/>
              <a:t>到</a:t>
            </a:r>
            <a:r>
              <a:rPr lang="en-US" altLang="zh-CN" sz="1800"/>
              <a:t>	1</a:t>
            </a:r>
            <a:r>
              <a:rPr lang="zh-CN" altLang="en-US" sz="1800"/>
              <a:t>之间。索引的选择性越高则查询效率越高，因为选择性搞得索引可以让</a:t>
            </a:r>
            <a:r>
              <a:rPr lang="en-US" altLang="zh-CN" sz="1800"/>
              <a:t>MySQL</a:t>
            </a:r>
            <a:r>
              <a:rPr lang="zh-CN" altLang="en-US" sz="1800"/>
              <a:t>在查询时过滤更多的行。</a:t>
            </a:r>
            <a:r>
              <a:rPr lang="en-US" altLang="zh-CN" sz="1800"/>
              <a:t>	</a:t>
            </a:r>
            <a:r>
              <a:rPr lang="zh-CN" altLang="en-US" sz="1800"/>
              <a:t>唯一索引的选择性是</a:t>
            </a:r>
            <a:r>
              <a:rPr lang="en-US" altLang="zh-CN" sz="1800"/>
              <a:t>1</a:t>
            </a:r>
            <a:r>
              <a:rPr lang="zh-CN" altLang="en-US" sz="1800"/>
              <a:t>，这是最好的索引选择性，性能也是最好的。</a:t>
            </a:r>
            <a:endParaRPr lang="zh-CN" altLang="en-US" sz="1800"/>
          </a:p>
          <a:p>
            <a:pPr marL="0" indent="0">
              <a:buNone/>
            </a:pPr>
            <a:r>
              <a:rPr lang="en-US" altLang="zh-CN" sz="1800"/>
              <a:t>	</a:t>
            </a:r>
            <a:r>
              <a:rPr lang="zh-CN" altLang="en-US" sz="1800"/>
              <a:t>如何决择前缀的长度呢？</a:t>
            </a:r>
            <a:endParaRPr lang="zh-CN" altLang="en-US" sz="1800"/>
          </a:p>
          <a:p>
            <a:pPr marL="0" indent="0">
              <a:buNone/>
            </a:pPr>
            <a:r>
              <a:rPr lang="en-US" altLang="zh-CN" sz="1800"/>
              <a:t>		</a:t>
            </a:r>
            <a:r>
              <a:rPr lang="zh-CN" altLang="en-US" sz="1800"/>
              <a:t>诀窍在于要选择足够长的前缀以保证较高的选择性，同时又不能太长（以便节约空间）。前</a:t>
            </a:r>
            <a:r>
              <a:rPr lang="en-US" altLang="zh-CN" sz="1800"/>
              <a:t>		</a:t>
            </a:r>
            <a:r>
              <a:rPr lang="zh-CN" altLang="en-US" sz="1800"/>
              <a:t>缀应该足够长，以使得前缀索引的选择性接近于索引整个列。换句话说，前缀的</a:t>
            </a:r>
            <a:r>
              <a:rPr lang="en-US" altLang="zh-CN" sz="1800"/>
              <a:t>“</a:t>
            </a:r>
            <a:r>
              <a:rPr lang="zh-CN" altLang="en-US" sz="1800"/>
              <a:t>基数</a:t>
            </a:r>
            <a:r>
              <a:rPr lang="en-US" altLang="zh-CN" sz="1800"/>
              <a:t>”</a:t>
            </a:r>
            <a:r>
              <a:rPr lang="zh-CN" altLang="en-US" sz="1800"/>
              <a:t>应</a:t>
            </a:r>
            <a:r>
              <a:rPr lang="en-US" altLang="zh-CN" sz="1800"/>
              <a:t>		</a:t>
            </a:r>
            <a:r>
              <a:rPr lang="zh-CN" altLang="en-US" sz="1800"/>
              <a:t>该接近于完整列的</a:t>
            </a:r>
            <a:r>
              <a:rPr lang="en-US" altLang="zh-CN" sz="1800"/>
              <a:t>“</a:t>
            </a:r>
            <a:r>
              <a:rPr lang="zh-CN" altLang="en-US" sz="1800"/>
              <a:t>基数</a:t>
            </a:r>
            <a:r>
              <a:rPr lang="en-US" altLang="zh-CN" sz="1800"/>
              <a:t>”</a:t>
            </a:r>
            <a:r>
              <a:rPr lang="zh-CN" altLang="en-US" sz="1800"/>
              <a:t>。</a:t>
            </a:r>
            <a:endParaRPr lang="zh-CN" altLang="en-US" sz="1800"/>
          </a:p>
          <a:p>
            <a:pPr marL="0" indent="0">
              <a:buNone/>
            </a:pPr>
            <a:r>
              <a:rPr lang="en-US" altLang="zh-CN" sz="1800"/>
              <a:t>		</a:t>
            </a:r>
            <a:r>
              <a:rPr lang="zh-CN" altLang="en-US" sz="1800"/>
              <a:t>为了决定前缀的合适长度，需要找到最常见的值的列表，然后和最常见的前缀列表进行比较。</a:t>
            </a:r>
            <a:endParaRPr lang="zh-CN" altLang="en-US" sz="1800"/>
          </a:p>
          <a:p>
            <a:pPr marL="0" indent="0">
              <a:buNone/>
            </a:pPr>
            <a:endParaRPr lang="zh-CN" altLang="en-US" sz="1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sym typeface="+mn-ea"/>
              </a:rPr>
              <a:t>高性能的索引策略</a:t>
            </a:r>
            <a:endParaRPr lang="zh-CN" altLang="en-US"/>
          </a:p>
        </p:txBody>
      </p:sp>
      <p:sp>
        <p:nvSpPr>
          <p:cNvPr id="3" name="文本占位符 2"/>
          <p:cNvSpPr>
            <a:spLocks noGrp="1"/>
          </p:cNvSpPr>
          <p:nvPr>
            <p:ph type="body" sz="quarter" idx="13"/>
          </p:nvPr>
        </p:nvSpPr>
        <p:spPr/>
        <p:txBody>
          <a:bodyPr>
            <a:normAutofit fontScale="90000" lnSpcReduction="20000"/>
          </a:bodyPr>
          <a:p>
            <a:pPr marL="0" indent="0">
              <a:buNone/>
            </a:pPr>
            <a:r>
              <a:rPr lang="zh-CN" altLang="en-US" sz="1800">
                <a:sym typeface="+mn-ea"/>
              </a:rPr>
              <a:t>前缀索引和索引选择性举例：</a:t>
            </a:r>
            <a:endParaRPr lang="zh-CN" altLang="en-US" sz="1800">
              <a:sym typeface="+mn-ea"/>
            </a:endParaRPr>
          </a:p>
          <a:p>
            <a:pPr marL="0" indent="0">
              <a:buNone/>
            </a:pPr>
            <a:r>
              <a:rPr lang="en-US" altLang="zh-CN" sz="1800"/>
              <a:t>	CREATE TABLE city_demo(city VARCHAR(50) NOT NULL);</a:t>
            </a:r>
            <a:endParaRPr lang="en-US" altLang="zh-CN" sz="1800"/>
          </a:p>
          <a:p>
            <a:pPr marL="0" indent="0">
              <a:buNone/>
            </a:pPr>
            <a:r>
              <a:rPr lang="en-US" altLang="zh-CN" sz="1800"/>
              <a:t>	INSERT INTO city_demo(city) SELECT enName FROM City;//</a:t>
            </a:r>
            <a:r>
              <a:rPr lang="zh-CN" altLang="en-US" sz="1800"/>
              <a:t>执行</a:t>
            </a:r>
            <a:r>
              <a:rPr lang="en-US" altLang="zh-CN" sz="1800"/>
              <a:t>5</a:t>
            </a:r>
            <a:r>
              <a:rPr lang="zh-CN" altLang="en-US" sz="1800"/>
              <a:t>次该语句</a:t>
            </a:r>
            <a:endParaRPr lang="zh-CN" altLang="en-US" sz="1800"/>
          </a:p>
          <a:p>
            <a:pPr marL="0" indent="0">
              <a:buNone/>
            </a:pPr>
            <a:r>
              <a:rPr lang="en-US" altLang="zh-CN" sz="1800"/>
              <a:t>	UPDATE city_demo SET city=(SELECT </a:t>
            </a:r>
            <a:r>
              <a:rPr lang="en-US" altLang="zh-CN" sz="1800">
                <a:sym typeface="+mn-ea"/>
              </a:rPr>
              <a:t>enName </a:t>
            </a:r>
            <a:r>
              <a:rPr lang="en-US" altLang="zh-CN" sz="1800"/>
              <a:t>FROM City ORDER BY RAND() LIMIT 1)//</a:t>
            </a:r>
            <a:r>
              <a:rPr lang="zh-CN" altLang="en-US" sz="1800"/>
              <a:t>打散数据</a:t>
            </a:r>
            <a:endParaRPr lang="zh-CN" altLang="en-US" sz="1800"/>
          </a:p>
          <a:p>
            <a:pPr marL="0" indent="0">
              <a:buNone/>
            </a:pPr>
            <a:r>
              <a:rPr lang="en-US" altLang="zh-CN" sz="1800"/>
              <a:t>	SELECT count(*) AS cnt, city FROM city_demo GROUP BY city ORDER BY cnt DESC LIMIT 10;</a:t>
            </a:r>
            <a:endParaRPr lang="en-US" altLang="zh-CN" sz="1800"/>
          </a:p>
          <a:p>
            <a:pPr marL="0" indent="0">
              <a:buNone/>
            </a:pPr>
            <a:r>
              <a:rPr lang="en-US" altLang="zh-CN" sz="1800"/>
              <a:t>	</a:t>
            </a:r>
            <a:r>
              <a:rPr lang="zh-CN" altLang="zh-CN" sz="1800"/>
              <a:t>见图一</a:t>
            </a:r>
            <a:r>
              <a:rPr lang="en-US" altLang="zh-CN" sz="1800"/>
              <a:t>(</a:t>
            </a:r>
            <a:r>
              <a:rPr lang="zh-CN" altLang="en-US" sz="1800"/>
              <a:t>练习数据可能跟我的结果不一样，因为使用</a:t>
            </a:r>
            <a:r>
              <a:rPr lang="en-US" altLang="zh-CN" sz="1800"/>
              <a:t>RAND</a:t>
            </a:r>
            <a:r>
              <a:rPr lang="zh-CN" altLang="en-US" sz="1800"/>
              <a:t>（）函数所致</a:t>
            </a:r>
            <a:r>
              <a:rPr lang="en-US" altLang="zh-CN" sz="1800"/>
              <a:t>)</a:t>
            </a:r>
            <a:endParaRPr lang="zh-CN" altLang="en-US" sz="1800"/>
          </a:p>
          <a:p>
            <a:pPr marL="0" indent="0">
              <a:buNone/>
            </a:pPr>
            <a:r>
              <a:rPr lang="en-US" altLang="zh-CN" sz="1800"/>
              <a:t>	</a:t>
            </a:r>
            <a:r>
              <a:rPr lang="zh-CN" altLang="en-US" sz="1800"/>
              <a:t>计算完整列的选择性：</a:t>
            </a:r>
            <a:endParaRPr lang="zh-CN" altLang="en-US" sz="1800"/>
          </a:p>
          <a:p>
            <a:pPr marL="0" indent="0">
              <a:buNone/>
            </a:pPr>
            <a:r>
              <a:rPr lang="en-US" altLang="zh-CN" sz="1800"/>
              <a:t>		SELECT COUNT(DISTINCT city)/COUNT(*) FROM city_demo;</a:t>
            </a:r>
            <a:r>
              <a:rPr lang="zh-CN" altLang="en-US" sz="1800"/>
              <a:t>见图二</a:t>
            </a:r>
            <a:endParaRPr lang="zh-CN" altLang="en-US" sz="1800"/>
          </a:p>
          <a:p>
            <a:pPr marL="0" indent="0">
              <a:buNone/>
            </a:pPr>
            <a:r>
              <a:rPr lang="en-US" altLang="zh-CN" sz="1800"/>
              <a:t>	</a:t>
            </a:r>
            <a:r>
              <a:rPr lang="zh-CN" altLang="en-US" sz="1800"/>
              <a:t>计算前缀</a:t>
            </a:r>
            <a:r>
              <a:rPr lang="en-US" altLang="zh-CN" sz="1800"/>
              <a:t>3-7</a:t>
            </a:r>
            <a:r>
              <a:rPr lang="zh-CN" altLang="en-US" sz="1800"/>
              <a:t>的长度的选择性：</a:t>
            </a:r>
            <a:endParaRPr lang="zh-CN" altLang="en-US" sz="1800"/>
          </a:p>
          <a:p>
            <a:pPr marL="0" indent="0">
              <a:buNone/>
            </a:pPr>
            <a:r>
              <a:rPr lang="en-US" altLang="zh-CN" sz="1800"/>
              <a:t>		SELECT 	COUNT(DISTINCT LEFT(city,3))/COUNT(*) AS sel3,							</a:t>
            </a:r>
            <a:r>
              <a:rPr lang="en-US" altLang="zh-CN" sz="1800">
                <a:sym typeface="+mn-ea"/>
              </a:rPr>
              <a:t>COUNT(DISTINCT LEFT(city,4))/COUNT(*) AS sel4,						  	COUNT(DISTINCT LEFT(city,5))/COUNT(*) AS sel5,				           	  		COUNT(DISTINCT LEFT(city,6))/COUNT(*) AS sel6,						  	COUNT(DISTINCT LEFT(city,7))/COUNT(*) AS sel7,							COUNT(DISTINCT LEFT(city,8))/COUNT(*) AS sel8				   			FROM city_demo;//</a:t>
            </a:r>
            <a:r>
              <a:rPr lang="zh-CN" altLang="en-US" sz="1800">
                <a:sym typeface="+mn-ea"/>
              </a:rPr>
              <a:t>见图三</a:t>
            </a:r>
            <a:endParaRPr lang="zh-CN" altLang="en-US" sz="1800">
              <a:sym typeface="+mn-ea"/>
            </a:endParaRPr>
          </a:p>
          <a:p>
            <a:pPr marL="0" indent="0">
              <a:buNone/>
            </a:pPr>
            <a:r>
              <a:rPr lang="en-US" altLang="zh-CN" sz="1800">
                <a:sym typeface="+mn-ea"/>
              </a:rPr>
              <a:t>	</a:t>
            </a:r>
            <a:r>
              <a:rPr lang="en-US" altLang="zh-CN" sz="1800"/>
              <a:t>			</a:t>
            </a:r>
            <a:endParaRPr lang="en-US" altLang="zh-CN" sz="1800"/>
          </a:p>
        </p:txBody>
      </p:sp>
      <p:pic>
        <p:nvPicPr>
          <p:cNvPr id="8" name="图片 7"/>
          <p:cNvPicPr>
            <a:picLocks noChangeAspect="1"/>
          </p:cNvPicPr>
          <p:nvPr/>
        </p:nvPicPr>
        <p:blipFill>
          <a:blip r:embed="rId1"/>
          <a:stretch>
            <a:fillRect/>
          </a:stretch>
        </p:blipFill>
        <p:spPr>
          <a:xfrm>
            <a:off x="1868805" y="4301490"/>
            <a:ext cx="1089025" cy="1805305"/>
          </a:xfrm>
          <a:prstGeom prst="rect">
            <a:avLst/>
          </a:prstGeom>
        </p:spPr>
      </p:pic>
      <p:pic>
        <p:nvPicPr>
          <p:cNvPr id="11" name="图片 10"/>
          <p:cNvPicPr>
            <a:picLocks noChangeAspect="1"/>
          </p:cNvPicPr>
          <p:nvPr/>
        </p:nvPicPr>
        <p:blipFill>
          <a:blip r:embed="rId2"/>
          <a:stretch>
            <a:fillRect/>
          </a:stretch>
        </p:blipFill>
        <p:spPr>
          <a:xfrm>
            <a:off x="3186430" y="5349875"/>
            <a:ext cx="1764030" cy="429260"/>
          </a:xfrm>
          <a:prstGeom prst="rect">
            <a:avLst/>
          </a:prstGeom>
        </p:spPr>
      </p:pic>
      <p:pic>
        <p:nvPicPr>
          <p:cNvPr id="14" name="图片 13"/>
          <p:cNvPicPr>
            <a:picLocks noChangeAspect="1"/>
          </p:cNvPicPr>
          <p:nvPr/>
        </p:nvPicPr>
        <p:blipFill>
          <a:blip r:embed="rId3"/>
          <a:stretch>
            <a:fillRect/>
          </a:stretch>
        </p:blipFill>
        <p:spPr>
          <a:xfrm>
            <a:off x="5365750" y="5346065"/>
            <a:ext cx="4066540" cy="4381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sym typeface="+mn-ea"/>
              </a:rPr>
              <a:t>高性能的索引策略</a:t>
            </a:r>
            <a:endParaRPr lang="zh-CN" altLang="en-US"/>
          </a:p>
        </p:txBody>
      </p:sp>
      <p:sp>
        <p:nvSpPr>
          <p:cNvPr id="3" name="文本占位符 2"/>
          <p:cNvSpPr>
            <a:spLocks noGrp="1"/>
          </p:cNvSpPr>
          <p:nvPr>
            <p:ph type="body" sz="quarter" idx="13"/>
          </p:nvPr>
        </p:nvSpPr>
        <p:spPr/>
        <p:txBody>
          <a:bodyPr/>
          <a:p>
            <a:pPr marL="0" indent="0">
              <a:buNone/>
            </a:pPr>
            <a:r>
              <a:rPr lang="zh-CN" altLang="en-US" sz="1800">
                <a:sym typeface="+mn-ea"/>
              </a:rPr>
              <a:t>前缀索引和索引选择性</a:t>
            </a:r>
            <a:endParaRPr lang="zh-CN" altLang="en-US" sz="1800">
              <a:sym typeface="+mn-ea"/>
            </a:endParaRPr>
          </a:p>
          <a:p>
            <a:pPr marL="0" indent="0">
              <a:buNone/>
            </a:pPr>
            <a:r>
              <a:rPr lang="en-US" altLang="zh-CN" sz="1800"/>
              <a:t>	</a:t>
            </a:r>
            <a:r>
              <a:rPr lang="zh-CN" altLang="en-US" sz="1800"/>
              <a:t>如何创建前缀索引：</a:t>
            </a:r>
            <a:r>
              <a:rPr lang="en-US" altLang="zh-CN" sz="1800"/>
              <a:t>ALERT TABLE city_demo ADD KEY(city(8));</a:t>
            </a:r>
            <a:endParaRPr lang="en-US" altLang="zh-CN" sz="1800"/>
          </a:p>
          <a:p>
            <a:pPr marL="0" indent="0">
              <a:buNone/>
            </a:pPr>
            <a:r>
              <a:rPr lang="en-US" altLang="zh-CN" sz="1800"/>
              <a:t>	</a:t>
            </a:r>
            <a:r>
              <a:rPr lang="zh-CN" altLang="en-US" sz="1800"/>
              <a:t>缺点：</a:t>
            </a:r>
            <a:r>
              <a:rPr lang="en-US" altLang="zh-CN" sz="1800"/>
              <a:t>MySQL</a:t>
            </a:r>
            <a:r>
              <a:rPr lang="zh-CN" altLang="en-US" sz="1800"/>
              <a:t>无法使用前缀索引做</a:t>
            </a:r>
            <a:r>
              <a:rPr lang="en-US" altLang="zh-CN" sz="1800"/>
              <a:t>ORDER BY</a:t>
            </a:r>
            <a:r>
              <a:rPr lang="zh-CN" altLang="en-US" sz="1800"/>
              <a:t>和</a:t>
            </a:r>
            <a:r>
              <a:rPr lang="en-US" altLang="zh-CN" sz="1800"/>
              <a:t>GROUP BY</a:t>
            </a:r>
            <a:r>
              <a:rPr lang="zh-CN" altLang="en-US" sz="1800"/>
              <a:t>，也无法使用前缀索引做覆盖扫描。</a:t>
            </a:r>
            <a:endParaRPr lang="zh-CN" altLang="en-US"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sym typeface="+mn-ea"/>
              </a:rPr>
              <a:t>高性能的索引策略</a:t>
            </a:r>
            <a:endParaRPr lang="zh-CN" altLang="en-US"/>
          </a:p>
        </p:txBody>
      </p:sp>
      <p:sp>
        <p:nvSpPr>
          <p:cNvPr id="3" name="文本占位符 2"/>
          <p:cNvSpPr>
            <a:spLocks noGrp="1"/>
          </p:cNvSpPr>
          <p:nvPr>
            <p:ph type="body" sz="quarter" idx="13"/>
          </p:nvPr>
        </p:nvSpPr>
        <p:spPr/>
        <p:txBody>
          <a:bodyPr>
            <a:normAutofit lnSpcReduction="20000"/>
          </a:bodyPr>
          <a:p>
            <a:pPr marL="0" indent="0">
              <a:buNone/>
            </a:pPr>
            <a:r>
              <a:rPr lang="zh-CN" altLang="en-US" sz="1800"/>
              <a:t>多列索引</a:t>
            </a:r>
            <a:endParaRPr lang="zh-CN" altLang="en-US" sz="1800"/>
          </a:p>
          <a:p>
            <a:pPr marL="0" indent="0">
              <a:buNone/>
            </a:pPr>
            <a:r>
              <a:rPr lang="en-US" altLang="zh-CN" sz="1800"/>
              <a:t>	</a:t>
            </a:r>
            <a:r>
              <a:rPr lang="zh-CN" altLang="en-US" sz="1800"/>
              <a:t>常见的错误是：为每个列创建独立的索引，或者按照错误的顺序创建多列索引。</a:t>
            </a:r>
            <a:endParaRPr lang="zh-CN" altLang="en-US" sz="1800"/>
          </a:p>
          <a:p>
            <a:pPr marL="0" indent="0">
              <a:buNone/>
            </a:pPr>
            <a:r>
              <a:rPr lang="en-US" altLang="zh-CN" sz="1800"/>
              <a:t>	</a:t>
            </a:r>
            <a:r>
              <a:rPr lang="zh-CN" altLang="en-US" sz="1800"/>
              <a:t>在多个列上建立独立的单列索引大部分情况下并不能提高</a:t>
            </a:r>
            <a:r>
              <a:rPr lang="en-US" altLang="zh-CN" sz="1800"/>
              <a:t>MySQL</a:t>
            </a:r>
            <a:r>
              <a:rPr lang="zh-CN" altLang="en-US" sz="1800"/>
              <a:t>的查询性能。</a:t>
            </a:r>
            <a:endParaRPr lang="zh-CN" altLang="en-US" sz="1800"/>
          </a:p>
          <a:p>
            <a:pPr marL="0" indent="0">
              <a:buNone/>
            </a:pPr>
            <a:r>
              <a:rPr lang="en-US" altLang="zh-CN" sz="1800"/>
              <a:t>	MySQL5.0</a:t>
            </a:r>
            <a:r>
              <a:rPr lang="zh-CN" altLang="en-US" sz="1800"/>
              <a:t>和更新版本引入了一种叫</a:t>
            </a:r>
            <a:r>
              <a:rPr lang="en-US" altLang="zh-CN" sz="1800"/>
              <a:t>“</a:t>
            </a:r>
            <a:r>
              <a:rPr lang="zh-CN" altLang="en-US" sz="1800"/>
              <a:t>索引合并</a:t>
            </a:r>
            <a:r>
              <a:rPr lang="en-US" altLang="zh-CN" sz="1800"/>
              <a:t>”</a:t>
            </a:r>
            <a:r>
              <a:rPr lang="zh-CN" altLang="en-US" sz="1800"/>
              <a:t>策略，一定程度上可以使用表上的多个单列索引来定</a:t>
            </a:r>
            <a:r>
              <a:rPr lang="en-US" altLang="zh-CN" sz="1800"/>
              <a:t>	</a:t>
            </a:r>
            <a:r>
              <a:rPr lang="zh-CN" altLang="en-US" sz="1800"/>
              <a:t>位指定的行。</a:t>
            </a:r>
            <a:endParaRPr lang="zh-CN" altLang="en-US" sz="1800"/>
          </a:p>
          <a:p>
            <a:pPr marL="0" indent="0">
              <a:buNone/>
            </a:pPr>
            <a:r>
              <a:rPr lang="en-US" altLang="zh-CN" sz="1800"/>
              <a:t>	</a:t>
            </a:r>
            <a:r>
              <a:rPr lang="zh-CN" altLang="en-US" sz="1800"/>
              <a:t>举例：</a:t>
            </a:r>
            <a:r>
              <a:rPr lang="en-US" altLang="zh-CN" sz="1800"/>
              <a:t>						</a:t>
            </a:r>
            <a:r>
              <a:rPr lang="en-US" altLang="zh-CN" sz="1800">
                <a:sym typeface="+mn-ea"/>
              </a:rPr>
              <a:t>MySQL5.0</a:t>
            </a:r>
            <a:r>
              <a:rPr lang="zh-CN" altLang="en-US" sz="1800">
                <a:sym typeface="+mn-ea"/>
              </a:rPr>
              <a:t>和更新版本中，查询能够同时使用这</a:t>
            </a:r>
            <a:r>
              <a:rPr lang="en-US" altLang="zh-CN" sz="1800">
                <a:sym typeface="+mn-ea"/>
              </a:rPr>
              <a:t>							</a:t>
            </a:r>
            <a:r>
              <a:rPr lang="zh-CN" altLang="en-US" sz="1800">
                <a:sym typeface="+mn-ea"/>
              </a:rPr>
              <a:t>两个单列索引进行扫描，并将结果进行合并。</a:t>
            </a:r>
            <a:endParaRPr lang="zh-CN" altLang="en-US" sz="1800">
              <a:sym typeface="+mn-ea"/>
            </a:endParaRPr>
          </a:p>
          <a:p>
            <a:pPr marL="0" indent="0">
              <a:buNone/>
            </a:pPr>
            <a:r>
              <a:rPr lang="en-US" altLang="zh-CN" sz="1800">
                <a:sym typeface="+mn-ea"/>
              </a:rPr>
              <a:t>							</a:t>
            </a:r>
            <a:r>
              <a:rPr lang="zh-CN" altLang="en-US" sz="1800">
                <a:sym typeface="+mn-ea"/>
              </a:rPr>
              <a:t>这种算法有三个变种：</a:t>
            </a:r>
            <a:r>
              <a:rPr lang="en-US" altLang="zh-CN" sz="1800">
                <a:sym typeface="+mn-ea"/>
              </a:rPr>
              <a:t>OR</a:t>
            </a:r>
            <a:r>
              <a:rPr lang="zh-CN" altLang="en-US" sz="1800">
                <a:sym typeface="+mn-ea"/>
              </a:rPr>
              <a:t>条件的联合</a:t>
            </a:r>
            <a:r>
              <a:rPr lang="en-US" altLang="zh-CN" sz="1800">
                <a:sym typeface="+mn-ea"/>
              </a:rPr>
              <a:t>(union)								AND</a:t>
            </a:r>
            <a:r>
              <a:rPr lang="zh-CN" altLang="en-US" sz="1800">
                <a:sym typeface="+mn-ea"/>
              </a:rPr>
              <a:t>条件的相交</a:t>
            </a:r>
            <a:r>
              <a:rPr lang="en-US" altLang="zh-CN" sz="1800">
                <a:sym typeface="+mn-ea"/>
              </a:rPr>
              <a:t>(intersection)</a:t>
            </a:r>
            <a:r>
              <a:rPr lang="zh-CN" altLang="en-US" sz="1800">
                <a:sym typeface="+mn-ea"/>
              </a:rPr>
              <a:t>，组合前两种</a:t>
            </a:r>
            <a:r>
              <a:rPr lang="en-US" altLang="zh-CN" sz="1800">
                <a:sym typeface="+mn-ea"/>
              </a:rPr>
              <a:t>								</a:t>
            </a:r>
            <a:r>
              <a:rPr lang="zh-CN" altLang="en-US" sz="1800">
                <a:sym typeface="+mn-ea"/>
              </a:rPr>
              <a:t>情况的联合及相交。</a:t>
            </a:r>
            <a:endParaRPr lang="zh-CN" altLang="en-US" sz="1800">
              <a:sym typeface="+mn-ea"/>
            </a:endParaRPr>
          </a:p>
          <a:p>
            <a:pPr marL="0" indent="0">
              <a:buNone/>
            </a:pPr>
            <a:r>
              <a:rPr lang="en-US" altLang="zh-CN" sz="1800">
                <a:sym typeface="+mn-ea"/>
              </a:rPr>
              <a:t>							</a:t>
            </a:r>
            <a:r>
              <a:rPr lang="zh-CN" altLang="en-US" sz="1800">
                <a:sym typeface="+mn-ea"/>
              </a:rPr>
              <a:t>如果在</a:t>
            </a:r>
            <a:r>
              <a:rPr lang="en-US" altLang="zh-CN" sz="1800">
                <a:sym typeface="+mn-ea"/>
              </a:rPr>
              <a:t>EXPLAIN</a:t>
            </a:r>
            <a:r>
              <a:rPr lang="zh-CN" altLang="en-US" sz="1800">
                <a:sym typeface="+mn-ea"/>
              </a:rPr>
              <a:t>中看到有索引合并，检查一下</a:t>
            </a:r>
            <a:r>
              <a:rPr lang="en-US" altLang="zh-CN" sz="1800">
                <a:sym typeface="+mn-ea"/>
              </a:rPr>
              <a:t>								</a:t>
            </a:r>
            <a:r>
              <a:rPr lang="zh-CN" altLang="en-US" sz="1800">
                <a:sym typeface="+mn-ea"/>
              </a:rPr>
              <a:t>查询和表结构，看是否已是最优的。</a:t>
            </a:r>
            <a:endParaRPr lang="zh-CN" altLang="en-US" sz="1800">
              <a:sym typeface="+mn-ea"/>
            </a:endParaRPr>
          </a:p>
          <a:p>
            <a:pPr marL="0" indent="0">
              <a:buNone/>
            </a:pPr>
            <a:r>
              <a:rPr lang="en-US" altLang="zh-CN" sz="1800">
                <a:sym typeface="+mn-ea"/>
              </a:rPr>
              <a:t>							</a:t>
            </a:r>
            <a:r>
              <a:rPr lang="zh-CN" altLang="en-US" sz="1800">
                <a:sym typeface="+mn-ea"/>
              </a:rPr>
              <a:t>可以通过参数</a:t>
            </a:r>
            <a:r>
              <a:rPr lang="en-US" altLang="zh-CN" sz="1800">
                <a:sym typeface="+mn-ea"/>
              </a:rPr>
              <a:t>optimizer_swtich</a:t>
            </a:r>
            <a:r>
              <a:rPr lang="zh-CN" altLang="en-US" sz="1800">
                <a:sym typeface="+mn-ea"/>
              </a:rPr>
              <a:t>来关闭索引合</a:t>
            </a:r>
            <a:r>
              <a:rPr lang="en-US" altLang="zh-CN" sz="1800">
                <a:sym typeface="+mn-ea"/>
              </a:rPr>
              <a:t>							</a:t>
            </a:r>
            <a:r>
              <a:rPr lang="zh-CN" altLang="en-US" sz="1800">
                <a:sym typeface="+mn-ea"/>
              </a:rPr>
              <a:t>并功能。</a:t>
            </a:r>
            <a:endParaRPr lang="zh-CN" altLang="en-US" sz="1800">
              <a:sym typeface="+mn-ea"/>
            </a:endParaRPr>
          </a:p>
          <a:p>
            <a:pPr marL="0" indent="0">
              <a:buNone/>
            </a:pPr>
            <a:r>
              <a:rPr lang="en-US" altLang="zh-CN" sz="1800">
                <a:sym typeface="+mn-ea"/>
              </a:rPr>
              <a:t>							</a:t>
            </a:r>
            <a:r>
              <a:rPr lang="zh-CN" altLang="en-US" sz="1800">
                <a:sym typeface="+mn-ea"/>
              </a:rPr>
              <a:t>可以使用</a:t>
            </a:r>
            <a:r>
              <a:rPr lang="en-US" altLang="zh-CN" sz="1800">
                <a:sym typeface="+mn-ea"/>
              </a:rPr>
              <a:t>IGNORE_INDEX</a:t>
            </a:r>
            <a:r>
              <a:rPr lang="zh-CN" altLang="en-US" sz="1800">
                <a:sym typeface="+mn-ea"/>
              </a:rPr>
              <a:t>提示让优化器忽略掉某</a:t>
            </a:r>
            <a:r>
              <a:rPr lang="en-US" altLang="zh-CN" sz="1800">
                <a:sym typeface="+mn-ea"/>
              </a:rPr>
              <a:t>							</a:t>
            </a:r>
            <a:r>
              <a:rPr lang="zh-CN" altLang="en-US" sz="1800">
                <a:sym typeface="+mn-ea"/>
              </a:rPr>
              <a:t>些索引。</a:t>
            </a:r>
            <a:endParaRPr lang="zh-CN" altLang="en-US" sz="1800">
              <a:sym typeface="+mn-ea"/>
            </a:endParaRPr>
          </a:p>
        </p:txBody>
      </p:sp>
      <p:pic>
        <p:nvPicPr>
          <p:cNvPr id="4" name="图片 3"/>
          <p:cNvPicPr>
            <a:picLocks noChangeAspect="1"/>
          </p:cNvPicPr>
          <p:nvPr/>
        </p:nvPicPr>
        <p:blipFill>
          <a:blip r:embed="rId1"/>
          <a:stretch>
            <a:fillRect/>
          </a:stretch>
        </p:blipFill>
        <p:spPr>
          <a:xfrm>
            <a:off x="1921510" y="2876550"/>
            <a:ext cx="4523740" cy="22479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sym typeface="+mn-ea"/>
              </a:rPr>
              <a:t>高性能的索引策略</a:t>
            </a:r>
            <a:endParaRPr lang="zh-CN" altLang="en-US"/>
          </a:p>
        </p:txBody>
      </p:sp>
      <p:sp>
        <p:nvSpPr>
          <p:cNvPr id="3" name="文本占位符 2"/>
          <p:cNvSpPr>
            <a:spLocks noGrp="1"/>
          </p:cNvSpPr>
          <p:nvPr>
            <p:ph type="body" sz="quarter" idx="13"/>
          </p:nvPr>
        </p:nvSpPr>
        <p:spPr/>
        <p:txBody>
          <a:bodyPr/>
          <a:p>
            <a:pPr marL="0" indent="0">
              <a:buNone/>
            </a:pPr>
            <a:r>
              <a:rPr lang="zh-CN" altLang="en-US" sz="1800"/>
              <a:t>多列索引</a:t>
            </a:r>
            <a:endParaRPr lang="zh-CN" altLang="en-US" sz="1800"/>
          </a:p>
          <a:p>
            <a:pPr marL="0" indent="0">
              <a:buNone/>
            </a:pPr>
            <a:r>
              <a:rPr lang="en-US" altLang="zh-CN" sz="1800"/>
              <a:t>	</a:t>
            </a:r>
            <a:r>
              <a:rPr lang="zh-CN" altLang="en-US" sz="1800"/>
              <a:t>索引合并测量有时候是一种优化结果，但实际上更多时候说明了表上的索引建得很糟糕：</a:t>
            </a:r>
            <a:endParaRPr lang="zh-CN" altLang="en-US" sz="1800"/>
          </a:p>
          <a:p>
            <a:pPr marL="0" indent="0">
              <a:buNone/>
            </a:pPr>
            <a:r>
              <a:rPr lang="en-US" altLang="zh-CN" sz="1800"/>
              <a:t>		</a:t>
            </a:r>
            <a:r>
              <a:rPr lang="zh-CN" altLang="en-US" sz="1800"/>
              <a:t>当出现服务器对多个索引做相交操作时（通常有多个</a:t>
            </a:r>
            <a:r>
              <a:rPr lang="en-US" altLang="zh-CN" sz="1800"/>
              <a:t>AND</a:t>
            </a:r>
            <a:r>
              <a:rPr lang="zh-CN" altLang="en-US" sz="1800"/>
              <a:t>条件），通常意味着需要一个包含</a:t>
            </a:r>
            <a:r>
              <a:rPr lang="en-US" altLang="zh-CN" sz="1800"/>
              <a:t>			</a:t>
            </a:r>
            <a:r>
              <a:rPr lang="zh-CN" altLang="en-US" sz="1800"/>
              <a:t>所有相关列的多列索引，而不是多个独立的单列索引。</a:t>
            </a:r>
            <a:endParaRPr lang="zh-CN" altLang="en-US" sz="1800"/>
          </a:p>
          <a:p>
            <a:pPr marL="0" indent="0">
              <a:buNone/>
            </a:pPr>
            <a:r>
              <a:rPr lang="en-US" altLang="zh-CN" sz="1800"/>
              <a:t>		</a:t>
            </a:r>
            <a:r>
              <a:rPr lang="zh-CN" altLang="en-US" sz="1800"/>
              <a:t>当服务器需要对多个索引做联合操作时（通常有多个</a:t>
            </a:r>
            <a:r>
              <a:rPr lang="en-US" altLang="zh-CN" sz="1800"/>
              <a:t>OR</a:t>
            </a:r>
            <a:r>
              <a:rPr lang="zh-CN" altLang="en-US" sz="1800"/>
              <a:t>条件），通常需要耗费大量的</a:t>
            </a:r>
            <a:r>
              <a:rPr lang="en-US" altLang="zh-CN" sz="1800"/>
              <a:t>CPU</a:t>
            </a:r>
            <a:r>
              <a:rPr lang="zh-CN" altLang="en-US" sz="1800"/>
              <a:t>和</a:t>
            </a:r>
            <a:r>
              <a:rPr lang="en-US" altLang="zh-CN" sz="1800"/>
              <a:t>			</a:t>
            </a:r>
            <a:r>
              <a:rPr lang="zh-CN" altLang="en-US" sz="1800"/>
              <a:t>内存资源在算法的缓存、排序和合并操作上，特别是当其中有些索引的选择性不高，需要合</a:t>
            </a:r>
            <a:r>
              <a:rPr lang="en-US" altLang="zh-CN" sz="1800"/>
              <a:t>		</a:t>
            </a:r>
            <a:r>
              <a:rPr lang="zh-CN" altLang="en-US" sz="1800"/>
              <a:t>并扫描返回的大量数据的时候。</a:t>
            </a:r>
            <a:endParaRPr lang="zh-CN" altLang="en-US" sz="1800"/>
          </a:p>
          <a:p>
            <a:pPr marL="0" indent="0">
              <a:buNone/>
            </a:pPr>
            <a:r>
              <a:rPr lang="en-US" altLang="zh-CN" sz="1800"/>
              <a:t>		</a:t>
            </a:r>
            <a:r>
              <a:rPr lang="zh-CN" altLang="en-US" sz="1800"/>
              <a:t>更重要的是，优化器不会把这些计算到</a:t>
            </a:r>
            <a:r>
              <a:rPr lang="en-US" altLang="zh-CN" sz="1800"/>
              <a:t>“</a:t>
            </a:r>
            <a:r>
              <a:rPr lang="zh-CN" altLang="en-US" sz="1800"/>
              <a:t>查询成本</a:t>
            </a:r>
            <a:r>
              <a:rPr lang="en-US" altLang="zh-CN" sz="1800"/>
              <a:t>”</a:t>
            </a:r>
            <a:r>
              <a:rPr lang="zh-CN" altLang="en-US" sz="1800"/>
              <a:t>中，优化器只关心随机页面读取。这会</a:t>
            </a:r>
            <a:r>
              <a:rPr lang="en-US" altLang="zh-CN" sz="1800"/>
              <a:t>		</a:t>
            </a:r>
            <a:r>
              <a:rPr lang="zh-CN" altLang="en-US" sz="1800"/>
              <a:t>使得查询的成本被</a:t>
            </a:r>
            <a:r>
              <a:rPr lang="en-US" altLang="zh-CN" sz="1800"/>
              <a:t>“</a:t>
            </a:r>
            <a:r>
              <a:rPr lang="zh-CN" altLang="en-US" sz="1800"/>
              <a:t>低估</a:t>
            </a:r>
            <a:r>
              <a:rPr lang="en-US" altLang="zh-CN" sz="1800"/>
              <a:t>”</a:t>
            </a:r>
            <a:r>
              <a:rPr lang="zh-CN" altLang="en-US" sz="1800"/>
              <a:t>，导致该执行计划还不如直接走全表扫描。这样做不但会消耗更</a:t>
            </a:r>
            <a:r>
              <a:rPr lang="en-US" altLang="zh-CN" sz="1800"/>
              <a:t>		</a:t>
            </a:r>
            <a:r>
              <a:rPr lang="zh-CN" altLang="en-US" sz="1800"/>
              <a:t>多的</a:t>
            </a:r>
            <a:r>
              <a:rPr lang="en-US" altLang="zh-CN" sz="1800"/>
              <a:t>CPU</a:t>
            </a:r>
            <a:r>
              <a:rPr lang="zh-CN" altLang="en-US" sz="1800"/>
              <a:t>和内存资源，还可能会影响查询的并发性，但如果是单独运行这样的查询则往往会</a:t>
            </a:r>
            <a:r>
              <a:rPr lang="en-US" altLang="zh-CN" sz="1800"/>
              <a:t>			</a:t>
            </a:r>
            <a:r>
              <a:rPr lang="zh-CN" altLang="en-US" sz="1800"/>
              <a:t>忽略对并发性的影响。通常来说，将查询改写成</a:t>
            </a:r>
            <a:r>
              <a:rPr lang="en-US" altLang="zh-CN" sz="1800"/>
              <a:t>UNION</a:t>
            </a:r>
            <a:r>
              <a:rPr lang="zh-CN" altLang="en-US" sz="1800"/>
              <a:t>的方式往往更好。</a:t>
            </a:r>
            <a:endParaRPr lang="zh-CN" altLang="en-US" sz="1800"/>
          </a:p>
          <a:p>
            <a:pPr marL="0" indent="0">
              <a:buNone/>
            </a:pPr>
            <a:r>
              <a:rPr lang="en-US" altLang="zh-CN" sz="1800"/>
              <a:t>		</a:t>
            </a:r>
            <a:endParaRPr lang="en-US" altLang="zh-CN" sz="1800"/>
          </a:p>
        </p:txBody>
      </p:sp>
      <p:pic>
        <p:nvPicPr>
          <p:cNvPr id="4" name="图片 3"/>
          <p:cNvPicPr>
            <a:picLocks noChangeAspect="1"/>
          </p:cNvPicPr>
          <p:nvPr/>
        </p:nvPicPr>
        <p:blipFill>
          <a:blip r:embed="rId1"/>
          <a:stretch>
            <a:fillRect/>
          </a:stretch>
        </p:blipFill>
        <p:spPr>
          <a:xfrm>
            <a:off x="2272030" y="4444365"/>
            <a:ext cx="5361940" cy="7429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软雅黑" panose="020B0503020204020204" charset="-122"/>
                <a:ea typeface="微软雅黑" panose="020B0503020204020204" charset="-122"/>
                <a:cs typeface="微软雅黑" panose="020B0503020204020204" charset="-122"/>
                <a:sym typeface="+mn-ea"/>
              </a:rPr>
              <a:t>目录</a:t>
            </a:r>
            <a:endParaRPr lang="zh-CN" altLang="en-US" b="1" dirty="0"/>
          </a:p>
        </p:txBody>
      </p:sp>
      <p:sp>
        <p:nvSpPr>
          <p:cNvPr id="6" name="文本占位符 5"/>
          <p:cNvSpPr>
            <a:spLocks noGrp="1"/>
          </p:cNvSpPr>
          <p:nvPr>
            <p:ph type="body" sz="quarter" idx="13"/>
          </p:nvPr>
        </p:nvSpPr>
        <p:spPr/>
        <p:txBody>
          <a:bodyPr/>
          <a:p>
            <a:pPr marL="0" indent="0">
              <a:buNone/>
            </a:pPr>
            <a:r>
              <a:rPr lang="zh-CN" altLang="en-US"/>
              <a:t>什么是索引？</a:t>
            </a:r>
            <a:endParaRPr lang="zh-CN" altLang="en-US"/>
          </a:p>
        </p:txBody>
      </p:sp>
      <p:sp>
        <p:nvSpPr>
          <p:cNvPr id="5" name="矩形 4"/>
          <p:cNvSpPr/>
          <p:nvPr/>
        </p:nvSpPr>
        <p:spPr>
          <a:xfrm>
            <a:off x="1460898" y="2391494"/>
            <a:ext cx="1682303" cy="1590261"/>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dirty="0">
                <a:latin typeface="微软雅黑" panose="020B0503020204020204" charset="-122"/>
                <a:ea typeface="微软雅黑" panose="020B0503020204020204" charset="-122"/>
              </a:rPr>
              <a:t>什么是索引？</a:t>
            </a:r>
            <a:endParaRPr lang="zh-CN" dirty="0">
              <a:latin typeface="微软雅黑" panose="020B0503020204020204" charset="-122"/>
              <a:ea typeface="微软雅黑" panose="020B0503020204020204" charset="-122"/>
            </a:endParaRPr>
          </a:p>
        </p:txBody>
      </p:sp>
      <p:sp>
        <p:nvSpPr>
          <p:cNvPr id="11" name="矩形 10"/>
          <p:cNvSpPr/>
          <p:nvPr/>
        </p:nvSpPr>
        <p:spPr>
          <a:xfrm>
            <a:off x="5254593" y="2391493"/>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charset="-122"/>
                <a:ea typeface="微软雅黑" panose="020B0503020204020204" charset="-122"/>
              </a:rPr>
              <a:t>索引的类型有哪些？</a:t>
            </a:r>
            <a:endParaRPr lang="zh-CN" altLang="en-US" dirty="0" smtClean="0">
              <a:latin typeface="微软雅黑" panose="020B0503020204020204" charset="-122"/>
              <a:ea typeface="微软雅黑" panose="020B0503020204020204" charset="-122"/>
            </a:endParaRPr>
          </a:p>
        </p:txBody>
      </p:sp>
      <p:sp>
        <p:nvSpPr>
          <p:cNvPr id="16" name="矩形 15"/>
          <p:cNvSpPr/>
          <p:nvPr/>
        </p:nvSpPr>
        <p:spPr>
          <a:xfrm>
            <a:off x="8972088" y="2391494"/>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latin typeface="微软雅黑" panose="020B0503020204020204" charset="-122"/>
                <a:ea typeface="微软雅黑" panose="020B0503020204020204" charset="-122"/>
              </a:rPr>
              <a:t>高性能索引策略有哪些？</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sym typeface="+mn-ea"/>
              </a:rPr>
              <a:t>高性能的索引策略</a:t>
            </a:r>
            <a:endParaRPr lang="zh-CN" altLang="en-US"/>
          </a:p>
        </p:txBody>
      </p:sp>
      <p:sp>
        <p:nvSpPr>
          <p:cNvPr id="3" name="文本占位符 2"/>
          <p:cNvSpPr>
            <a:spLocks noGrp="1"/>
          </p:cNvSpPr>
          <p:nvPr>
            <p:ph type="body" sz="quarter" idx="13"/>
          </p:nvPr>
        </p:nvSpPr>
        <p:spPr/>
        <p:txBody>
          <a:bodyPr/>
          <a:p>
            <a:pPr marL="0" indent="0">
              <a:buNone/>
            </a:pPr>
            <a:r>
              <a:rPr lang="zh-CN" altLang="en-US" sz="1800"/>
              <a:t>选择合适的索引顺序</a:t>
            </a:r>
            <a:endParaRPr lang="zh-CN" altLang="en-US" sz="1800"/>
          </a:p>
          <a:p>
            <a:pPr marL="0" indent="0">
              <a:buNone/>
            </a:pPr>
            <a:r>
              <a:rPr lang="en-US" altLang="zh-CN" sz="1800"/>
              <a:t>	</a:t>
            </a:r>
            <a:r>
              <a:rPr lang="zh-CN" altLang="en-US" sz="1800"/>
              <a:t>正确的顺序依赖于使用该索引的查询，并且同时需要考虑如何更好地满足排序和分组的需要（适用于</a:t>
            </a:r>
            <a:r>
              <a:rPr lang="en-US" altLang="zh-CN" sz="1800"/>
              <a:t>	B-Tree</a:t>
            </a:r>
            <a:r>
              <a:rPr lang="zh-CN" altLang="en-US" sz="1800"/>
              <a:t>索引；哈希后者其他类型的索引并不会像</a:t>
            </a:r>
            <a:r>
              <a:rPr lang="en-US" altLang="zh-CN" sz="1800"/>
              <a:t>B-Tree</a:t>
            </a:r>
            <a:r>
              <a:rPr lang="zh-CN" altLang="en-US" sz="1800"/>
              <a:t>索引一样按顺序存储数据）。</a:t>
            </a:r>
            <a:endParaRPr lang="zh-CN" altLang="en-US" sz="1800"/>
          </a:p>
          <a:p>
            <a:pPr marL="0" indent="0">
              <a:buNone/>
            </a:pPr>
            <a:r>
              <a:rPr lang="en-US" altLang="zh-CN" sz="1800"/>
              <a:t>	</a:t>
            </a:r>
            <a:r>
              <a:rPr lang="zh-CN" altLang="en-US" sz="1800"/>
              <a:t>当不需要考虑排序和分组时，将选择性最高的列放到前面通常是很好的。这时候索引只能用于优化</a:t>
            </a:r>
            <a:r>
              <a:rPr lang="en-US" altLang="zh-CN" sz="1800"/>
              <a:t>	WHER</a:t>
            </a:r>
            <a:r>
              <a:rPr lang="zh-CN" altLang="en-US" sz="1800"/>
              <a:t>条件的查找。</a:t>
            </a:r>
            <a:endParaRPr lang="zh-CN" altLang="en-US" sz="1800"/>
          </a:p>
          <a:p>
            <a:pPr marL="0" indent="0">
              <a:buNone/>
            </a:pPr>
            <a:r>
              <a:rPr lang="en-US" altLang="zh-CN" sz="1800"/>
              <a:t>	</a:t>
            </a:r>
            <a:r>
              <a:rPr lang="zh-CN" altLang="en-US" sz="1800"/>
              <a:t>然而，性能不只是依赖于所有索引列的选择性（整体基数），也和查询条件的具体值有关，也就是</a:t>
            </a:r>
            <a:r>
              <a:rPr lang="en-US" altLang="zh-CN" sz="1800"/>
              <a:t>		</a:t>
            </a:r>
            <a:r>
              <a:rPr lang="zh-CN" altLang="en-US" sz="1800"/>
              <a:t>和值得分布有关。</a:t>
            </a:r>
            <a:endParaRPr lang="zh-CN" altLang="en-US" sz="1800"/>
          </a:p>
          <a:p>
            <a:pPr marL="0" indent="0">
              <a:buNone/>
            </a:pPr>
            <a:r>
              <a:rPr lang="en-US" altLang="zh-CN" sz="1800"/>
              <a:t>	</a:t>
            </a:r>
            <a:r>
              <a:rPr lang="zh-CN" altLang="en-US" sz="1800"/>
              <a:t>举例：</a:t>
            </a:r>
            <a:endParaRPr lang="zh-CN" altLang="en-US" sz="1800"/>
          </a:p>
          <a:p>
            <a:pPr marL="0" indent="0">
              <a:buNone/>
            </a:pPr>
            <a:r>
              <a:rPr lang="en-US" altLang="zh-CN" sz="1800"/>
              <a:t>		SELECT * FROM payment WHERE staff_id = 2 AND customer_id = 584;</a:t>
            </a:r>
            <a:endParaRPr lang="en-US" altLang="zh-CN" sz="1800"/>
          </a:p>
          <a:p>
            <a:pPr marL="0" indent="0">
              <a:buNone/>
            </a:pPr>
            <a:r>
              <a:rPr lang="en-US" altLang="zh-CN" sz="1800"/>
              <a:t>		</a:t>
            </a:r>
            <a:r>
              <a:rPr lang="zh-CN" altLang="en-US" sz="1800"/>
              <a:t>此例应该建</a:t>
            </a:r>
            <a:r>
              <a:rPr lang="en-US" altLang="zh-CN" sz="1800"/>
              <a:t>(staff_id,customer_id)</a:t>
            </a:r>
            <a:r>
              <a:rPr lang="zh-CN" altLang="en-US" sz="1800"/>
              <a:t>索引还是颠倒一下顺序呢？</a:t>
            </a:r>
            <a:endParaRPr lang="zh-CN" altLang="en-US" sz="1800"/>
          </a:p>
          <a:p>
            <a:pPr marL="0" indent="0">
              <a:buNone/>
            </a:pPr>
            <a:r>
              <a:rPr lang="en-US" altLang="zh-CN" sz="1800"/>
              <a:t>		</a:t>
            </a:r>
            <a:r>
              <a:rPr lang="zh-CN" altLang="en-US" sz="1800"/>
              <a:t>先看看各个</a:t>
            </a:r>
            <a:r>
              <a:rPr lang="en-US" altLang="zh-CN" sz="1800"/>
              <a:t>WHERE</a:t>
            </a:r>
            <a:r>
              <a:rPr lang="zh-CN" altLang="en-US" sz="1800"/>
              <a:t>条件的分支对应的数据基数有多大：</a:t>
            </a:r>
            <a:endParaRPr lang="zh-CN" altLang="en-US" sz="1800"/>
          </a:p>
          <a:p>
            <a:pPr marL="0" indent="0">
              <a:buNone/>
            </a:pPr>
            <a:r>
              <a:rPr lang="en-US" altLang="zh-CN" sz="1800"/>
              <a:t>								</a:t>
            </a:r>
            <a:r>
              <a:rPr lang="zh-CN" altLang="en-US" sz="1800"/>
              <a:t>由结果可以看出应该讲</a:t>
            </a:r>
            <a:r>
              <a:rPr lang="en-US" altLang="zh-CN" sz="1800"/>
              <a:t>customer_id									</a:t>
            </a:r>
            <a:r>
              <a:rPr lang="zh-CN" altLang="en-US" sz="1800"/>
              <a:t>放到前面。因为对应条件值</a:t>
            </a:r>
            <a:r>
              <a:rPr lang="en-US" altLang="zh-CN" sz="1800"/>
              <a:t>									customer_id</a:t>
            </a:r>
            <a:r>
              <a:rPr lang="zh-CN" altLang="en-US" sz="1800"/>
              <a:t>数量更小。</a:t>
            </a:r>
            <a:endParaRPr lang="zh-CN" altLang="en-US" sz="1800"/>
          </a:p>
        </p:txBody>
      </p:sp>
      <p:pic>
        <p:nvPicPr>
          <p:cNvPr id="4" name="图片 3"/>
          <p:cNvPicPr>
            <a:picLocks noChangeAspect="1"/>
          </p:cNvPicPr>
          <p:nvPr/>
        </p:nvPicPr>
        <p:blipFill>
          <a:blip r:embed="rId1"/>
          <a:stretch>
            <a:fillRect/>
          </a:stretch>
        </p:blipFill>
        <p:spPr>
          <a:xfrm>
            <a:off x="2282190" y="4821555"/>
            <a:ext cx="5066665" cy="7048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sym typeface="+mn-ea"/>
              </a:rPr>
              <a:t>高性能的索引策略</a:t>
            </a:r>
            <a:endParaRPr lang="zh-CN" altLang="en-US"/>
          </a:p>
        </p:txBody>
      </p:sp>
      <p:sp>
        <p:nvSpPr>
          <p:cNvPr id="3" name="文本占位符 2"/>
          <p:cNvSpPr>
            <a:spLocks noGrp="1"/>
          </p:cNvSpPr>
          <p:nvPr>
            <p:ph type="body" sz="quarter" idx="13"/>
          </p:nvPr>
        </p:nvSpPr>
        <p:spPr/>
        <p:txBody>
          <a:bodyPr/>
          <a:p>
            <a:pPr marL="0" indent="0">
              <a:buNone/>
            </a:pPr>
            <a:r>
              <a:rPr lang="zh-CN" altLang="en-US" sz="1800">
                <a:sym typeface="+mn-ea"/>
              </a:rPr>
              <a:t>选择合适的索引顺序</a:t>
            </a:r>
            <a:endParaRPr lang="zh-CN" altLang="en-US" sz="1800">
              <a:sym typeface="+mn-ea"/>
            </a:endParaRPr>
          </a:p>
          <a:p>
            <a:pPr marL="0" indent="0">
              <a:buNone/>
            </a:pPr>
            <a:r>
              <a:rPr lang="en-US" altLang="zh-CN" sz="1800"/>
              <a:t>	</a:t>
            </a:r>
            <a:r>
              <a:rPr lang="zh-CN" altLang="en-US" sz="1800"/>
              <a:t>此时再来看看</a:t>
            </a:r>
            <a:r>
              <a:rPr lang="en-US" altLang="zh-CN" sz="1800"/>
              <a:t>staff_id</a:t>
            </a:r>
            <a:r>
              <a:rPr lang="zh-CN" altLang="en-US" sz="1800"/>
              <a:t>的选择性：</a:t>
            </a:r>
            <a:endParaRPr lang="zh-CN" altLang="en-US" sz="1800"/>
          </a:p>
          <a:p>
            <a:pPr marL="0" indent="0">
              <a:buNone/>
            </a:pPr>
            <a:r>
              <a:rPr lang="en-US" altLang="zh-CN" sz="1800"/>
              <a:t>							</a:t>
            </a:r>
            <a:r>
              <a:rPr lang="zh-CN" altLang="en-US" sz="1800"/>
              <a:t>但须注意的是：查询结果非常依赖于选定的具</a:t>
            </a:r>
            <a:r>
              <a:rPr lang="en-US" altLang="zh-CN" sz="1800"/>
              <a:t>							</a:t>
            </a:r>
            <a:r>
              <a:rPr lang="zh-CN" altLang="en-US" sz="1800"/>
              <a:t>体值。如果按此例优化，对于其他一些条件值</a:t>
            </a:r>
            <a:r>
              <a:rPr lang="en-US" altLang="zh-CN" sz="1800"/>
              <a:t>							</a:t>
            </a:r>
            <a:r>
              <a:rPr lang="zh-CN" altLang="en-US" sz="1800"/>
              <a:t>的查询不公平，服务器整体性能可能变得更糟，</a:t>
            </a:r>
            <a:r>
              <a:rPr lang="en-US" altLang="zh-CN" sz="1800"/>
              <a:t>							</a:t>
            </a:r>
            <a:r>
              <a:rPr lang="zh-CN" altLang="en-US" sz="1800"/>
              <a:t>或者其他某些查询的运行变得不如预期。</a:t>
            </a:r>
            <a:endParaRPr lang="zh-CN" altLang="en-US" sz="1800"/>
          </a:p>
          <a:p>
            <a:pPr marL="0" indent="0">
              <a:buNone/>
            </a:pPr>
            <a:r>
              <a:rPr lang="en-US" altLang="zh-CN" sz="1800"/>
              <a:t>	</a:t>
            </a:r>
            <a:r>
              <a:rPr lang="zh-CN" altLang="en-US" sz="1800"/>
              <a:t>我们通过考虑全局基数和选择性，而不是某个具体查询：</a:t>
            </a:r>
            <a:endParaRPr lang="zh-CN" altLang="en-US" sz="1800"/>
          </a:p>
          <a:p>
            <a:pPr marL="0" indent="0">
              <a:buNone/>
            </a:pPr>
            <a:r>
              <a:rPr lang="en-US" altLang="zh-CN" sz="1800"/>
              <a:t>							</a:t>
            </a:r>
            <a:r>
              <a:rPr lang="zh-CN" altLang="en-US" sz="1800"/>
              <a:t>因为</a:t>
            </a:r>
            <a:r>
              <a:rPr lang="en-US" altLang="zh-CN" sz="1800"/>
              <a:t>customer_id</a:t>
            </a:r>
            <a:r>
              <a:rPr lang="zh-CN" altLang="en-US" sz="1800"/>
              <a:t>的选择性更高些，所以</a:t>
            </a:r>
            <a:r>
              <a:rPr lang="en-US" altLang="zh-CN" sz="1800"/>
              <a:t>								customer_id</a:t>
            </a:r>
            <a:r>
              <a:rPr lang="zh-CN" altLang="en-US" sz="1800"/>
              <a:t>的索引应该在第一列。</a:t>
            </a:r>
            <a:endParaRPr lang="zh-CN" altLang="en-US" sz="1800"/>
          </a:p>
        </p:txBody>
      </p:sp>
      <p:pic>
        <p:nvPicPr>
          <p:cNvPr id="4" name="图片 3"/>
          <p:cNvPicPr>
            <a:picLocks noChangeAspect="1"/>
          </p:cNvPicPr>
          <p:nvPr/>
        </p:nvPicPr>
        <p:blipFill>
          <a:blip r:embed="rId1"/>
          <a:stretch>
            <a:fillRect/>
          </a:stretch>
        </p:blipFill>
        <p:spPr>
          <a:xfrm>
            <a:off x="1310005" y="1895475"/>
            <a:ext cx="5152390" cy="628650"/>
          </a:xfrm>
          <a:prstGeom prst="rect">
            <a:avLst/>
          </a:prstGeom>
        </p:spPr>
      </p:pic>
      <p:pic>
        <p:nvPicPr>
          <p:cNvPr id="5" name="图片 4"/>
          <p:cNvPicPr>
            <a:picLocks noChangeAspect="1"/>
          </p:cNvPicPr>
          <p:nvPr/>
        </p:nvPicPr>
        <p:blipFill>
          <a:blip r:embed="rId2"/>
          <a:stretch>
            <a:fillRect/>
          </a:stretch>
        </p:blipFill>
        <p:spPr>
          <a:xfrm>
            <a:off x="1310005" y="3364865"/>
            <a:ext cx="5209540" cy="14382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高性能的索引策略</a:t>
            </a:r>
            <a:endParaRPr lang="zh-CN" altLang="en-US"/>
          </a:p>
        </p:txBody>
      </p:sp>
      <p:sp>
        <p:nvSpPr>
          <p:cNvPr id="4" name="文本占位符 3"/>
          <p:cNvSpPr>
            <a:spLocks noGrp="1"/>
          </p:cNvSpPr>
          <p:nvPr>
            <p:ph type="body" sz="quarter" idx="13"/>
          </p:nvPr>
        </p:nvSpPr>
        <p:spPr/>
        <p:txBody>
          <a:bodyPr/>
          <a:p>
            <a:pPr marL="0" indent="0">
              <a:buNone/>
            </a:pPr>
            <a:r>
              <a:rPr lang="zh-CN" altLang="zh-CN" sz="1800"/>
              <a:t>聚簇索引</a:t>
            </a:r>
            <a:endParaRPr lang="zh-CN" altLang="zh-CN" sz="1800"/>
          </a:p>
          <a:p>
            <a:pPr marL="0" indent="0">
              <a:buNone/>
            </a:pPr>
            <a:r>
              <a:rPr lang="en-US" altLang="zh-CN" sz="1800"/>
              <a:t>	</a:t>
            </a:r>
            <a:r>
              <a:rPr lang="zh-CN" altLang="en-US" sz="1800"/>
              <a:t>并不是一种独立的索引类型，而是一种数据存储方式。</a:t>
            </a:r>
            <a:endParaRPr lang="zh-CN" altLang="en-US" sz="1800"/>
          </a:p>
          <a:p>
            <a:pPr marL="0" indent="0">
              <a:buNone/>
            </a:pPr>
            <a:r>
              <a:rPr lang="en-US" altLang="zh-CN" sz="1800"/>
              <a:t>	</a:t>
            </a:r>
            <a:r>
              <a:rPr lang="en-US" altLang="zh-CN" sz="1800">
                <a:sym typeface="+mn-ea"/>
              </a:rPr>
              <a:t>InnoDB</a:t>
            </a:r>
            <a:r>
              <a:rPr lang="zh-CN" altLang="en-US" sz="1800"/>
              <a:t>的聚簇索引实际上在同一个结构中保存了</a:t>
            </a:r>
            <a:r>
              <a:rPr lang="en-US" altLang="zh-CN" sz="1800"/>
              <a:t>B-Tree</a:t>
            </a:r>
            <a:r>
              <a:rPr lang="zh-CN" altLang="en-US" sz="1800"/>
              <a:t>索引和数据行。</a:t>
            </a:r>
            <a:endParaRPr lang="zh-CN" altLang="en-US" sz="1800"/>
          </a:p>
          <a:p>
            <a:pPr marL="0" indent="0">
              <a:buNone/>
            </a:pPr>
            <a:r>
              <a:rPr lang="en-US" altLang="zh-CN" sz="1800"/>
              <a:t>	</a:t>
            </a:r>
            <a:r>
              <a:rPr lang="zh-CN" altLang="en-US" sz="1800"/>
              <a:t>因为是存储引擎负责实现索引，因此不是所有的存储引擎都支持聚簇索引。</a:t>
            </a:r>
            <a:endParaRPr lang="zh-CN" altLang="en-US" sz="1800"/>
          </a:p>
          <a:p>
            <a:pPr marL="0" indent="0">
              <a:buNone/>
            </a:pPr>
            <a:r>
              <a:rPr lang="en-US" altLang="zh-CN" sz="1800"/>
              <a:t>	InnoDB</a:t>
            </a:r>
            <a:r>
              <a:rPr lang="zh-CN" altLang="en-US" sz="1800"/>
              <a:t>中聚簇索引中的记录时如何存放的？</a:t>
            </a:r>
            <a:endParaRPr lang="zh-CN" altLang="en-US" sz="1800"/>
          </a:p>
          <a:p>
            <a:pPr marL="0" indent="0">
              <a:buNone/>
            </a:pPr>
            <a:r>
              <a:rPr lang="en-US" altLang="zh-CN" sz="1800"/>
              <a:t>						</a:t>
            </a:r>
            <a:r>
              <a:rPr lang="zh-CN" altLang="en-US" sz="1800"/>
              <a:t>此图，叶子页包含了行的全部数据，节点页只包含了索</a:t>
            </a:r>
            <a:r>
              <a:rPr lang="en-US" altLang="zh-CN" sz="1800"/>
              <a:t>						</a:t>
            </a:r>
            <a:r>
              <a:rPr lang="zh-CN" altLang="en-US" sz="1800"/>
              <a:t>引列。</a:t>
            </a:r>
            <a:endParaRPr lang="zh-CN" altLang="en-US" sz="1800"/>
          </a:p>
          <a:p>
            <a:pPr marL="0" indent="0">
              <a:buNone/>
            </a:pPr>
            <a:r>
              <a:rPr lang="en-US" altLang="zh-CN" sz="1800"/>
              <a:t>						InnoDB</a:t>
            </a:r>
            <a:r>
              <a:rPr lang="zh-CN" altLang="en-US" sz="1800"/>
              <a:t>通过主键聚集数据，此图中</a:t>
            </a:r>
            <a:r>
              <a:rPr lang="en-US" altLang="zh-CN" sz="1800"/>
              <a:t>“</a:t>
            </a:r>
            <a:r>
              <a:rPr lang="zh-CN" altLang="en-US" sz="1800"/>
              <a:t>被索引的列</a:t>
            </a:r>
            <a:r>
              <a:rPr lang="en-US" altLang="zh-CN" sz="1800"/>
              <a:t>”</a:t>
            </a:r>
            <a:r>
              <a:rPr lang="zh-CN" altLang="en-US" sz="1800"/>
              <a:t>即为</a:t>
            </a:r>
            <a:r>
              <a:rPr lang="en-US" altLang="zh-CN" sz="1800"/>
              <a:t>						</a:t>
            </a:r>
            <a:r>
              <a:rPr lang="zh-CN" altLang="en-US" sz="1800"/>
              <a:t>主键列。</a:t>
            </a:r>
            <a:endParaRPr lang="zh-CN" altLang="en-US" sz="1800"/>
          </a:p>
          <a:p>
            <a:pPr marL="0" indent="0">
              <a:buNone/>
            </a:pPr>
            <a:r>
              <a:rPr lang="en-US" altLang="zh-CN" sz="1800"/>
              <a:t>						</a:t>
            </a:r>
            <a:r>
              <a:rPr lang="zh-CN" altLang="en-US" sz="1800"/>
              <a:t>若没有定义主键，</a:t>
            </a:r>
            <a:r>
              <a:rPr lang="en-US" altLang="zh-CN" sz="1800">
                <a:sym typeface="+mn-ea"/>
              </a:rPr>
              <a:t>InnoDB</a:t>
            </a:r>
            <a:r>
              <a:rPr lang="zh-CN" altLang="en-US" sz="1800">
                <a:sym typeface="+mn-ea"/>
              </a:rPr>
              <a:t>会选择一个唯一非空索引代替</a:t>
            </a:r>
            <a:endParaRPr lang="zh-CN" altLang="en-US" sz="1800">
              <a:sym typeface="+mn-ea"/>
            </a:endParaRPr>
          </a:p>
          <a:p>
            <a:pPr marL="0" indent="0">
              <a:buNone/>
            </a:pPr>
            <a:r>
              <a:rPr lang="en-US" altLang="zh-CN" sz="1800">
                <a:sym typeface="+mn-ea"/>
              </a:rPr>
              <a:t>						</a:t>
            </a:r>
            <a:r>
              <a:rPr lang="zh-CN" altLang="en-US" sz="1800">
                <a:sym typeface="+mn-ea"/>
              </a:rPr>
              <a:t>若没有这样的索引，</a:t>
            </a:r>
            <a:r>
              <a:rPr lang="en-US" altLang="zh-CN" sz="1800">
                <a:sym typeface="+mn-ea"/>
              </a:rPr>
              <a:t>InnoDB</a:t>
            </a:r>
            <a:r>
              <a:rPr lang="zh-CN" altLang="en-US" sz="1800">
                <a:sym typeface="+mn-ea"/>
              </a:rPr>
              <a:t>会隐式定义一个主键来作为</a:t>
            </a:r>
            <a:r>
              <a:rPr lang="en-US" altLang="zh-CN" sz="1800">
                <a:sym typeface="+mn-ea"/>
              </a:rPr>
              <a:t>						</a:t>
            </a:r>
            <a:r>
              <a:rPr lang="zh-CN" altLang="en-US" sz="1800">
                <a:sym typeface="+mn-ea"/>
              </a:rPr>
              <a:t>聚簇索引。</a:t>
            </a:r>
            <a:endParaRPr lang="zh-CN" altLang="en-US" sz="1800">
              <a:sym typeface="+mn-ea"/>
            </a:endParaRPr>
          </a:p>
        </p:txBody>
      </p:sp>
      <p:pic>
        <p:nvPicPr>
          <p:cNvPr id="5" name="图片 4"/>
          <p:cNvPicPr>
            <a:picLocks noChangeAspect="1"/>
          </p:cNvPicPr>
          <p:nvPr/>
        </p:nvPicPr>
        <p:blipFill>
          <a:blip r:embed="rId1"/>
          <a:stretch>
            <a:fillRect/>
          </a:stretch>
        </p:blipFill>
        <p:spPr>
          <a:xfrm>
            <a:off x="1360805" y="2968625"/>
            <a:ext cx="4290695" cy="30137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高性能的索引策略</a:t>
            </a:r>
            <a:endParaRPr lang="zh-CN" altLang="en-US"/>
          </a:p>
        </p:txBody>
      </p:sp>
      <p:sp>
        <p:nvSpPr>
          <p:cNvPr id="4" name="文本占位符 3"/>
          <p:cNvSpPr>
            <a:spLocks noGrp="1"/>
          </p:cNvSpPr>
          <p:nvPr>
            <p:ph type="body" sz="quarter" idx="13"/>
          </p:nvPr>
        </p:nvSpPr>
        <p:spPr/>
        <p:txBody>
          <a:bodyPr>
            <a:normAutofit fontScale="90000" lnSpcReduction="10000"/>
          </a:bodyPr>
          <a:p>
            <a:pPr marL="0" indent="0">
              <a:buNone/>
            </a:pPr>
            <a:r>
              <a:rPr lang="zh-CN" altLang="zh-CN" sz="1800">
                <a:sym typeface="+mn-ea"/>
              </a:rPr>
              <a:t>聚簇索引</a:t>
            </a:r>
            <a:r>
              <a:rPr lang="zh-CN" altLang="en-US" sz="1800"/>
              <a:t>优点：</a:t>
            </a:r>
            <a:endParaRPr lang="zh-CN" altLang="en-US" sz="1800"/>
          </a:p>
          <a:p>
            <a:pPr marL="0" indent="0">
              <a:buNone/>
            </a:pPr>
            <a:r>
              <a:rPr lang="en-US" altLang="zh-CN" sz="1800"/>
              <a:t>	</a:t>
            </a:r>
            <a:r>
              <a:rPr lang="zh-CN" altLang="en-US" sz="1800"/>
              <a:t>可以把相关数据保存在一起。例如实现电子邮箱时，可以根据用户</a:t>
            </a:r>
            <a:r>
              <a:rPr lang="en-US" altLang="zh-CN" sz="1800"/>
              <a:t>ID</a:t>
            </a:r>
            <a:r>
              <a:rPr lang="zh-CN" altLang="en-US" sz="1800"/>
              <a:t>来聚集数据，这样只需要从磁盘读取少数的</a:t>
            </a:r>
            <a:r>
              <a:rPr lang="en-US" altLang="zh-CN" sz="1800"/>
              <a:t>		</a:t>
            </a:r>
            <a:r>
              <a:rPr lang="zh-CN" altLang="en-US" sz="1800"/>
              <a:t>数据页就能获取某个用户的全部邮件。如果没有使用聚簇索引，则每封邮件都可能导致一次磁盘</a:t>
            </a:r>
            <a:r>
              <a:rPr lang="en-US" altLang="zh-CN" sz="1800"/>
              <a:t>I/O</a:t>
            </a:r>
            <a:r>
              <a:rPr lang="zh-CN" altLang="en-US" sz="1800"/>
              <a:t>。</a:t>
            </a:r>
            <a:endParaRPr lang="zh-CN" altLang="en-US" sz="1800"/>
          </a:p>
          <a:p>
            <a:pPr marL="0" indent="0">
              <a:buNone/>
            </a:pPr>
            <a:r>
              <a:rPr lang="en-US" altLang="zh-CN" sz="1800"/>
              <a:t>	</a:t>
            </a:r>
            <a:r>
              <a:rPr lang="zh-CN" altLang="en-US" sz="1800"/>
              <a:t>数据访问更快。聚簇索引将索引和数据保存在同一个</a:t>
            </a:r>
            <a:r>
              <a:rPr lang="en-US" altLang="zh-CN" sz="1800"/>
              <a:t>B-Tree</a:t>
            </a:r>
            <a:r>
              <a:rPr lang="zh-CN" altLang="en-US" sz="1800"/>
              <a:t>中，因此聚簇索引中获取数据通常比在非聚簇索引中</a:t>
            </a:r>
            <a:r>
              <a:rPr lang="en-US" altLang="zh-CN" sz="1800"/>
              <a:t>		</a:t>
            </a:r>
            <a:r>
              <a:rPr lang="zh-CN" altLang="en-US" sz="1800"/>
              <a:t>查找要快。</a:t>
            </a:r>
            <a:endParaRPr lang="zh-CN" altLang="en-US" sz="1800"/>
          </a:p>
          <a:p>
            <a:pPr marL="0" indent="0">
              <a:buNone/>
            </a:pPr>
            <a:r>
              <a:rPr lang="en-US" altLang="zh-CN" sz="1800"/>
              <a:t>	</a:t>
            </a:r>
            <a:r>
              <a:rPr lang="zh-CN" altLang="en-US" sz="1800"/>
              <a:t>使用覆盖索引扫描的查询可以直接使用页节点中的主键值。</a:t>
            </a:r>
            <a:endParaRPr lang="zh-CN" altLang="en-US" sz="1800"/>
          </a:p>
          <a:p>
            <a:pPr marL="0" indent="0">
              <a:buNone/>
            </a:pPr>
            <a:r>
              <a:rPr lang="zh-CN" altLang="en-US" sz="1800"/>
              <a:t>聚簇索引缺点：</a:t>
            </a:r>
            <a:endParaRPr lang="zh-CN" altLang="en-US" sz="1800"/>
          </a:p>
          <a:p>
            <a:pPr marL="0" indent="0">
              <a:buNone/>
            </a:pPr>
            <a:r>
              <a:rPr lang="en-US" altLang="zh-CN" sz="1800"/>
              <a:t>	</a:t>
            </a:r>
            <a:r>
              <a:rPr lang="zh-CN" altLang="en-US" sz="1800"/>
              <a:t>聚簇数据最大限度地提高了</a:t>
            </a:r>
            <a:r>
              <a:rPr lang="en-US" altLang="zh-CN" sz="1800"/>
              <a:t>I/O</a:t>
            </a:r>
            <a:r>
              <a:rPr lang="zh-CN" altLang="en-US" sz="1800"/>
              <a:t>密集型应用的性能，但如果数据全部都放到了内存中，则访问的顺序就没那么重了</a:t>
            </a:r>
            <a:r>
              <a:rPr lang="en-US" altLang="zh-CN" sz="1800"/>
              <a:t>	</a:t>
            </a:r>
            <a:r>
              <a:rPr lang="zh-CN" altLang="en-US" sz="1800"/>
              <a:t>聚簇索引也就没什么优势了。</a:t>
            </a:r>
            <a:endParaRPr lang="zh-CN" altLang="en-US" sz="1800"/>
          </a:p>
          <a:p>
            <a:pPr marL="0" indent="0">
              <a:buNone/>
            </a:pPr>
            <a:r>
              <a:rPr lang="en-US" altLang="zh-CN" sz="1800"/>
              <a:t>	</a:t>
            </a:r>
            <a:r>
              <a:rPr lang="zh-CN" altLang="en-US" sz="1800"/>
              <a:t>插入速度严重依赖于插入顺序。按照主键的顺序插入是加载数据到</a:t>
            </a:r>
            <a:r>
              <a:rPr lang="en-US" altLang="zh-CN" sz="1800"/>
              <a:t>InnoDB</a:t>
            </a:r>
            <a:r>
              <a:rPr lang="zh-CN" altLang="en-US" sz="1800"/>
              <a:t>表中速度最快的方式。</a:t>
            </a:r>
            <a:endParaRPr lang="zh-CN" altLang="en-US" sz="1800"/>
          </a:p>
          <a:p>
            <a:pPr marL="0" indent="0">
              <a:buNone/>
            </a:pPr>
            <a:r>
              <a:rPr lang="en-US" altLang="zh-CN" sz="1800"/>
              <a:t>	</a:t>
            </a:r>
            <a:r>
              <a:rPr lang="zh-CN" altLang="en-US" sz="1800"/>
              <a:t>更新聚簇索引列的代价很高，因为会强制</a:t>
            </a:r>
            <a:r>
              <a:rPr lang="en-US" altLang="zh-CN" sz="1800"/>
              <a:t>InnoDB</a:t>
            </a:r>
            <a:r>
              <a:rPr lang="zh-CN" altLang="en-US" sz="1800"/>
              <a:t>将每个被更新的行移动到新的位置。</a:t>
            </a:r>
            <a:endParaRPr lang="zh-CN" altLang="en-US" sz="1800"/>
          </a:p>
          <a:p>
            <a:pPr marL="0" indent="0">
              <a:buNone/>
            </a:pPr>
            <a:r>
              <a:rPr lang="en-US" altLang="zh-CN" sz="1800"/>
              <a:t>	</a:t>
            </a:r>
            <a:r>
              <a:rPr lang="zh-CN" altLang="en-US" sz="1800"/>
              <a:t>基于聚簇索引的表在插入新行，或者主键被更新导致需要移动行的时候，可能面临</a:t>
            </a:r>
            <a:r>
              <a:rPr lang="en-US" altLang="zh-CN" sz="1800"/>
              <a:t>“</a:t>
            </a:r>
            <a:r>
              <a:rPr lang="zh-CN" altLang="en-US" sz="1800"/>
              <a:t>页分裂</a:t>
            </a:r>
            <a:r>
              <a:rPr lang="en-US" altLang="zh-CN" sz="1800"/>
              <a:t>”</a:t>
            </a:r>
            <a:r>
              <a:rPr lang="zh-CN" altLang="en-US" sz="1800"/>
              <a:t>的问题。当行的主</a:t>
            </a:r>
            <a:r>
              <a:rPr lang="en-US" altLang="zh-CN" sz="1800"/>
              <a:t>		</a:t>
            </a:r>
            <a:r>
              <a:rPr lang="zh-CN" altLang="en-US" sz="1800"/>
              <a:t>键值要求必须将这一行插入到某个已满的页中时，存储引擎会将该页分裂成两个页面来容纳改行，这就是一次页</a:t>
            </a:r>
            <a:r>
              <a:rPr lang="en-US" altLang="zh-CN" sz="1800"/>
              <a:t>		</a:t>
            </a:r>
            <a:r>
              <a:rPr lang="zh-CN" altLang="en-US" sz="1800"/>
              <a:t>分裂。页分裂会导致表张勇更多的磁盘空间。</a:t>
            </a:r>
            <a:endParaRPr lang="zh-CN" altLang="en-US" sz="1800"/>
          </a:p>
          <a:p>
            <a:pPr marL="0" indent="0">
              <a:buNone/>
            </a:pPr>
            <a:r>
              <a:rPr lang="en-US" altLang="zh-CN" sz="1800"/>
              <a:t>	</a:t>
            </a:r>
            <a:r>
              <a:rPr lang="zh-CN" altLang="zh-CN" sz="1800">
                <a:sym typeface="+mn-ea"/>
              </a:rPr>
              <a:t>聚簇索引可能导致全表扫描变慢，尤其是行比较稀疏，或者由于页分裂导致数据存储不连续的时候。</a:t>
            </a:r>
            <a:endParaRPr lang="en-US" altLang="zh-CN" sz="1800">
              <a:sym typeface="+mn-ea"/>
            </a:endParaRPr>
          </a:p>
          <a:p>
            <a:pPr marL="0" indent="0">
              <a:buNone/>
            </a:pPr>
            <a:r>
              <a:rPr lang="en-US" altLang="zh-CN" sz="1800"/>
              <a:t>	</a:t>
            </a:r>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高性能的索引策略</a:t>
            </a:r>
            <a:endParaRPr lang="zh-CN" altLang="en-US"/>
          </a:p>
        </p:txBody>
      </p:sp>
      <p:sp>
        <p:nvSpPr>
          <p:cNvPr id="4" name="文本占位符 3"/>
          <p:cNvSpPr>
            <a:spLocks noGrp="1"/>
          </p:cNvSpPr>
          <p:nvPr>
            <p:ph type="body" sz="quarter" idx="13"/>
          </p:nvPr>
        </p:nvSpPr>
        <p:spPr/>
        <p:txBody>
          <a:bodyPr>
            <a:normAutofit/>
          </a:bodyPr>
          <a:p>
            <a:pPr marL="0" indent="0">
              <a:buNone/>
            </a:pPr>
            <a:r>
              <a:rPr lang="zh-CN" altLang="en-US" sz="1800"/>
              <a:t>覆盖索引</a:t>
            </a:r>
            <a:endParaRPr lang="zh-CN" altLang="en-US" sz="1800"/>
          </a:p>
          <a:p>
            <a:pPr marL="0" indent="0">
              <a:buNone/>
            </a:pPr>
            <a:r>
              <a:rPr lang="en-US" altLang="zh-CN" sz="1800"/>
              <a:t>	</a:t>
            </a:r>
            <a:r>
              <a:rPr lang="zh-CN" altLang="en-US" sz="1800"/>
              <a:t>如果一个索引包含（或者说覆盖）所有需要查询的字段的值，我们就称之为</a:t>
            </a:r>
            <a:r>
              <a:rPr lang="en-US" altLang="zh-CN" sz="1800"/>
              <a:t>“</a:t>
            </a:r>
            <a:r>
              <a:rPr lang="zh-CN" altLang="en-US" sz="1800"/>
              <a:t>覆盖索引</a:t>
            </a:r>
            <a:r>
              <a:rPr lang="en-US" altLang="zh-CN" sz="1800"/>
              <a:t>”</a:t>
            </a:r>
            <a:r>
              <a:rPr lang="zh-CN" altLang="en-US" sz="1800"/>
              <a:t>。</a:t>
            </a:r>
            <a:endParaRPr lang="zh-CN" altLang="en-US" sz="1800"/>
          </a:p>
          <a:p>
            <a:pPr marL="0" indent="0">
              <a:buNone/>
            </a:pPr>
            <a:r>
              <a:rPr lang="en-US" altLang="zh-CN" sz="1800"/>
              <a:t>	</a:t>
            </a:r>
            <a:r>
              <a:rPr lang="zh-CN" altLang="en-US" sz="1800"/>
              <a:t>不是所有类型的索引都可以成为覆盖索引。</a:t>
            </a:r>
            <a:endParaRPr lang="zh-CN" altLang="en-US" sz="1800"/>
          </a:p>
          <a:p>
            <a:pPr marL="0" indent="0">
              <a:buNone/>
            </a:pPr>
            <a:r>
              <a:rPr lang="en-US" altLang="zh-CN" sz="1800"/>
              <a:t>	</a:t>
            </a:r>
            <a:r>
              <a:rPr lang="zh-CN" altLang="en-US" sz="1800"/>
              <a:t>覆盖索引必须要存储索引列的值，而哈希索引、空间索引和全文索引等都不存储索引列的值，所以</a:t>
            </a:r>
            <a:r>
              <a:rPr lang="en-US" altLang="zh-CN" sz="1800"/>
              <a:t>	MySQL</a:t>
            </a:r>
            <a:r>
              <a:rPr lang="zh-CN" altLang="en-US" sz="1800"/>
              <a:t>只能</a:t>
            </a:r>
            <a:r>
              <a:rPr lang="en-US" altLang="zh-CN" sz="1800"/>
              <a:t>B-Tree</a:t>
            </a:r>
            <a:r>
              <a:rPr lang="zh-CN" altLang="en-US" sz="1800"/>
              <a:t>索引做覆盖索引。</a:t>
            </a:r>
            <a:endParaRPr lang="zh-CN" altLang="en-US" sz="1800"/>
          </a:p>
          <a:p>
            <a:pPr marL="0" indent="0">
              <a:buNone/>
            </a:pPr>
            <a:r>
              <a:rPr lang="en-US" altLang="zh-CN" sz="1800"/>
              <a:t>	</a:t>
            </a:r>
            <a:r>
              <a:rPr lang="zh-CN" altLang="en-US" sz="1800"/>
              <a:t>不同的存储引擎实现覆盖索引的方式也不同。</a:t>
            </a:r>
            <a:endParaRPr lang="zh-CN" altLang="en-US" sz="1800"/>
          </a:p>
          <a:p>
            <a:pPr marL="0" indent="0">
              <a:buNone/>
            </a:pPr>
            <a:r>
              <a:rPr lang="en-US" altLang="zh-CN" sz="1800"/>
              <a:t>	</a:t>
            </a:r>
            <a:r>
              <a:rPr lang="zh-CN" altLang="en-US" sz="1800"/>
              <a:t>不是所有的引擎都支持覆盖索引。</a:t>
            </a:r>
            <a:endParaRPr lang="zh-CN" altLang="en-US" sz="1800"/>
          </a:p>
          <a:p>
            <a:pPr marL="0" indent="0">
              <a:buNone/>
            </a:pPr>
            <a:r>
              <a:rPr lang="en-US" altLang="zh-CN" sz="1800"/>
              <a:t>	</a:t>
            </a:r>
            <a:r>
              <a:rPr lang="zh-CN" altLang="en-US" sz="1800"/>
              <a:t>当发起一个被索引覆盖的查询（也叫作索引覆盖查询）时，在</a:t>
            </a:r>
            <a:r>
              <a:rPr lang="en-US" altLang="zh-CN" sz="1800"/>
              <a:t>EXPLAIN</a:t>
            </a:r>
            <a:r>
              <a:rPr lang="zh-CN" altLang="en-US" sz="1800"/>
              <a:t>的</a:t>
            </a:r>
            <a:r>
              <a:rPr lang="en-US" altLang="zh-CN" sz="1800"/>
              <a:t>Extra</a:t>
            </a:r>
            <a:r>
              <a:rPr lang="zh-CN" altLang="en-US" sz="1800"/>
              <a:t>列可以看到</a:t>
            </a:r>
            <a:r>
              <a:rPr lang="en-US" altLang="zh-CN" sz="1800"/>
              <a:t>“Using 	index”</a:t>
            </a:r>
            <a:r>
              <a:rPr lang="zh-CN" altLang="en-US" sz="1800"/>
              <a:t>的信息。如图：</a:t>
            </a:r>
            <a:endParaRPr lang="zh-CN" altLang="en-US" sz="1800"/>
          </a:p>
        </p:txBody>
      </p:sp>
      <p:pic>
        <p:nvPicPr>
          <p:cNvPr id="2" name="图片 1"/>
          <p:cNvPicPr>
            <a:picLocks noChangeAspect="1"/>
          </p:cNvPicPr>
          <p:nvPr/>
        </p:nvPicPr>
        <p:blipFill>
          <a:blip r:embed="rId1"/>
          <a:stretch>
            <a:fillRect/>
          </a:stretch>
        </p:blipFill>
        <p:spPr>
          <a:xfrm>
            <a:off x="3618230" y="3949700"/>
            <a:ext cx="5090795" cy="22212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高性能的索引策略</a:t>
            </a:r>
            <a:endParaRPr lang="en-US" dirty="0"/>
          </a:p>
        </p:txBody>
      </p:sp>
      <p:sp>
        <p:nvSpPr>
          <p:cNvPr id="3" name="文本占位符 2"/>
          <p:cNvSpPr>
            <a:spLocks noGrp="1"/>
          </p:cNvSpPr>
          <p:nvPr>
            <p:ph type="body" sz="quarter" idx="13"/>
          </p:nvPr>
        </p:nvSpPr>
        <p:spPr/>
        <p:txBody>
          <a:bodyPr>
            <a:normAutofit/>
          </a:bodyPr>
          <a:p>
            <a:pPr marL="0" indent="0">
              <a:buNone/>
            </a:pPr>
            <a:r>
              <a:rPr lang="zh-CN" altLang="en-US" sz="1800">
                <a:sym typeface="+mn-ea"/>
              </a:rPr>
              <a:t>覆盖索引举例：</a:t>
            </a:r>
            <a:endParaRPr lang="zh-CN" altLang="en-US" sz="1800">
              <a:sym typeface="+mn-ea"/>
            </a:endParaRPr>
          </a:p>
          <a:p>
            <a:pPr marL="0" indent="0">
              <a:buNone/>
            </a:pPr>
            <a:r>
              <a:rPr lang="en-US" altLang="zh-CN" sz="1800"/>
              <a:t>						</a:t>
            </a:r>
            <a:endParaRPr lang="en-US" altLang="zh-CN" sz="1800"/>
          </a:p>
          <a:p>
            <a:pPr marL="0" indent="0">
              <a:buNone/>
            </a:pPr>
            <a:endParaRPr lang="en-US" altLang="zh-CN" sz="1800"/>
          </a:p>
          <a:p>
            <a:pPr marL="0" indent="0">
              <a:buNone/>
            </a:pPr>
            <a:endParaRPr lang="en-US" altLang="zh-CN" sz="1800"/>
          </a:p>
          <a:p>
            <a:pPr marL="0" indent="0">
              <a:buNone/>
            </a:pPr>
            <a:endParaRPr lang="en-US" altLang="zh-CN" sz="1800"/>
          </a:p>
          <a:p>
            <a:pPr marL="0" indent="0">
              <a:buNone/>
            </a:pPr>
            <a:endParaRPr lang="en-US" altLang="zh-CN" sz="1800"/>
          </a:p>
          <a:p>
            <a:pPr marL="0" indent="0">
              <a:buNone/>
            </a:pPr>
            <a:endParaRPr lang="en-US" altLang="zh-CN" sz="1800"/>
          </a:p>
          <a:p>
            <a:pPr marL="0" indent="0">
              <a:buNone/>
            </a:pPr>
            <a:endParaRPr lang="zh-CN" altLang="en-US" sz="1800"/>
          </a:p>
          <a:p>
            <a:pPr marL="0" indent="0">
              <a:buNone/>
            </a:pPr>
            <a:r>
              <a:rPr lang="en-US" altLang="zh-CN" sz="1800"/>
              <a:t>	</a:t>
            </a:r>
            <a:endParaRPr lang="en-US" altLang="zh-CN" sz="1800"/>
          </a:p>
          <a:p>
            <a:pPr marL="0" indent="0">
              <a:buNone/>
            </a:pPr>
            <a:r>
              <a:rPr lang="en-US" altLang="zh-CN" sz="1800"/>
              <a:t>	</a:t>
            </a:r>
            <a:r>
              <a:rPr lang="zh-CN" altLang="en-US" sz="1800"/>
              <a:t>无法使用覆盖索引：</a:t>
            </a:r>
            <a:endParaRPr lang="zh-CN" altLang="en-US" sz="1800"/>
          </a:p>
          <a:p>
            <a:pPr marL="0" indent="0">
              <a:buNone/>
            </a:pPr>
            <a:r>
              <a:rPr lang="en-US" altLang="zh-CN" sz="1800"/>
              <a:t>		</a:t>
            </a:r>
            <a:r>
              <a:rPr lang="zh-CN" altLang="en-US" sz="1800"/>
              <a:t>没有任何索引能够覆盖整个查询。</a:t>
            </a:r>
            <a:endParaRPr lang="zh-CN" altLang="en-US" sz="1800"/>
          </a:p>
          <a:p>
            <a:pPr marL="0" indent="0">
              <a:buNone/>
            </a:pPr>
            <a:r>
              <a:rPr lang="en-US" altLang="zh-CN" sz="1800"/>
              <a:t>		MySQL</a:t>
            </a:r>
            <a:r>
              <a:rPr lang="zh-CN" altLang="en-US" sz="1800"/>
              <a:t>不能在索引中执行</a:t>
            </a:r>
            <a:r>
              <a:rPr lang="en-US" altLang="zh-CN" sz="1800"/>
              <a:t>LIKE</a:t>
            </a:r>
            <a:r>
              <a:rPr lang="zh-CN" altLang="en-US" sz="1800"/>
              <a:t>操作。</a:t>
            </a:r>
            <a:r>
              <a:rPr lang="en-US" altLang="zh-CN" sz="1800"/>
              <a:t>	</a:t>
            </a:r>
            <a:endParaRPr lang="en-US" altLang="zh-CN" sz="1800"/>
          </a:p>
        </p:txBody>
      </p:sp>
      <p:pic>
        <p:nvPicPr>
          <p:cNvPr id="4" name="图片 3"/>
          <p:cNvPicPr>
            <a:picLocks noChangeAspect="1"/>
          </p:cNvPicPr>
          <p:nvPr/>
        </p:nvPicPr>
        <p:blipFill>
          <a:blip r:embed="rId1"/>
          <a:stretch>
            <a:fillRect/>
          </a:stretch>
        </p:blipFill>
        <p:spPr>
          <a:xfrm>
            <a:off x="1395095" y="1528445"/>
            <a:ext cx="6036310" cy="296354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高性能的索引策略</a:t>
            </a:r>
            <a:endParaRPr lang="en-US" dirty="0"/>
          </a:p>
        </p:txBody>
      </p:sp>
      <p:sp>
        <p:nvSpPr>
          <p:cNvPr id="3" name="文本占位符 2"/>
          <p:cNvSpPr>
            <a:spLocks noGrp="1"/>
          </p:cNvSpPr>
          <p:nvPr>
            <p:ph type="body" sz="quarter" idx="13"/>
          </p:nvPr>
        </p:nvSpPr>
        <p:spPr/>
        <p:txBody>
          <a:bodyPr/>
          <a:p>
            <a:pPr marL="0" indent="0">
              <a:buNone/>
            </a:pPr>
            <a:r>
              <a:rPr lang="zh-CN" altLang="en-US" sz="1800"/>
              <a:t>覆盖索引的优点：</a:t>
            </a:r>
            <a:endParaRPr lang="zh-CN" altLang="en-US" sz="1800"/>
          </a:p>
          <a:p>
            <a:pPr marL="0" indent="0">
              <a:buNone/>
            </a:pPr>
            <a:r>
              <a:rPr lang="en-US" altLang="zh-CN" sz="1800"/>
              <a:t>	</a:t>
            </a:r>
            <a:r>
              <a:rPr lang="zh-CN" altLang="en-US" sz="1800"/>
              <a:t>索引条目通常远小于数据行的大小，所以如果只需要读取索引，那么</a:t>
            </a:r>
            <a:r>
              <a:rPr lang="en-US" altLang="zh-CN" sz="1800"/>
              <a:t>MySQL</a:t>
            </a:r>
            <a:r>
              <a:rPr lang="zh-CN" altLang="en-US" sz="1800"/>
              <a:t>就会极大地减少数据访问</a:t>
            </a:r>
            <a:r>
              <a:rPr lang="en-US" altLang="zh-CN" sz="1800"/>
              <a:t>		</a:t>
            </a:r>
            <a:r>
              <a:rPr lang="zh-CN" altLang="en-US" sz="1800"/>
              <a:t>量。</a:t>
            </a:r>
            <a:endParaRPr lang="zh-CN" altLang="en-US" sz="1800"/>
          </a:p>
          <a:p>
            <a:pPr marL="0" indent="0">
              <a:buNone/>
            </a:pPr>
            <a:r>
              <a:rPr lang="en-US" altLang="zh-CN" sz="1800"/>
              <a:t>	</a:t>
            </a:r>
            <a:r>
              <a:rPr lang="zh-CN" altLang="en-US" sz="1800"/>
              <a:t>对于</a:t>
            </a:r>
            <a:r>
              <a:rPr lang="en-US" altLang="zh-CN" sz="1800"/>
              <a:t>I/O</a:t>
            </a:r>
            <a:r>
              <a:rPr lang="zh-CN" altLang="en-US" sz="1800"/>
              <a:t>密集型的应用也有帮助，因为索引比数据更小，更容易全部放到内存中。</a:t>
            </a:r>
            <a:endParaRPr lang="zh-CN" altLang="en-US" sz="1800"/>
          </a:p>
          <a:p>
            <a:pPr marL="0" indent="0">
              <a:buNone/>
            </a:pPr>
            <a:r>
              <a:rPr lang="en-US" altLang="zh-CN" sz="1800"/>
              <a:t>	</a:t>
            </a:r>
            <a:r>
              <a:rPr lang="zh-CN" altLang="en-US" sz="1800"/>
              <a:t>一些存储引擎如</a:t>
            </a:r>
            <a:r>
              <a:rPr lang="en-US" altLang="zh-CN" sz="1800"/>
              <a:t>MyISAM</a:t>
            </a:r>
            <a:r>
              <a:rPr lang="zh-CN" altLang="en-US" sz="1800"/>
              <a:t>在内存中只缓存索引，数据则依赖于操作系统来缓存，因此需要访问数据需要</a:t>
            </a:r>
            <a:r>
              <a:rPr lang="en-US" altLang="zh-CN" sz="1800"/>
              <a:t>	</a:t>
            </a:r>
            <a:r>
              <a:rPr lang="zh-CN" altLang="en-US" sz="1800"/>
              <a:t>一次系统调用。这可能导致严重的性能问题，尤其是那些系统调用占了数据访问中最大开销的场景。</a:t>
            </a:r>
            <a:endParaRPr lang="zh-CN" altLang="en-US" sz="1800"/>
          </a:p>
          <a:p>
            <a:pPr marL="0" indent="0">
              <a:buNone/>
            </a:pPr>
            <a:r>
              <a:rPr lang="en-US" altLang="zh-CN" sz="1800"/>
              <a:t>	</a:t>
            </a:r>
            <a:r>
              <a:rPr lang="zh-CN" altLang="en-US" sz="1800"/>
              <a:t>由于</a:t>
            </a:r>
            <a:r>
              <a:rPr lang="en-US" altLang="zh-CN" sz="1800"/>
              <a:t>InnoDB</a:t>
            </a:r>
            <a:r>
              <a:rPr lang="zh-CN" altLang="en-US" sz="1800"/>
              <a:t>的聚簇索引，覆盖索引对</a:t>
            </a:r>
            <a:r>
              <a:rPr lang="en-US" altLang="zh-CN" sz="1800"/>
              <a:t>InnoDB</a:t>
            </a:r>
            <a:r>
              <a:rPr lang="zh-CN" altLang="en-US" sz="1800"/>
              <a:t>表特别有用。</a:t>
            </a:r>
            <a:endParaRPr lang="zh-CN" altLang="en-US" sz="18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高性能的索引策略</a:t>
            </a:r>
            <a:endParaRPr lang="en-US" dirty="0"/>
          </a:p>
        </p:txBody>
      </p:sp>
      <p:sp>
        <p:nvSpPr>
          <p:cNvPr id="3" name="文本占位符 2"/>
          <p:cNvSpPr>
            <a:spLocks noGrp="1"/>
          </p:cNvSpPr>
          <p:nvPr>
            <p:ph type="body" sz="quarter" idx="13"/>
          </p:nvPr>
        </p:nvSpPr>
        <p:spPr/>
        <p:txBody>
          <a:bodyPr/>
          <a:p>
            <a:pPr marL="0" indent="0">
              <a:buNone/>
            </a:pPr>
            <a:r>
              <a:rPr lang="zh-CN" altLang="en-US" sz="1800"/>
              <a:t>使用索引扫描来做排序</a:t>
            </a:r>
            <a:endParaRPr lang="zh-CN" altLang="en-US" sz="1800"/>
          </a:p>
          <a:p>
            <a:pPr marL="0" indent="0">
              <a:buNone/>
            </a:pPr>
            <a:r>
              <a:rPr lang="en-US" altLang="zh-CN" sz="1800"/>
              <a:t>	MySQL</a:t>
            </a:r>
            <a:r>
              <a:rPr lang="zh-CN" altLang="en-US" sz="1800"/>
              <a:t>可以使用同一个索引既满足排序，有用于查找行。因此，如果可能，设计索引时尽可能地同时</a:t>
            </a:r>
            <a:r>
              <a:rPr lang="en-US" altLang="zh-CN" sz="1800"/>
              <a:t>		</a:t>
            </a:r>
            <a:r>
              <a:rPr lang="zh-CN" altLang="en-US" sz="1800"/>
              <a:t>满足这两种任务。</a:t>
            </a:r>
            <a:endParaRPr lang="zh-CN" altLang="en-US" sz="1800"/>
          </a:p>
          <a:p>
            <a:pPr marL="0" indent="0">
              <a:buNone/>
            </a:pPr>
            <a:r>
              <a:rPr lang="en-US" altLang="zh-CN" sz="1800"/>
              <a:t>	</a:t>
            </a:r>
            <a:r>
              <a:rPr lang="zh-CN" altLang="en-US" sz="1800"/>
              <a:t>只有当索引列顺序和</a:t>
            </a:r>
            <a:r>
              <a:rPr lang="en-US" altLang="zh-CN" sz="1800"/>
              <a:t>ORDER BY</a:t>
            </a:r>
            <a:r>
              <a:rPr lang="zh-CN" altLang="en-US" sz="1800"/>
              <a:t>子句的顺序完全一致，并且所有列的排序方向都一样时，</a:t>
            </a:r>
            <a:r>
              <a:rPr lang="en-US" altLang="zh-CN" sz="1800"/>
              <a:t>MySQL</a:t>
            </a:r>
            <a:r>
              <a:rPr lang="zh-CN" altLang="en-US" sz="1800"/>
              <a:t>才能够</a:t>
            </a:r>
            <a:r>
              <a:rPr lang="en-US" altLang="zh-CN" sz="1800"/>
              <a:t>		</a:t>
            </a:r>
            <a:r>
              <a:rPr lang="zh-CN" altLang="en-US" sz="1800"/>
              <a:t>使用索引来对结果做排序。</a:t>
            </a:r>
            <a:endParaRPr lang="zh-CN" altLang="en-US" sz="1800"/>
          </a:p>
          <a:p>
            <a:pPr marL="0" indent="0">
              <a:buNone/>
            </a:pPr>
            <a:r>
              <a:rPr lang="en-US" altLang="zh-CN" sz="1800"/>
              <a:t>	</a:t>
            </a:r>
            <a:r>
              <a:rPr lang="zh-CN" altLang="en-US" sz="1800"/>
              <a:t>如果查询需要关联多张表，则只有当</a:t>
            </a:r>
            <a:r>
              <a:rPr lang="en-US" altLang="zh-CN" sz="1800"/>
              <a:t>ORDER BY</a:t>
            </a:r>
            <a:r>
              <a:rPr lang="zh-CN" altLang="en-US" sz="1800"/>
              <a:t>子句引用的字段全部为第一个表时，才能使用索引做排</a:t>
            </a:r>
            <a:r>
              <a:rPr lang="en-US" altLang="zh-CN" sz="1800"/>
              <a:t>	</a:t>
            </a:r>
            <a:r>
              <a:rPr lang="zh-CN" altLang="en-US" sz="1800"/>
              <a:t>序。</a:t>
            </a:r>
            <a:endParaRPr lang="zh-CN" altLang="en-US" sz="1800"/>
          </a:p>
          <a:p>
            <a:pPr marL="0" indent="0">
              <a:buNone/>
            </a:pPr>
            <a:r>
              <a:rPr lang="en-US" altLang="zh-CN" sz="1800"/>
              <a:t>	ORDER BY</a:t>
            </a:r>
            <a:r>
              <a:rPr lang="zh-CN" altLang="en-US" sz="1800"/>
              <a:t>子句和查找型查询的限制是一样的：需要满足索引的最左浅醉的要求；否则</a:t>
            </a:r>
            <a:r>
              <a:rPr lang="en-US" altLang="zh-CN" sz="1800"/>
              <a:t>MySQL</a:t>
            </a:r>
            <a:r>
              <a:rPr lang="zh-CN" altLang="en-US" sz="1800"/>
              <a:t>都需要执</a:t>
            </a:r>
            <a:r>
              <a:rPr lang="en-US" altLang="zh-CN" sz="1800"/>
              <a:t>		</a:t>
            </a:r>
            <a:r>
              <a:rPr lang="zh-CN" altLang="en-US" sz="1800"/>
              <a:t>行排序操作，而无法利用索引排序。</a:t>
            </a:r>
            <a:endParaRPr lang="zh-CN" altLang="en-US" sz="1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高性能的索引策略</a:t>
            </a:r>
            <a:endParaRPr lang="en-US" dirty="0"/>
          </a:p>
        </p:txBody>
      </p:sp>
      <p:sp>
        <p:nvSpPr>
          <p:cNvPr id="3" name="文本占位符 2"/>
          <p:cNvSpPr>
            <a:spLocks noGrp="1"/>
          </p:cNvSpPr>
          <p:nvPr>
            <p:ph type="body" sz="quarter" idx="13"/>
          </p:nvPr>
        </p:nvSpPr>
        <p:spPr/>
        <p:txBody>
          <a:bodyPr/>
          <a:p>
            <a:pPr marL="0" indent="0">
              <a:buNone/>
            </a:pPr>
            <a:r>
              <a:rPr lang="zh-CN" altLang="en-US" sz="1800">
                <a:sym typeface="+mn-ea"/>
              </a:rPr>
              <a:t>使用索引扫描来做排序举例：</a:t>
            </a:r>
            <a:endParaRPr lang="zh-CN" altLang="en-US" sz="1800">
              <a:sym typeface="+mn-ea"/>
            </a:endParaRPr>
          </a:p>
          <a:p>
            <a:pPr marL="0" indent="0">
              <a:buNone/>
            </a:pPr>
            <a:r>
              <a:rPr lang="en-US" altLang="zh-CN" sz="1800">
                <a:sym typeface="+mn-ea"/>
              </a:rPr>
              <a:t>	</a:t>
            </a:r>
            <a:endParaRPr lang="en-US" altLang="zh-CN" sz="1800">
              <a:sym typeface="+mn-ea"/>
            </a:endParaRPr>
          </a:p>
          <a:p>
            <a:pPr marL="0" indent="0">
              <a:buNone/>
            </a:pPr>
            <a:r>
              <a:rPr lang="en-US" altLang="zh-CN" sz="1800"/>
              <a:t>							</a:t>
            </a:r>
            <a:endParaRPr lang="en-US" altLang="zh-CN" sz="1800"/>
          </a:p>
          <a:p>
            <a:pPr marL="0" indent="0">
              <a:buNone/>
            </a:pPr>
            <a:endParaRPr lang="en-US" altLang="zh-CN" sz="1800"/>
          </a:p>
          <a:p>
            <a:pPr marL="0" indent="0">
              <a:buNone/>
            </a:pPr>
            <a:r>
              <a:rPr lang="en-US" altLang="zh-CN" sz="1800"/>
              <a:t>	</a:t>
            </a:r>
            <a:endParaRPr lang="en-US" altLang="zh-CN" sz="1800"/>
          </a:p>
          <a:p>
            <a:pPr marL="0" indent="0">
              <a:buNone/>
            </a:pPr>
            <a:r>
              <a:rPr lang="en-US" altLang="zh-CN" sz="1800"/>
              <a:t>	</a:t>
            </a:r>
            <a:endParaRPr lang="en-US" altLang="zh-CN" sz="1800"/>
          </a:p>
          <a:p>
            <a:pPr marL="0" indent="0">
              <a:buNone/>
            </a:pPr>
            <a:r>
              <a:rPr lang="en-US" altLang="zh-CN" sz="1800"/>
              <a:t>	</a:t>
            </a:r>
            <a:r>
              <a:rPr lang="zh-CN" altLang="en-US" sz="1800"/>
              <a:t>可以用来做索引排序操作的查询：</a:t>
            </a:r>
            <a:endParaRPr lang="zh-CN" altLang="en-US" sz="1800"/>
          </a:p>
          <a:p>
            <a:pPr marL="0" indent="0">
              <a:buNone/>
            </a:pPr>
            <a:r>
              <a:rPr lang="en-US" altLang="zh-CN" sz="1800"/>
              <a:t>		//</a:t>
            </a:r>
            <a:r>
              <a:rPr lang="zh-CN" altLang="en-US" sz="1800"/>
              <a:t>该查询为索引的第一列提供了常量条件，而使用第二列排序，将两列组合起来就形成了最</a:t>
            </a:r>
            <a:r>
              <a:rPr lang="en-US" altLang="zh-CN" sz="1800"/>
              <a:t>		</a:t>
            </a:r>
            <a:r>
              <a:rPr lang="zh-CN" altLang="en-US" sz="1800"/>
              <a:t>左前缀</a:t>
            </a:r>
            <a:endParaRPr lang="zh-CN" altLang="en-US" sz="1800"/>
          </a:p>
          <a:p>
            <a:pPr marL="0" indent="0">
              <a:buNone/>
            </a:pPr>
            <a:r>
              <a:rPr lang="en-US" altLang="zh-CN" sz="1800"/>
              <a:t>		...where rental_date = '2005-05-25' ORDER BY inventory_id DESC;</a:t>
            </a:r>
            <a:endParaRPr lang="en-US" altLang="zh-CN" sz="1800"/>
          </a:p>
          <a:p>
            <a:pPr marL="0" indent="0">
              <a:buNone/>
            </a:pPr>
            <a:r>
              <a:rPr lang="en-US" altLang="zh-CN" sz="1800"/>
              <a:t>		//</a:t>
            </a:r>
            <a:r>
              <a:rPr lang="zh-CN" altLang="en-US" sz="1800"/>
              <a:t>该查询的</a:t>
            </a:r>
            <a:r>
              <a:rPr lang="en-US" altLang="zh-CN" sz="1800"/>
              <a:t>ORDER BY</a:t>
            </a:r>
            <a:r>
              <a:rPr lang="zh-CN" altLang="en-US" sz="1800"/>
              <a:t>使用的是两列就是索引的最左前缀</a:t>
            </a:r>
            <a:endParaRPr lang="zh-CN" altLang="en-US" sz="1800"/>
          </a:p>
          <a:p>
            <a:pPr marL="0" indent="0">
              <a:buNone/>
            </a:pPr>
            <a:r>
              <a:rPr lang="en-US" altLang="zh-CN" sz="1800"/>
              <a:t>		...where rental_data &gt; '</a:t>
            </a:r>
            <a:r>
              <a:rPr lang="en-US" altLang="zh-CN" sz="1800">
                <a:sym typeface="+mn-ea"/>
              </a:rPr>
              <a:t>2005-05-25</a:t>
            </a:r>
            <a:r>
              <a:rPr lang="en-US" altLang="zh-CN" sz="1800"/>
              <a:t>' ORDER BY rental_date,inventory_id;</a:t>
            </a:r>
            <a:endParaRPr lang="en-US" altLang="zh-CN" sz="1800"/>
          </a:p>
        </p:txBody>
      </p:sp>
      <p:pic>
        <p:nvPicPr>
          <p:cNvPr id="4" name="图片 3"/>
          <p:cNvPicPr>
            <a:picLocks noChangeAspect="1"/>
          </p:cNvPicPr>
          <p:nvPr/>
        </p:nvPicPr>
        <p:blipFill>
          <a:blip r:embed="rId1"/>
          <a:stretch>
            <a:fillRect/>
          </a:stretch>
        </p:blipFill>
        <p:spPr>
          <a:xfrm>
            <a:off x="1259205" y="1522730"/>
            <a:ext cx="5491480" cy="188912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高性能的索引策略</a:t>
            </a:r>
            <a:endParaRPr lang="en-US" dirty="0"/>
          </a:p>
        </p:txBody>
      </p:sp>
      <p:sp>
        <p:nvSpPr>
          <p:cNvPr id="3" name="文本占位符 2"/>
          <p:cNvSpPr>
            <a:spLocks noGrp="1"/>
          </p:cNvSpPr>
          <p:nvPr>
            <p:ph type="body" sz="quarter" idx="13"/>
          </p:nvPr>
        </p:nvSpPr>
        <p:spPr/>
        <p:txBody>
          <a:bodyPr>
            <a:normAutofit lnSpcReduction="10000"/>
          </a:bodyPr>
          <a:p>
            <a:pPr marL="0" indent="0">
              <a:buNone/>
            </a:pPr>
            <a:r>
              <a:rPr lang="zh-CN" altLang="en-US" sz="1800">
                <a:sym typeface="+mn-ea"/>
              </a:rPr>
              <a:t>使用索引扫描来做排序举例：</a:t>
            </a:r>
            <a:endParaRPr lang="zh-CN" altLang="en-US" sz="1800">
              <a:sym typeface="+mn-ea"/>
            </a:endParaRPr>
          </a:p>
          <a:p>
            <a:pPr marL="0" indent="0">
              <a:buNone/>
            </a:pPr>
            <a:r>
              <a:rPr lang="en-US" altLang="zh-CN" sz="1800"/>
              <a:t>	</a:t>
            </a:r>
            <a:r>
              <a:rPr lang="zh-CN" altLang="zh-CN" sz="1800"/>
              <a:t>不可用来索引排序的查询：</a:t>
            </a:r>
            <a:endParaRPr lang="zh-CN" altLang="zh-CN" sz="1800"/>
          </a:p>
          <a:p>
            <a:pPr marL="0" indent="0">
              <a:buNone/>
            </a:pPr>
            <a:r>
              <a:rPr lang="en-US" altLang="zh-CN" sz="1800"/>
              <a:t>		//</a:t>
            </a:r>
            <a:r>
              <a:rPr lang="zh-CN" altLang="en-US" sz="1800"/>
              <a:t>该查询使用了两种不同的排序方向</a:t>
            </a:r>
            <a:endParaRPr lang="zh-CN" altLang="en-US" sz="1800"/>
          </a:p>
          <a:p>
            <a:pPr marL="0" indent="0">
              <a:buNone/>
            </a:pPr>
            <a:r>
              <a:rPr lang="en-US" altLang="zh-CN" sz="1800"/>
              <a:t>		...where rental_date = '2005-05-25' ORDER BY inventory_id DESC,customer_id ASC;</a:t>
            </a:r>
            <a:endParaRPr lang="en-US" altLang="zh-CN" sz="1800"/>
          </a:p>
          <a:p>
            <a:pPr marL="0" indent="0">
              <a:buNone/>
            </a:pPr>
            <a:r>
              <a:rPr lang="en-US" altLang="zh-CN" sz="1800"/>
              <a:t>		//</a:t>
            </a:r>
            <a:r>
              <a:rPr lang="zh-CN" altLang="en-US" sz="1800"/>
              <a:t>该查询的</a:t>
            </a:r>
            <a:r>
              <a:rPr lang="en-US" altLang="zh-CN" sz="1800"/>
              <a:t>ORDER BY</a:t>
            </a:r>
            <a:r>
              <a:rPr lang="zh-CN" altLang="en-US" sz="1800"/>
              <a:t>子句中引用了一个不在索引列中的列</a:t>
            </a:r>
            <a:endParaRPr lang="zh-CN" altLang="en-US" sz="1800"/>
          </a:p>
          <a:p>
            <a:pPr marL="0" indent="0">
              <a:buNone/>
            </a:pPr>
            <a:r>
              <a:rPr lang="en-US" altLang="zh-CN" sz="1800"/>
              <a:t>		</a:t>
            </a:r>
            <a:r>
              <a:rPr lang="en-US" altLang="zh-CN" sz="1800">
                <a:sym typeface="+mn-ea"/>
              </a:rPr>
              <a:t>...where rental_date = '2005-05-25' ORDER BY inventory_id, staff_id;</a:t>
            </a:r>
            <a:endParaRPr lang="en-US" altLang="zh-CN" sz="1800">
              <a:sym typeface="+mn-ea"/>
            </a:endParaRPr>
          </a:p>
          <a:p>
            <a:pPr marL="0" indent="0">
              <a:buNone/>
            </a:pPr>
            <a:r>
              <a:rPr lang="en-US" altLang="zh-CN" sz="1800"/>
              <a:t>		//</a:t>
            </a:r>
            <a:r>
              <a:rPr lang="zh-CN" altLang="en-US" sz="1800"/>
              <a:t>该查询的</a:t>
            </a:r>
            <a:r>
              <a:rPr lang="en-US" altLang="zh-CN" sz="1800"/>
              <a:t>WHERE</a:t>
            </a:r>
            <a:r>
              <a:rPr lang="zh-CN" altLang="en-US" sz="1800"/>
              <a:t>和</a:t>
            </a:r>
            <a:r>
              <a:rPr lang="en-US" altLang="zh-CN" sz="1800"/>
              <a:t>ORDER BY</a:t>
            </a:r>
            <a:r>
              <a:rPr lang="zh-CN" altLang="en-US" sz="1800"/>
              <a:t>中的列无法组合成索引的最左前缀</a:t>
            </a:r>
            <a:endParaRPr lang="zh-CN" altLang="en-US" sz="1800"/>
          </a:p>
          <a:p>
            <a:pPr marL="0" indent="0">
              <a:buNone/>
            </a:pPr>
            <a:r>
              <a:rPr lang="en-US" altLang="zh-CN" sz="1800"/>
              <a:t>		</a:t>
            </a:r>
            <a:r>
              <a:rPr lang="en-US" altLang="zh-CN" sz="1800">
                <a:sym typeface="+mn-ea"/>
              </a:rPr>
              <a:t>...where rental_date = '2005-05-25' ORDER BY customer_id;</a:t>
            </a:r>
            <a:endParaRPr lang="en-US" altLang="zh-CN" sz="1800">
              <a:sym typeface="+mn-ea"/>
            </a:endParaRPr>
          </a:p>
          <a:p>
            <a:pPr marL="0" indent="0">
              <a:buNone/>
            </a:pPr>
            <a:r>
              <a:rPr lang="en-US" altLang="zh-CN" sz="1800"/>
              <a:t>		//</a:t>
            </a:r>
            <a:r>
              <a:rPr lang="zh-CN" altLang="en-US" sz="1800"/>
              <a:t>该查询索引第一列是范围条件，</a:t>
            </a:r>
            <a:r>
              <a:rPr lang="en-US" altLang="zh-CN" sz="1800"/>
              <a:t>MySQL</a:t>
            </a:r>
            <a:r>
              <a:rPr lang="zh-CN" altLang="en-US" sz="1800"/>
              <a:t>无法使用索引的其余列</a:t>
            </a:r>
            <a:endParaRPr lang="zh-CN" altLang="en-US" sz="1800"/>
          </a:p>
          <a:p>
            <a:pPr marL="0" indent="0">
              <a:buNone/>
            </a:pPr>
            <a:r>
              <a:rPr lang="en-US" altLang="zh-CN" sz="1800"/>
              <a:t>		</a:t>
            </a:r>
            <a:r>
              <a:rPr lang="en-US" altLang="zh-CN" sz="1800">
                <a:sym typeface="+mn-ea"/>
              </a:rPr>
              <a:t>...where rental_date &gt; '2005-05-25' ORDER BY inventory_id,customer_id;</a:t>
            </a:r>
            <a:endParaRPr lang="en-US" altLang="zh-CN" sz="1800"/>
          </a:p>
          <a:p>
            <a:pPr marL="0" indent="0">
              <a:buNone/>
            </a:pPr>
            <a:r>
              <a:rPr lang="en-US" altLang="zh-CN" sz="1800"/>
              <a:t>		//</a:t>
            </a:r>
            <a:r>
              <a:rPr lang="zh-CN" altLang="en-US" sz="1800"/>
              <a:t>该查询第二列上有多个等于条件，对于排序来说，也是一种范围查询</a:t>
            </a:r>
            <a:endParaRPr lang="zh-CN" altLang="en-US" sz="1800"/>
          </a:p>
          <a:p>
            <a:pPr marL="0" indent="0">
              <a:buNone/>
            </a:pPr>
            <a:r>
              <a:rPr lang="en-US" altLang="zh-CN" sz="1800">
                <a:sym typeface="+mn-ea"/>
              </a:rPr>
              <a:t>		...where rental_date = '2005-05-25' AND inventory_id IN(1,2) ORDER BY 				customer_id;</a:t>
            </a:r>
            <a:endParaRPr lang="en-US" altLang="zh-CN" sz="1800"/>
          </a:p>
          <a:p>
            <a:pPr marL="0" indent="0">
              <a:buNone/>
            </a:pPr>
            <a:endParaRPr lang="zh-CN" altLang="en-US"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8B03453-DAC9-4B92-AD21-A5C613554654}" type="slidenum">
              <a:rPr lang="en-US" smtClean="0"/>
            </a:fld>
            <a:endParaRPr lang="en-US" dirty="0"/>
          </a:p>
        </p:txBody>
      </p:sp>
      <p:sp>
        <p:nvSpPr>
          <p:cNvPr id="3" name="Title 2"/>
          <p:cNvSpPr>
            <a:spLocks noGrp="1"/>
          </p:cNvSpPr>
          <p:nvPr>
            <p:ph type="title"/>
          </p:nvPr>
        </p:nvSpPr>
        <p:spPr/>
        <p:txBody>
          <a:bodyPr>
            <a:normAutofit/>
          </a:bodyPr>
          <a:lstStyle/>
          <a:p>
            <a:r>
              <a:rPr lang="zh-CN" dirty="0"/>
              <a:t>索引是什么</a:t>
            </a:r>
            <a:endParaRPr lang="zh-CN" dirty="0"/>
          </a:p>
        </p:txBody>
      </p:sp>
      <p:sp>
        <p:nvSpPr>
          <p:cNvPr id="4" name="Text Placeholder 3"/>
          <p:cNvSpPr>
            <a:spLocks noGrp="1"/>
          </p:cNvSpPr>
          <p:nvPr>
            <p:ph type="body" sz="quarter" idx="13"/>
          </p:nvPr>
        </p:nvSpPr>
        <p:spPr/>
        <p:txBody>
          <a:bodyPr>
            <a:normAutofit/>
          </a:bodyPr>
          <a:lstStyle/>
          <a:p>
            <a:pPr marL="0" indent="0">
              <a:buNone/>
            </a:pPr>
            <a:r>
              <a:rPr lang="zh-CN" altLang="en-US" sz="1800" dirty="0" smtClean="0"/>
              <a:t>索引是存储引擎用于快速找到记录的一种数据结构。</a:t>
            </a:r>
            <a:endParaRPr lang="zh-CN" altLang="en-US"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高性能的索引策略</a:t>
            </a:r>
            <a:endParaRPr lang="en-US" dirty="0"/>
          </a:p>
        </p:txBody>
      </p:sp>
      <p:sp>
        <p:nvSpPr>
          <p:cNvPr id="3" name="文本占位符 2"/>
          <p:cNvSpPr>
            <a:spLocks noGrp="1"/>
          </p:cNvSpPr>
          <p:nvPr>
            <p:ph type="body" sz="quarter" idx="13"/>
          </p:nvPr>
        </p:nvSpPr>
        <p:spPr/>
        <p:txBody>
          <a:bodyPr/>
          <a:p>
            <a:pPr marL="0" indent="0">
              <a:buNone/>
            </a:pPr>
            <a:r>
              <a:rPr lang="zh-CN" altLang="en-US" sz="1800"/>
              <a:t>冗余和重复索引</a:t>
            </a:r>
            <a:endParaRPr lang="zh-CN" altLang="en-US" sz="1800"/>
          </a:p>
          <a:p>
            <a:pPr marL="0" indent="0">
              <a:buNone/>
            </a:pPr>
            <a:r>
              <a:rPr lang="en-US" altLang="zh-CN" sz="1800"/>
              <a:t>	</a:t>
            </a:r>
            <a:r>
              <a:rPr lang="zh-CN" altLang="en-US" sz="1800"/>
              <a:t>重复索引是指在相同列上按照相同的顺序创建的相同类型的索引。</a:t>
            </a:r>
            <a:endParaRPr lang="zh-CN" altLang="en-US" sz="1800"/>
          </a:p>
          <a:p>
            <a:pPr marL="0" indent="0">
              <a:buNone/>
            </a:pPr>
            <a:r>
              <a:rPr lang="en-US" altLang="zh-CN" sz="1800"/>
              <a:t>	</a:t>
            </a:r>
            <a:r>
              <a:rPr lang="zh-CN" altLang="en-US" sz="1800"/>
              <a:t>应该避免这样创建重复索引，发现以后也应该立即移除。</a:t>
            </a:r>
            <a:endParaRPr lang="zh-CN" altLang="en-US" sz="1800"/>
          </a:p>
          <a:p>
            <a:pPr marL="0" indent="0">
              <a:buNone/>
            </a:pPr>
            <a:r>
              <a:rPr lang="en-US" altLang="zh-CN" sz="1800"/>
              <a:t>	</a:t>
            </a:r>
            <a:r>
              <a:rPr lang="zh-CN" altLang="en-US" sz="1800"/>
              <a:t>例如：</a:t>
            </a:r>
            <a:r>
              <a:rPr lang="en-US" altLang="zh-CN" sz="1800"/>
              <a:t>				</a:t>
            </a:r>
            <a:endParaRPr lang="en-US" altLang="zh-CN" sz="1800"/>
          </a:p>
          <a:p>
            <a:pPr marL="0" indent="0">
              <a:buNone/>
            </a:pPr>
            <a:endParaRPr lang="en-US" altLang="zh-CN" sz="1800"/>
          </a:p>
          <a:p>
            <a:pPr marL="0" indent="0">
              <a:buNone/>
            </a:pPr>
            <a:endParaRPr lang="en-US" altLang="zh-CN" sz="1800"/>
          </a:p>
          <a:p>
            <a:pPr marL="0" indent="0">
              <a:buNone/>
            </a:pPr>
            <a:r>
              <a:rPr lang="en-US" altLang="zh-CN" sz="1800"/>
              <a:t>	</a:t>
            </a:r>
            <a:endParaRPr lang="en-US" altLang="zh-CN" sz="1800"/>
          </a:p>
          <a:p>
            <a:pPr marL="0" indent="0">
              <a:buNone/>
            </a:pPr>
            <a:r>
              <a:rPr lang="en-US" altLang="zh-CN" sz="1800"/>
              <a:t>	</a:t>
            </a:r>
            <a:r>
              <a:rPr lang="zh-CN" altLang="en-US" sz="1800"/>
              <a:t>冗余索引通常发生在为表添加新索引的时候。</a:t>
            </a:r>
            <a:endParaRPr lang="zh-CN" altLang="en-US" sz="1800"/>
          </a:p>
          <a:p>
            <a:pPr marL="0" indent="0">
              <a:buNone/>
            </a:pPr>
            <a:r>
              <a:rPr lang="en-US" altLang="zh-CN" sz="1800"/>
              <a:t>		</a:t>
            </a:r>
            <a:r>
              <a:rPr lang="zh-CN" altLang="en-US" sz="1800"/>
              <a:t>例如：新增一个索引</a:t>
            </a:r>
            <a:r>
              <a:rPr lang="en-US" altLang="zh-CN" sz="1800"/>
              <a:t>(A,B)</a:t>
            </a:r>
            <a:r>
              <a:rPr lang="zh-CN" altLang="en-US" sz="1800"/>
              <a:t>，而不是扩展已有的索引</a:t>
            </a:r>
            <a:r>
              <a:rPr lang="en-US" altLang="zh-CN" sz="1800"/>
              <a:t>(A)</a:t>
            </a:r>
            <a:r>
              <a:rPr lang="zh-CN" altLang="en-US" sz="1800"/>
              <a:t>。</a:t>
            </a:r>
            <a:endParaRPr lang="zh-CN" altLang="en-US" sz="1800"/>
          </a:p>
          <a:p>
            <a:pPr marL="0" indent="0">
              <a:buNone/>
            </a:pPr>
            <a:r>
              <a:rPr lang="en-US" altLang="zh-CN" sz="1800"/>
              <a:t>		      </a:t>
            </a:r>
            <a:r>
              <a:rPr lang="zh-CN" altLang="en-US" sz="1800"/>
              <a:t>将一个索引扩展为</a:t>
            </a:r>
            <a:r>
              <a:rPr lang="en-US" altLang="zh-CN" sz="1800"/>
              <a:t>(A,ID),</a:t>
            </a:r>
            <a:r>
              <a:rPr lang="zh-CN" altLang="en-US" sz="1800"/>
              <a:t>其中</a:t>
            </a:r>
            <a:r>
              <a:rPr lang="en-US" altLang="zh-CN" sz="1800"/>
              <a:t>ID</a:t>
            </a:r>
            <a:r>
              <a:rPr lang="zh-CN" altLang="en-US" sz="1800"/>
              <a:t>是主键，对于</a:t>
            </a:r>
            <a:r>
              <a:rPr lang="en-US" altLang="zh-CN" sz="1800"/>
              <a:t>InnoDB</a:t>
            </a:r>
            <a:r>
              <a:rPr lang="zh-CN" altLang="en-US" sz="1800"/>
              <a:t>来说主键列已经包含在二级索</a:t>
            </a:r>
            <a:r>
              <a:rPr lang="en-US" altLang="zh-CN" sz="1800"/>
              <a:t>			      </a:t>
            </a:r>
            <a:r>
              <a:rPr lang="zh-CN" altLang="en-US" sz="1800"/>
              <a:t>引中了，所以这也是冗余的。</a:t>
            </a:r>
            <a:endParaRPr lang="zh-CN" altLang="en-US" sz="1800"/>
          </a:p>
          <a:p>
            <a:pPr marL="0" indent="0">
              <a:buNone/>
            </a:pPr>
            <a:r>
              <a:rPr lang="en-US" altLang="zh-CN" sz="1800"/>
              <a:t>	</a:t>
            </a:r>
            <a:r>
              <a:rPr lang="zh-CN" altLang="en-US" sz="1800"/>
              <a:t>解决这些索引的方法就是发现即刻删掉！</a:t>
            </a:r>
            <a:endParaRPr lang="zh-CN" altLang="en-US" sz="1800"/>
          </a:p>
        </p:txBody>
      </p:sp>
      <p:pic>
        <p:nvPicPr>
          <p:cNvPr id="4" name="图片 3"/>
          <p:cNvPicPr>
            <a:picLocks noChangeAspect="1"/>
          </p:cNvPicPr>
          <p:nvPr/>
        </p:nvPicPr>
        <p:blipFill>
          <a:blip r:embed="rId1"/>
          <a:stretch>
            <a:fillRect/>
          </a:stretch>
        </p:blipFill>
        <p:spPr>
          <a:xfrm>
            <a:off x="1940560" y="2202815"/>
            <a:ext cx="2613025" cy="158623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高性能的索引策略</a:t>
            </a:r>
            <a:endParaRPr lang="en-US" dirty="0"/>
          </a:p>
        </p:txBody>
      </p:sp>
      <p:sp>
        <p:nvSpPr>
          <p:cNvPr id="3" name="文本占位符 2"/>
          <p:cNvSpPr>
            <a:spLocks noGrp="1"/>
          </p:cNvSpPr>
          <p:nvPr>
            <p:ph type="body" sz="quarter" idx="13"/>
          </p:nvPr>
        </p:nvSpPr>
        <p:spPr/>
        <p:txBody>
          <a:bodyPr/>
          <a:p>
            <a:pPr marL="0" indent="0">
              <a:buNone/>
            </a:pPr>
            <a:r>
              <a:rPr lang="zh-CN" altLang="en-US" sz="1800"/>
              <a:t>未使用的索引：</a:t>
            </a:r>
            <a:endParaRPr lang="zh-CN" altLang="en-US" sz="1800"/>
          </a:p>
          <a:p>
            <a:pPr marL="0" indent="0">
              <a:buNone/>
            </a:pPr>
            <a:r>
              <a:rPr lang="en-US" altLang="zh-CN" sz="1800"/>
              <a:t>	</a:t>
            </a:r>
            <a:r>
              <a:rPr lang="zh-CN" altLang="en-US" sz="1800"/>
              <a:t>除了冗余和重复索引，可能还会有一些服务器永远不用的索引。</a:t>
            </a:r>
            <a:endParaRPr lang="zh-CN" altLang="en-US" sz="1800"/>
          </a:p>
          <a:p>
            <a:pPr marL="0" indent="0">
              <a:buNone/>
            </a:pPr>
            <a:r>
              <a:rPr lang="en-US" altLang="zh-CN" sz="1800"/>
              <a:t>	</a:t>
            </a:r>
            <a:r>
              <a:rPr lang="zh-CN" altLang="en-US" sz="1800"/>
              <a:t>这样的索引完全是累赘，建议考虑删除。</a:t>
            </a:r>
            <a:endParaRPr lang="zh-CN" altLang="en-US" sz="18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高性能的索引策略</a:t>
            </a:r>
            <a:endParaRPr lang="en-US" dirty="0"/>
          </a:p>
        </p:txBody>
      </p:sp>
      <p:sp>
        <p:nvSpPr>
          <p:cNvPr id="3" name="文本占位符 2"/>
          <p:cNvSpPr>
            <a:spLocks noGrp="1"/>
          </p:cNvSpPr>
          <p:nvPr>
            <p:ph type="body" sz="quarter" idx="13"/>
          </p:nvPr>
        </p:nvSpPr>
        <p:spPr/>
        <p:txBody>
          <a:bodyPr>
            <a:normAutofit lnSpcReduction="20000"/>
          </a:bodyPr>
          <a:p>
            <a:pPr marL="0" indent="0">
              <a:buNone/>
            </a:pPr>
            <a:r>
              <a:rPr lang="zh-CN" altLang="en-US" sz="1800"/>
              <a:t>索引和锁：</a:t>
            </a:r>
            <a:endParaRPr lang="zh-CN" altLang="en-US" sz="1800"/>
          </a:p>
          <a:p>
            <a:pPr marL="0" indent="0">
              <a:buNone/>
            </a:pPr>
            <a:r>
              <a:rPr lang="en-US" altLang="zh-CN" sz="1800"/>
              <a:t>	InnoDB</a:t>
            </a:r>
            <a:r>
              <a:rPr lang="zh-CN" altLang="en-US" sz="1800"/>
              <a:t>只有在访问行的时候才会对其加锁，而索引能够减少</a:t>
            </a:r>
            <a:r>
              <a:rPr lang="en-US" altLang="zh-CN" sz="1800"/>
              <a:t>InnoDB</a:t>
            </a:r>
            <a:r>
              <a:rPr lang="zh-CN" altLang="en-US" sz="1800"/>
              <a:t>访问的行数，从而减少锁的数量。</a:t>
            </a:r>
            <a:endParaRPr lang="zh-CN" altLang="en-US" sz="1800"/>
          </a:p>
          <a:p>
            <a:pPr marL="0" indent="0">
              <a:buNone/>
            </a:pPr>
            <a:r>
              <a:rPr lang="en-US" altLang="zh-CN" sz="1800"/>
              <a:t>	</a:t>
            </a:r>
            <a:r>
              <a:rPr lang="zh-CN" altLang="en-US" sz="1800"/>
              <a:t>但只有当</a:t>
            </a:r>
            <a:r>
              <a:rPr lang="en-US" altLang="zh-CN" sz="1800"/>
              <a:t>InnoDB</a:t>
            </a:r>
            <a:r>
              <a:rPr lang="zh-CN" altLang="en-US" sz="1800"/>
              <a:t>在存储引擎层能够过滤掉所有不需要的行时才有效。</a:t>
            </a:r>
            <a:endParaRPr lang="zh-CN" altLang="en-US" sz="1800"/>
          </a:p>
          <a:p>
            <a:pPr marL="0" indent="0">
              <a:buNone/>
            </a:pPr>
            <a:r>
              <a:rPr lang="en-US" altLang="zh-CN" sz="1800"/>
              <a:t>	</a:t>
            </a:r>
            <a:r>
              <a:rPr lang="zh-CN" altLang="en-US" sz="1800"/>
              <a:t>举例：</a:t>
            </a:r>
            <a:r>
              <a:rPr lang="en-US" altLang="zh-CN" sz="1800"/>
              <a:t>												</a:t>
            </a:r>
            <a:endParaRPr lang="en-US" altLang="zh-CN" sz="1800"/>
          </a:p>
          <a:p>
            <a:pPr marL="0" indent="0">
              <a:buNone/>
            </a:pPr>
            <a:endParaRPr lang="en-US" altLang="zh-CN" sz="1800"/>
          </a:p>
          <a:p>
            <a:pPr marL="0" indent="0">
              <a:buNone/>
            </a:pPr>
            <a:r>
              <a:rPr lang="en-US" altLang="zh-CN" sz="1800"/>
              <a:t>		</a:t>
            </a:r>
            <a:endParaRPr lang="en-US" altLang="zh-CN" sz="1800"/>
          </a:p>
          <a:p>
            <a:pPr marL="0" indent="0">
              <a:buNone/>
            </a:pPr>
            <a:r>
              <a:rPr lang="en-US" altLang="zh-CN" sz="1800"/>
              <a:t>		</a:t>
            </a:r>
            <a:r>
              <a:rPr lang="zh-CN" altLang="en-US" sz="1800"/>
              <a:t>这条查询仅返回了</a:t>
            </a:r>
            <a:r>
              <a:rPr lang="en-US" altLang="zh-CN" sz="1800"/>
              <a:t>2~4</a:t>
            </a:r>
            <a:r>
              <a:rPr lang="zh-CN" altLang="en-US" sz="1800"/>
              <a:t>之间的行，但实际上获取了</a:t>
            </a:r>
            <a:r>
              <a:rPr lang="en-US" altLang="zh-CN" sz="1800"/>
              <a:t>1~4</a:t>
            </a:r>
            <a:r>
              <a:rPr lang="zh-CN" altLang="en-US" sz="1800"/>
              <a:t>之间行的排它锁。</a:t>
            </a:r>
            <a:r>
              <a:rPr lang="en-US" altLang="zh-CN" sz="1800"/>
              <a:t>InnoDB</a:t>
            </a:r>
            <a:r>
              <a:rPr lang="zh-CN" altLang="en-US" sz="1800"/>
              <a:t>会锁住第</a:t>
            </a:r>
            <a:r>
              <a:rPr lang="en-US" altLang="zh-CN" sz="1800"/>
              <a:t>1</a:t>
            </a:r>
            <a:r>
              <a:rPr lang="zh-CN" altLang="en-US" sz="1800"/>
              <a:t>行</a:t>
            </a:r>
            <a:r>
              <a:rPr lang="en-US" altLang="zh-CN" sz="1800"/>
              <a:t>,</a:t>
            </a:r>
            <a:endParaRPr lang="en-US" altLang="zh-CN" sz="1800"/>
          </a:p>
          <a:p>
            <a:pPr marL="0" indent="0">
              <a:buNone/>
            </a:pPr>
            <a:r>
              <a:rPr lang="en-US" altLang="zh-CN" sz="1800"/>
              <a:t>		</a:t>
            </a:r>
            <a:r>
              <a:rPr lang="zh-CN" altLang="en-US" sz="1800"/>
              <a:t>因为</a:t>
            </a:r>
            <a:r>
              <a:rPr lang="en-US" altLang="zh-CN" sz="1800"/>
              <a:t>MySQL</a:t>
            </a:r>
            <a:r>
              <a:rPr lang="zh-CN" altLang="en-US" sz="1800"/>
              <a:t>为该查询选择的执行计划是索引范围扫描：</a:t>
            </a:r>
            <a:endParaRPr lang="en-US" altLang="zh-CN" sz="1800"/>
          </a:p>
          <a:p>
            <a:pPr marL="0" indent="0">
              <a:buNone/>
            </a:pPr>
            <a:r>
              <a:rPr lang="en-US" altLang="zh-CN" sz="1800"/>
              <a:t>																																																			</a:t>
            </a:r>
            <a:endParaRPr lang="en-US" altLang="zh-CN" sz="1800"/>
          </a:p>
        </p:txBody>
      </p:sp>
      <p:pic>
        <p:nvPicPr>
          <p:cNvPr id="4" name="图片 3"/>
          <p:cNvPicPr>
            <a:picLocks noChangeAspect="1"/>
          </p:cNvPicPr>
          <p:nvPr/>
        </p:nvPicPr>
        <p:blipFill>
          <a:blip r:embed="rId1"/>
          <a:stretch>
            <a:fillRect/>
          </a:stretch>
        </p:blipFill>
        <p:spPr>
          <a:xfrm>
            <a:off x="1957705" y="2071370"/>
            <a:ext cx="6671945" cy="1178560"/>
          </a:xfrm>
          <a:prstGeom prst="rect">
            <a:avLst/>
          </a:prstGeom>
        </p:spPr>
      </p:pic>
      <p:pic>
        <p:nvPicPr>
          <p:cNvPr id="6" name="图片 5"/>
          <p:cNvPicPr>
            <a:picLocks noChangeAspect="1"/>
          </p:cNvPicPr>
          <p:nvPr/>
        </p:nvPicPr>
        <p:blipFill>
          <a:blip r:embed="rId2"/>
          <a:stretch>
            <a:fillRect/>
          </a:stretch>
        </p:blipFill>
        <p:spPr>
          <a:xfrm>
            <a:off x="2516505" y="4004310"/>
            <a:ext cx="8731250" cy="191960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高性能的索引策略</a:t>
            </a:r>
            <a:endParaRPr lang="en-US" dirty="0"/>
          </a:p>
        </p:txBody>
      </p:sp>
      <p:sp>
        <p:nvSpPr>
          <p:cNvPr id="3" name="文本占位符 2"/>
          <p:cNvSpPr>
            <a:spLocks noGrp="1"/>
          </p:cNvSpPr>
          <p:nvPr>
            <p:ph type="body" sz="quarter" idx="13"/>
          </p:nvPr>
        </p:nvSpPr>
        <p:spPr/>
        <p:txBody>
          <a:bodyPr/>
          <a:p>
            <a:pPr marL="0" indent="0">
              <a:buNone/>
            </a:pPr>
            <a:r>
              <a:rPr lang="zh-CN" altLang="en-US" sz="1800">
                <a:sym typeface="+mn-ea"/>
              </a:rPr>
              <a:t>索引和锁：</a:t>
            </a:r>
            <a:endParaRPr lang="zh-CN" altLang="en-US" sz="1800">
              <a:sym typeface="+mn-ea"/>
            </a:endParaRPr>
          </a:p>
          <a:p>
            <a:pPr marL="0" indent="0">
              <a:buNone/>
            </a:pPr>
            <a:r>
              <a:rPr lang="en-US" altLang="zh-CN" sz="1800">
                <a:sym typeface="+mn-ea"/>
              </a:rPr>
              <a:t>	</a:t>
            </a:r>
            <a:r>
              <a:rPr lang="zh-CN" altLang="en-US" sz="1800">
                <a:sym typeface="+mn-ea"/>
              </a:rPr>
              <a:t>换句话说</a:t>
            </a:r>
            <a:r>
              <a:rPr lang="en-US" altLang="zh-CN" sz="1800">
                <a:sym typeface="+mn-ea"/>
              </a:rPr>
              <a:t>“</a:t>
            </a:r>
            <a:r>
              <a:rPr lang="zh-CN" altLang="en-US" sz="1800">
                <a:sym typeface="+mn-ea"/>
              </a:rPr>
              <a:t>从索引的开头开始获取满足条件</a:t>
            </a:r>
            <a:r>
              <a:rPr lang="en-US" altLang="zh-CN" sz="1800">
                <a:sym typeface="+mn-ea"/>
              </a:rPr>
              <a:t>actor_id&gt;5</a:t>
            </a:r>
            <a:r>
              <a:rPr lang="zh-CN" altLang="en-US" sz="1800">
                <a:sym typeface="+mn-ea"/>
              </a:rPr>
              <a:t>的记录</a:t>
            </a:r>
            <a:r>
              <a:rPr lang="en-US" altLang="zh-CN" sz="1800">
                <a:sym typeface="+mn-ea"/>
              </a:rPr>
              <a:t>”</a:t>
            </a:r>
            <a:r>
              <a:rPr lang="zh-CN" altLang="en-US" sz="1800">
                <a:sym typeface="+mn-ea"/>
              </a:rPr>
              <a:t>，服务器并没有告诉</a:t>
            </a:r>
            <a:r>
              <a:rPr lang="en-US" altLang="zh-CN" sz="1800">
                <a:sym typeface="+mn-ea"/>
              </a:rPr>
              <a:t>InnoDB</a:t>
            </a:r>
            <a:r>
              <a:rPr lang="zh-CN" altLang="en-US" sz="1800">
                <a:sym typeface="+mn-ea"/>
              </a:rPr>
              <a:t>可以过滤</a:t>
            </a:r>
            <a:r>
              <a:rPr lang="en-US" altLang="zh-CN" sz="1800">
                <a:sym typeface="+mn-ea"/>
              </a:rPr>
              <a:t>	</a:t>
            </a:r>
            <a:r>
              <a:rPr lang="zh-CN" altLang="en-US" sz="1800">
                <a:sym typeface="+mn-ea"/>
              </a:rPr>
              <a:t>第</a:t>
            </a:r>
            <a:r>
              <a:rPr lang="en-US" altLang="zh-CN" sz="1800">
                <a:sym typeface="+mn-ea"/>
              </a:rPr>
              <a:t>1</a:t>
            </a:r>
            <a:r>
              <a:rPr lang="zh-CN" altLang="en-US" sz="1800">
                <a:sym typeface="+mn-ea"/>
              </a:rPr>
              <a:t>行的</a:t>
            </a:r>
            <a:r>
              <a:rPr lang="en-US" altLang="zh-CN" sz="1800">
                <a:sym typeface="+mn-ea"/>
              </a:rPr>
              <a:t>WHERE</a:t>
            </a:r>
            <a:r>
              <a:rPr lang="zh-CN" altLang="en-US" sz="1800">
                <a:sym typeface="+mn-ea"/>
              </a:rPr>
              <a:t>条件。注意到</a:t>
            </a:r>
            <a:r>
              <a:rPr lang="en-US" altLang="zh-CN" sz="1800">
                <a:sym typeface="+mn-ea"/>
              </a:rPr>
              <a:t>EXPLAIN</a:t>
            </a:r>
            <a:r>
              <a:rPr lang="zh-CN" altLang="en-US" sz="1800">
                <a:sym typeface="+mn-ea"/>
              </a:rPr>
              <a:t>的</a:t>
            </a:r>
            <a:r>
              <a:rPr lang="en-US" altLang="zh-CN" sz="1800">
                <a:sym typeface="+mn-ea"/>
              </a:rPr>
              <a:t>Extra</a:t>
            </a:r>
            <a:r>
              <a:rPr lang="zh-CN" altLang="en-US" sz="1800">
                <a:sym typeface="+mn-ea"/>
              </a:rPr>
              <a:t>列出现了</a:t>
            </a:r>
            <a:r>
              <a:rPr lang="en-US" altLang="zh-CN" sz="1800">
                <a:sym typeface="+mn-ea"/>
              </a:rPr>
              <a:t>“Using where”,</a:t>
            </a:r>
            <a:r>
              <a:rPr lang="zh-CN" altLang="en-US" sz="1800">
                <a:sym typeface="+mn-ea"/>
              </a:rPr>
              <a:t>这表示</a:t>
            </a:r>
            <a:r>
              <a:rPr lang="en-US" altLang="zh-CN" sz="1800">
                <a:sym typeface="+mn-ea"/>
              </a:rPr>
              <a:t>MySQL</a:t>
            </a:r>
            <a:r>
              <a:rPr lang="zh-CN" altLang="en-US" sz="1800">
                <a:sym typeface="+mn-ea"/>
              </a:rPr>
              <a:t>服务器将存储引</a:t>
            </a:r>
            <a:r>
              <a:rPr lang="en-US" altLang="zh-CN" sz="1800">
                <a:sym typeface="+mn-ea"/>
              </a:rPr>
              <a:t>		</a:t>
            </a:r>
            <a:r>
              <a:rPr lang="zh-CN" altLang="en-US" sz="1800">
                <a:sym typeface="+mn-ea"/>
              </a:rPr>
              <a:t>擎返回行以后再应用</a:t>
            </a:r>
            <a:r>
              <a:rPr lang="en-US" altLang="zh-CN" sz="1800">
                <a:sym typeface="+mn-ea"/>
              </a:rPr>
              <a:t>WHERE</a:t>
            </a:r>
            <a:r>
              <a:rPr lang="zh-CN" altLang="en-US" sz="1800">
                <a:sym typeface="+mn-ea"/>
              </a:rPr>
              <a:t>过滤条件。</a:t>
            </a:r>
            <a:endParaRPr lang="zh-CN" altLang="en-US" sz="1800">
              <a:sym typeface="+mn-ea"/>
            </a:endParaRPr>
          </a:p>
          <a:p>
            <a:pPr marL="0" indent="0">
              <a:buNone/>
            </a:pPr>
            <a:r>
              <a:rPr lang="en-US" altLang="zh-CN" sz="1800">
                <a:sym typeface="+mn-ea"/>
              </a:rPr>
              <a:t>							</a:t>
            </a:r>
            <a:endParaRPr lang="en-US" altLang="zh-CN" sz="1800">
              <a:sym typeface="+mn-ea"/>
            </a:endParaRPr>
          </a:p>
          <a:p>
            <a:pPr marL="0" indent="0">
              <a:buNone/>
            </a:pPr>
            <a:r>
              <a:rPr lang="en-US" altLang="zh-CN" sz="1800">
                <a:sym typeface="+mn-ea"/>
              </a:rPr>
              <a:t>	</a:t>
            </a:r>
            <a:endParaRPr lang="en-US" altLang="zh-CN" sz="1800">
              <a:sym typeface="+mn-ea"/>
            </a:endParaRPr>
          </a:p>
          <a:p>
            <a:pPr marL="0" indent="0">
              <a:buNone/>
            </a:pPr>
            <a:r>
              <a:rPr lang="en-US" altLang="zh-CN" sz="1800">
                <a:sym typeface="+mn-ea"/>
              </a:rPr>
              <a:t>	</a:t>
            </a:r>
            <a:r>
              <a:rPr lang="zh-CN" altLang="en-US" sz="1800">
                <a:sym typeface="+mn-ea"/>
              </a:rPr>
              <a:t>上述查询可以证明第</a:t>
            </a:r>
            <a:r>
              <a:rPr lang="en-US" altLang="zh-CN" sz="1800">
                <a:sym typeface="+mn-ea"/>
              </a:rPr>
              <a:t>1</a:t>
            </a:r>
            <a:r>
              <a:rPr lang="zh-CN" altLang="en-US" sz="1800">
                <a:sym typeface="+mn-ea"/>
              </a:rPr>
              <a:t>行确实已经被锁定，尽管第一个查询的结果并没有这个第</a:t>
            </a:r>
            <a:r>
              <a:rPr lang="en-US" altLang="zh-CN" sz="1800">
                <a:sym typeface="+mn-ea"/>
              </a:rPr>
              <a:t>1</a:t>
            </a:r>
            <a:r>
              <a:rPr lang="zh-CN" altLang="en-US" sz="1800">
                <a:sym typeface="+mn-ea"/>
              </a:rPr>
              <a:t>行。这个查询将会被</a:t>
            </a:r>
            <a:r>
              <a:rPr lang="en-US" altLang="zh-CN" sz="1800">
                <a:sym typeface="+mn-ea"/>
              </a:rPr>
              <a:t>	</a:t>
            </a:r>
            <a:r>
              <a:rPr lang="zh-CN" altLang="en-US" sz="1800">
                <a:sym typeface="+mn-ea"/>
              </a:rPr>
              <a:t>挂起，知道第一个事务释放第</a:t>
            </a:r>
            <a:r>
              <a:rPr lang="en-US" altLang="zh-CN" sz="1800">
                <a:sym typeface="+mn-ea"/>
              </a:rPr>
              <a:t>1</a:t>
            </a:r>
            <a:r>
              <a:rPr lang="zh-CN" altLang="en-US" sz="1800">
                <a:sym typeface="+mn-ea"/>
              </a:rPr>
              <a:t>行的锁。</a:t>
            </a:r>
            <a:endParaRPr lang="zh-CN" altLang="en-US" sz="1800">
              <a:sym typeface="+mn-ea"/>
            </a:endParaRPr>
          </a:p>
          <a:p>
            <a:pPr marL="0" indent="0">
              <a:buNone/>
            </a:pPr>
            <a:r>
              <a:rPr lang="en-US" altLang="zh-CN" sz="1800">
                <a:sym typeface="+mn-ea"/>
              </a:rPr>
              <a:t>	</a:t>
            </a:r>
            <a:r>
              <a:rPr lang="zh-CN" altLang="en-US" sz="1800">
                <a:sym typeface="+mn-ea"/>
              </a:rPr>
              <a:t>此例显示：即使使用了索引，</a:t>
            </a:r>
            <a:r>
              <a:rPr lang="en-US" altLang="zh-CN" sz="1800">
                <a:sym typeface="+mn-ea"/>
              </a:rPr>
              <a:t>InnoDB</a:t>
            </a:r>
            <a:r>
              <a:rPr lang="zh-CN" altLang="en-US" sz="1800">
                <a:sym typeface="+mn-ea"/>
              </a:rPr>
              <a:t>也可能锁住一些不需要的数据。如果不能使用索引查找和锁定行</a:t>
            </a:r>
            <a:r>
              <a:rPr lang="en-US" altLang="zh-CN" sz="1800">
                <a:sym typeface="+mn-ea"/>
              </a:rPr>
              <a:t>		  </a:t>
            </a:r>
            <a:r>
              <a:rPr lang="zh-CN" altLang="en-US" sz="1800">
                <a:sym typeface="+mn-ea"/>
              </a:rPr>
              <a:t>的话可能会更糟糕，</a:t>
            </a:r>
            <a:r>
              <a:rPr lang="en-US" altLang="zh-CN" sz="1800">
                <a:sym typeface="+mn-ea"/>
              </a:rPr>
              <a:t>MySQL</a:t>
            </a:r>
            <a:r>
              <a:rPr lang="zh-CN" altLang="en-US" sz="1800">
                <a:sym typeface="+mn-ea"/>
              </a:rPr>
              <a:t>会做全表扫描并锁住所有的行，而不管是不是需要。</a:t>
            </a:r>
            <a:endParaRPr lang="zh-CN" altLang="en-US" sz="1800">
              <a:sym typeface="+mn-ea"/>
            </a:endParaRPr>
          </a:p>
        </p:txBody>
      </p:sp>
      <p:pic>
        <p:nvPicPr>
          <p:cNvPr id="4" name="图片 3"/>
          <p:cNvPicPr>
            <a:picLocks noChangeAspect="1"/>
          </p:cNvPicPr>
          <p:nvPr/>
        </p:nvPicPr>
        <p:blipFill>
          <a:blip r:embed="rId1"/>
          <a:stretch>
            <a:fillRect/>
          </a:stretch>
        </p:blipFill>
        <p:spPr>
          <a:xfrm>
            <a:off x="1311910" y="2425700"/>
            <a:ext cx="5123815" cy="5429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高性能的索引策略</a:t>
            </a:r>
            <a:endParaRPr lang="en-US" dirty="0"/>
          </a:p>
        </p:txBody>
      </p:sp>
      <p:sp>
        <p:nvSpPr>
          <p:cNvPr id="3" name="文本占位符 2"/>
          <p:cNvSpPr>
            <a:spLocks noGrp="1"/>
          </p:cNvSpPr>
          <p:nvPr>
            <p:ph type="body" sz="quarter" idx="13"/>
          </p:nvPr>
        </p:nvSpPr>
        <p:spPr/>
        <p:txBody>
          <a:bodyPr>
            <a:normAutofit/>
          </a:bodyPr>
          <a:p>
            <a:pPr marL="0" indent="0">
              <a:buNone/>
            </a:pPr>
            <a:r>
              <a:rPr lang="zh-CN" altLang="en-US" sz="1600">
                <a:sym typeface="+mn-ea"/>
              </a:rPr>
              <a:t>总结：</a:t>
            </a:r>
            <a:endParaRPr lang="zh-CN" altLang="en-US" sz="1600">
              <a:sym typeface="+mn-ea"/>
            </a:endParaRPr>
          </a:p>
          <a:p>
            <a:pPr marL="0" indent="0">
              <a:buNone/>
            </a:pPr>
            <a:r>
              <a:rPr lang="en-US" altLang="zh-CN" sz="1600">
                <a:sym typeface="+mn-ea"/>
              </a:rPr>
              <a:t>	</a:t>
            </a:r>
            <a:r>
              <a:rPr lang="zh-CN" altLang="en-US" sz="1600">
                <a:sym typeface="+mn-ea"/>
              </a:rPr>
              <a:t>索引是一个非常复杂的话题！</a:t>
            </a:r>
            <a:r>
              <a:rPr lang="en-US" altLang="zh-CN" sz="1600">
                <a:sym typeface="+mn-ea"/>
              </a:rPr>
              <a:t>MySQL</a:t>
            </a:r>
            <a:r>
              <a:rPr lang="zh-CN" altLang="en-US" sz="1600">
                <a:sym typeface="+mn-ea"/>
              </a:rPr>
              <a:t>和存储引擎访问数据的方式，加上索引的特性，使得索引成为一</a:t>
            </a:r>
            <a:r>
              <a:rPr lang="en-US" altLang="zh-CN" sz="1600">
                <a:sym typeface="+mn-ea"/>
              </a:rPr>
              <a:t>			</a:t>
            </a:r>
            <a:r>
              <a:rPr lang="zh-CN" altLang="en-US" sz="1600">
                <a:sym typeface="+mn-ea"/>
              </a:rPr>
              <a:t>个影响数据访问的有力而灵活的工具。</a:t>
            </a:r>
            <a:endParaRPr lang="zh-CN" altLang="en-US" sz="1600">
              <a:sym typeface="+mn-ea"/>
            </a:endParaRPr>
          </a:p>
          <a:p>
            <a:pPr marL="0" indent="0">
              <a:buNone/>
            </a:pPr>
            <a:r>
              <a:rPr lang="en-US" altLang="zh-CN" sz="1600">
                <a:sym typeface="+mn-ea"/>
              </a:rPr>
              <a:t>	</a:t>
            </a:r>
            <a:r>
              <a:rPr lang="zh-CN" altLang="en-US" sz="1600">
                <a:sym typeface="+mn-ea"/>
              </a:rPr>
              <a:t>在选择索引和编写利用这些索引的查询时，三大原则要牢记：</a:t>
            </a:r>
            <a:endParaRPr lang="zh-CN" altLang="en-US" sz="1600">
              <a:sym typeface="+mn-ea"/>
            </a:endParaRPr>
          </a:p>
          <a:p>
            <a:pPr marL="0" indent="0">
              <a:buNone/>
            </a:pPr>
            <a:r>
              <a:rPr lang="en-US" altLang="zh-CN" sz="1600">
                <a:sym typeface="+mn-ea"/>
              </a:rPr>
              <a:t>		</a:t>
            </a:r>
            <a:r>
              <a:rPr lang="zh-CN" altLang="en-US" sz="1600">
                <a:sym typeface="+mn-ea"/>
              </a:rPr>
              <a:t>尽可能选择合适的索引以避免单行查找（如果服务器从存储中读取一个数据块只是为了获取其中一行，</a:t>
            </a:r>
            <a:r>
              <a:rPr lang="en-US" altLang="zh-CN" sz="1600">
                <a:sym typeface="+mn-ea"/>
              </a:rPr>
              <a:t>		</a:t>
            </a:r>
            <a:r>
              <a:rPr lang="zh-CN" altLang="en-US" sz="1600">
                <a:sym typeface="+mn-ea"/>
              </a:rPr>
              <a:t>那么就浪费了很多工作）</a:t>
            </a:r>
            <a:endParaRPr lang="zh-CN" altLang="en-US" sz="1600">
              <a:sym typeface="+mn-ea"/>
            </a:endParaRPr>
          </a:p>
          <a:p>
            <a:pPr marL="0" indent="0">
              <a:buNone/>
            </a:pPr>
            <a:r>
              <a:rPr lang="en-US" altLang="zh-CN" sz="1600">
                <a:sym typeface="+mn-ea"/>
              </a:rPr>
              <a:t>		</a:t>
            </a:r>
            <a:r>
              <a:rPr lang="zh-CN" altLang="en-US" sz="1600">
                <a:sym typeface="+mn-ea"/>
              </a:rPr>
              <a:t>尽可能地使用数据原生顺序从而避免额外的排序操作</a:t>
            </a:r>
            <a:endParaRPr lang="zh-CN" altLang="en-US" sz="1600">
              <a:sym typeface="+mn-ea"/>
            </a:endParaRPr>
          </a:p>
          <a:p>
            <a:pPr marL="0" indent="0">
              <a:buNone/>
            </a:pPr>
            <a:r>
              <a:rPr lang="en-US" altLang="zh-CN" sz="1600">
                <a:sym typeface="+mn-ea"/>
              </a:rPr>
              <a:t>		</a:t>
            </a:r>
            <a:r>
              <a:rPr lang="zh-CN" altLang="en-US" sz="1600">
                <a:sym typeface="+mn-ea"/>
              </a:rPr>
              <a:t>尽可能使用索引覆盖查询</a:t>
            </a:r>
            <a:endParaRPr lang="zh-CN" altLang="en-US" sz="1600">
              <a:sym typeface="+mn-ea"/>
            </a:endParaRPr>
          </a:p>
          <a:p>
            <a:pPr marL="0" indent="0">
              <a:buNone/>
            </a:pPr>
            <a:r>
              <a:rPr lang="en-US" altLang="zh-CN" sz="1600">
                <a:sym typeface="+mn-ea"/>
              </a:rPr>
              <a:t>	</a:t>
            </a:r>
            <a:r>
              <a:rPr lang="zh-CN" altLang="en-US" sz="1600">
                <a:sym typeface="+mn-ea"/>
              </a:rPr>
              <a:t>如何判断一个系统创建的索引是否合理呢？</a:t>
            </a:r>
            <a:endParaRPr lang="zh-CN" altLang="en-US" sz="1600">
              <a:sym typeface="+mn-ea"/>
            </a:endParaRPr>
          </a:p>
          <a:p>
            <a:pPr marL="0" indent="0">
              <a:buNone/>
            </a:pPr>
            <a:r>
              <a:rPr lang="en-US" altLang="zh-CN" sz="1600">
                <a:sym typeface="+mn-ea"/>
              </a:rPr>
              <a:t>		</a:t>
            </a:r>
            <a:r>
              <a:rPr lang="zh-CN" altLang="en-US" sz="1600">
                <a:sym typeface="+mn-ea"/>
              </a:rPr>
              <a:t>一般来说，建议按响应时间来对查询进行分析。找出那些消耗最长时间的查询或者那些给服务器带来了</a:t>
            </a:r>
            <a:r>
              <a:rPr lang="en-US" altLang="zh-CN" sz="1600">
                <a:sym typeface="+mn-ea"/>
              </a:rPr>
              <a:t>		</a:t>
            </a:r>
            <a:r>
              <a:rPr lang="zh-CN" altLang="en-US" sz="1600">
                <a:sym typeface="+mn-ea"/>
              </a:rPr>
              <a:t>最大压力的查询，然后检查这些查询的Schema（数据库对象的集合，一个用户一般对应一个schema）、</a:t>
            </a:r>
            <a:r>
              <a:rPr lang="en-US" altLang="zh-CN" sz="1600">
                <a:sym typeface="+mn-ea"/>
              </a:rPr>
              <a:t>		SQL</a:t>
            </a:r>
            <a:r>
              <a:rPr lang="zh-CN" altLang="en-US" sz="1600">
                <a:sym typeface="+mn-ea"/>
              </a:rPr>
              <a:t>和索引结构，判断是否有查询扫描了太多的行，是否做了很多额外的排序或者使用了临时表，是否</a:t>
            </a:r>
            <a:r>
              <a:rPr lang="en-US" altLang="zh-CN" sz="1600">
                <a:sym typeface="+mn-ea"/>
              </a:rPr>
              <a:t>			</a:t>
            </a:r>
            <a:r>
              <a:rPr lang="zh-CN" altLang="en-US" sz="1600">
                <a:sym typeface="+mn-ea"/>
              </a:rPr>
              <a:t>使用了随机</a:t>
            </a:r>
            <a:r>
              <a:rPr lang="en-US" altLang="zh-CN" sz="1600">
                <a:sym typeface="+mn-ea"/>
              </a:rPr>
              <a:t>I/O</a:t>
            </a:r>
            <a:r>
              <a:rPr lang="zh-CN" altLang="en-US" sz="1600">
                <a:sym typeface="+mn-ea"/>
              </a:rPr>
              <a:t>访问数据，或者是有太多回表查询那些不在索引中的列的操作。</a:t>
            </a:r>
            <a:endParaRPr lang="zh-CN" altLang="en-US" sz="1600">
              <a:sym typeface="+mn-ea"/>
            </a:endParaRPr>
          </a:p>
          <a:p>
            <a:pPr marL="0" indent="0">
              <a:buNone/>
            </a:pPr>
            <a:r>
              <a:rPr lang="en-US" altLang="zh-CN" sz="1600">
                <a:sym typeface="+mn-ea"/>
              </a:rPr>
              <a:t>	</a:t>
            </a:r>
            <a:r>
              <a:rPr lang="zh-CN" altLang="en-US" sz="1600">
                <a:sym typeface="+mn-ea"/>
              </a:rPr>
              <a:t>如果一个查询无法从所有可能的索引中获益，则应该看看是否可以创建一个更合适的索引来提升性能。</a:t>
            </a:r>
            <a:endParaRPr lang="zh-CN" altLang="en-US" sz="1600">
              <a:sym typeface="+mn-ea"/>
            </a:endParaRPr>
          </a:p>
          <a:p>
            <a:pPr marL="0" indent="0">
              <a:buNone/>
            </a:pPr>
            <a:r>
              <a:rPr lang="en-US" altLang="zh-CN" sz="1600">
                <a:sym typeface="+mn-ea"/>
              </a:rPr>
              <a:t>	</a:t>
            </a:r>
            <a:r>
              <a:rPr lang="zh-CN" altLang="en-US" sz="1600">
                <a:sym typeface="+mn-ea"/>
              </a:rPr>
              <a:t>如果不行，亦可以看看是否可以重写该查询，将其转化成一个能够高效利用现有索引或者新创建索引的查询。</a:t>
            </a:r>
            <a:endParaRPr lang="zh-CN" altLang="en-US" sz="1600">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Q&amp;A</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8B03453-DAC9-4B92-AD21-A5C613554654}" type="slidenum">
              <a:rPr lang="en-US" smtClean="0"/>
            </a:fld>
            <a:endParaRPr lang="en-US" dirty="0"/>
          </a:p>
        </p:txBody>
      </p:sp>
      <p:sp>
        <p:nvSpPr>
          <p:cNvPr id="3" name="Title 2"/>
          <p:cNvSpPr>
            <a:spLocks noGrp="1"/>
          </p:cNvSpPr>
          <p:nvPr>
            <p:ph type="title"/>
          </p:nvPr>
        </p:nvSpPr>
        <p:spPr/>
        <p:txBody>
          <a:bodyPr>
            <a:normAutofit/>
          </a:bodyPr>
          <a:lstStyle/>
          <a:p>
            <a:r>
              <a:rPr lang="zh-CN" dirty="0"/>
              <a:t>索引的优点</a:t>
            </a:r>
            <a:endParaRPr lang="zh-CN" dirty="0"/>
          </a:p>
        </p:txBody>
      </p:sp>
      <p:sp>
        <p:nvSpPr>
          <p:cNvPr id="4" name="Text Placeholder 3"/>
          <p:cNvSpPr>
            <a:spLocks noGrp="1"/>
          </p:cNvSpPr>
          <p:nvPr>
            <p:ph type="body" sz="quarter" idx="13"/>
          </p:nvPr>
        </p:nvSpPr>
        <p:spPr/>
        <p:txBody>
          <a:bodyPr>
            <a:normAutofit/>
          </a:bodyPr>
          <a:lstStyle/>
          <a:p>
            <a:pPr marL="0" indent="0">
              <a:buNone/>
            </a:pPr>
            <a:r>
              <a:rPr lang="zh-CN" altLang="en-US" sz="1800" dirty="0" smtClean="0"/>
              <a:t>索引有如下三大优点</a:t>
            </a:r>
            <a:endParaRPr lang="zh-CN" altLang="en-US" sz="1800" dirty="0" smtClean="0"/>
          </a:p>
          <a:p>
            <a:pPr marL="0" indent="0">
              <a:buNone/>
            </a:pPr>
            <a:r>
              <a:rPr lang="en-US" altLang="zh-CN" sz="1800" dirty="0" smtClean="0"/>
              <a:t>	</a:t>
            </a:r>
            <a:r>
              <a:rPr lang="zh-CN" altLang="en-US" sz="1800" dirty="0" smtClean="0"/>
              <a:t>索引大大减少了服务器需要扫描的数据量</a:t>
            </a:r>
            <a:endParaRPr lang="zh-CN" altLang="en-US" sz="1800" dirty="0" smtClean="0"/>
          </a:p>
          <a:p>
            <a:pPr marL="0" indent="0">
              <a:buNone/>
            </a:pPr>
            <a:r>
              <a:rPr lang="en-US" altLang="zh-CN" sz="1800" dirty="0" smtClean="0"/>
              <a:t>	</a:t>
            </a:r>
            <a:r>
              <a:rPr lang="zh-CN" altLang="en-US" sz="1800" dirty="0" smtClean="0"/>
              <a:t>索引可以帮助服务器避免排序和临时表</a:t>
            </a:r>
            <a:endParaRPr lang="zh-CN" altLang="en-US" sz="1800" dirty="0" smtClean="0"/>
          </a:p>
          <a:p>
            <a:pPr marL="0" indent="0">
              <a:buNone/>
            </a:pPr>
            <a:r>
              <a:rPr lang="en-US" altLang="zh-CN" sz="1800" dirty="0" smtClean="0"/>
              <a:t>	</a:t>
            </a:r>
            <a:r>
              <a:rPr lang="zh-CN" altLang="en-US" sz="1800" dirty="0" smtClean="0"/>
              <a:t>索引可以将随机</a:t>
            </a:r>
            <a:r>
              <a:rPr lang="en-US" altLang="zh-CN" sz="1800" dirty="0" smtClean="0"/>
              <a:t>I/O</a:t>
            </a:r>
            <a:r>
              <a:rPr lang="zh-CN" altLang="en-US" sz="1800" dirty="0" smtClean="0"/>
              <a:t>变为顺序</a:t>
            </a:r>
            <a:r>
              <a:rPr lang="en-US" altLang="zh-CN" sz="1800" dirty="0" smtClean="0"/>
              <a:t>I/O</a:t>
            </a:r>
            <a:endParaRPr lang="en-US" altLang="zh-CN" sz="1800" dirty="0" smtClean="0"/>
          </a:p>
          <a:p>
            <a:pPr marL="0" indent="0">
              <a:buNone/>
            </a:pPr>
            <a:r>
              <a:rPr lang="zh-CN" altLang="en-US" sz="1800" dirty="0" smtClean="0"/>
              <a:t>索引是最好的解决方案吗</a:t>
            </a:r>
            <a:r>
              <a:rPr lang="en-US" altLang="zh-CN" sz="1800" dirty="0" smtClean="0"/>
              <a:t>?</a:t>
            </a:r>
            <a:endParaRPr lang="en-US" altLang="zh-CN" sz="1800" dirty="0" smtClean="0"/>
          </a:p>
          <a:p>
            <a:pPr marL="0" indent="0">
              <a:buNone/>
            </a:pPr>
            <a:r>
              <a:rPr lang="en-US" altLang="zh-CN" sz="1800" dirty="0" smtClean="0"/>
              <a:t>	</a:t>
            </a:r>
            <a:r>
              <a:rPr lang="zh-CN" altLang="en-US" sz="1800" dirty="0" smtClean="0"/>
              <a:t>索引并不总是最好的工具。只有当索引帮助存储引擎快速查找到记录带来的好处大于其带来的额外工</a:t>
            </a:r>
            <a:r>
              <a:rPr lang="en-US" altLang="zh-CN" sz="1800" dirty="0" smtClean="0"/>
              <a:t>	</a:t>
            </a:r>
            <a:r>
              <a:rPr lang="zh-CN" altLang="en-US" sz="1800" dirty="0" smtClean="0"/>
              <a:t>作时，索引才是有效的。</a:t>
            </a:r>
            <a:endParaRPr lang="zh-CN" altLang="en-US" sz="1800" dirty="0" smtClean="0"/>
          </a:p>
          <a:p>
            <a:pPr marL="0" indent="0">
              <a:buNone/>
            </a:pPr>
            <a:r>
              <a:rPr lang="en-US" altLang="zh-CN" sz="1800" dirty="0" smtClean="0"/>
              <a:t>	</a:t>
            </a:r>
            <a:r>
              <a:rPr lang="zh-CN" altLang="en-US" sz="1800" dirty="0" smtClean="0"/>
              <a:t>对于非常小的表，大部分情况下简单地全表扫描更高效。</a:t>
            </a:r>
            <a:endParaRPr lang="zh-CN" altLang="en-US" sz="1800" dirty="0" smtClean="0"/>
          </a:p>
          <a:p>
            <a:pPr marL="0" indent="0">
              <a:buNone/>
            </a:pPr>
            <a:r>
              <a:rPr lang="en-US" altLang="zh-CN" sz="1800" dirty="0" smtClean="0"/>
              <a:t>	</a:t>
            </a:r>
            <a:r>
              <a:rPr lang="zh-CN" altLang="en-US" sz="1800" dirty="0" smtClean="0"/>
              <a:t>对于中到大型的表，索引就非常有效。</a:t>
            </a:r>
            <a:endParaRPr lang="zh-CN" altLang="en-US" sz="1800" dirty="0" smtClean="0"/>
          </a:p>
          <a:p>
            <a:pPr marL="0" indent="0">
              <a:buNone/>
            </a:pPr>
            <a:r>
              <a:rPr lang="en-US" altLang="zh-CN" sz="1800" dirty="0" smtClean="0"/>
              <a:t>	</a:t>
            </a:r>
            <a:r>
              <a:rPr lang="zh-CN" altLang="en-US" sz="1800" dirty="0" smtClean="0"/>
              <a:t>对于特大型的表，建立和使用索引的代价将随之增长。这种情况下则需要一种技术可以直接区分出查</a:t>
            </a:r>
            <a:r>
              <a:rPr lang="en-US" altLang="zh-CN" sz="1800" dirty="0" smtClean="0"/>
              <a:t>	</a:t>
            </a:r>
            <a:r>
              <a:rPr lang="zh-CN" altLang="en-US" sz="1800" dirty="0" smtClean="0"/>
              <a:t>询需要的一组数据，而不是一条记录一条记录的匹配，例如可以使用分区技术。</a:t>
            </a:r>
            <a:endParaRPr lang="zh-CN" alt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软雅黑" panose="020B0503020204020204" charset="-122"/>
                <a:ea typeface="微软雅黑" panose="020B0503020204020204" charset="-122"/>
                <a:cs typeface="微软雅黑" panose="020B0503020204020204" charset="-122"/>
                <a:sym typeface="+mn-ea"/>
              </a:rPr>
              <a:t>目录</a:t>
            </a:r>
            <a:endParaRPr lang="zh-CN" altLang="en-US" b="1" dirty="0"/>
          </a:p>
        </p:txBody>
      </p:sp>
      <p:sp>
        <p:nvSpPr>
          <p:cNvPr id="3" name="文本占位符 2"/>
          <p:cNvSpPr>
            <a:spLocks noGrp="1"/>
          </p:cNvSpPr>
          <p:nvPr>
            <p:ph type="body" sz="quarter" idx="13"/>
          </p:nvPr>
        </p:nvSpPr>
        <p:spPr/>
        <p:txBody>
          <a:bodyPr/>
          <a:p>
            <a:pPr marL="0" indent="0">
              <a:buNone/>
            </a:pPr>
            <a:r>
              <a:rPr lang="zh-CN" altLang="en-US"/>
              <a:t>索引的类型</a:t>
            </a:r>
            <a:endParaRPr lang="zh-CN" altLang="en-US"/>
          </a:p>
        </p:txBody>
      </p:sp>
      <p:sp>
        <p:nvSpPr>
          <p:cNvPr id="5" name="矩形 4"/>
          <p:cNvSpPr/>
          <p:nvPr/>
        </p:nvSpPr>
        <p:spPr>
          <a:xfrm>
            <a:off x="1460898" y="2391494"/>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dirty="0">
                <a:latin typeface="微软雅黑" panose="020B0503020204020204" charset="-122"/>
                <a:ea typeface="微软雅黑" panose="020B0503020204020204" charset="-122"/>
              </a:rPr>
              <a:t>什么是索引？</a:t>
            </a:r>
            <a:endParaRPr lang="zh-CN" dirty="0">
              <a:latin typeface="微软雅黑" panose="020B0503020204020204" charset="-122"/>
              <a:ea typeface="微软雅黑" panose="020B0503020204020204" charset="-122"/>
            </a:endParaRPr>
          </a:p>
        </p:txBody>
      </p:sp>
      <p:sp>
        <p:nvSpPr>
          <p:cNvPr id="16" name="矩形 15"/>
          <p:cNvSpPr/>
          <p:nvPr/>
        </p:nvSpPr>
        <p:spPr>
          <a:xfrm>
            <a:off x="8972088" y="2391494"/>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latin typeface="微软雅黑" panose="020B0503020204020204" charset="-122"/>
                <a:ea typeface="微软雅黑" panose="020B0503020204020204" charset="-122"/>
              </a:rPr>
              <a:t>高性能索引策略有哪些？</a:t>
            </a:r>
            <a:endParaRPr lang="zh-CN" altLang="en-US" dirty="0">
              <a:latin typeface="微软雅黑" panose="020B0503020204020204" charset="-122"/>
              <a:ea typeface="微软雅黑" panose="020B0503020204020204" charset="-122"/>
            </a:endParaRPr>
          </a:p>
        </p:txBody>
      </p:sp>
      <p:sp>
        <p:nvSpPr>
          <p:cNvPr id="4" name="矩形 3"/>
          <p:cNvSpPr/>
          <p:nvPr/>
        </p:nvSpPr>
        <p:spPr>
          <a:xfrm>
            <a:off x="5102623" y="2391494"/>
            <a:ext cx="1682303" cy="1590261"/>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smtClean="0">
                <a:latin typeface="微软雅黑" panose="020B0503020204020204" charset="-122"/>
                <a:ea typeface="微软雅黑" panose="020B0503020204020204" charset="-122"/>
                <a:sym typeface="+mn-ea"/>
              </a:rPr>
              <a:t>索引的类型有哪些？</a:t>
            </a:r>
            <a:endParaRPr lang="zh-CN"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8B03453-DAC9-4B92-AD21-A5C613554654}" type="slidenum">
              <a:rPr lang="en-US" smtClean="0"/>
            </a:fld>
            <a:endParaRPr lang="en-US" dirty="0"/>
          </a:p>
        </p:txBody>
      </p:sp>
      <p:sp>
        <p:nvSpPr>
          <p:cNvPr id="3" name="Title 2"/>
          <p:cNvSpPr>
            <a:spLocks noGrp="1"/>
          </p:cNvSpPr>
          <p:nvPr>
            <p:ph type="title"/>
          </p:nvPr>
        </p:nvSpPr>
        <p:spPr/>
        <p:txBody>
          <a:bodyPr>
            <a:normAutofit/>
          </a:bodyPr>
          <a:lstStyle/>
          <a:p>
            <a:r>
              <a:rPr lang="zh-CN" altLang="en-US" b="1" dirty="0"/>
              <a:t>索引的类型</a:t>
            </a:r>
            <a:endParaRPr lang="zh-CN" altLang="en-US" b="1" dirty="0"/>
          </a:p>
        </p:txBody>
      </p:sp>
      <p:sp>
        <p:nvSpPr>
          <p:cNvPr id="5" name="Text Placeholder 3"/>
          <p:cNvSpPr>
            <a:spLocks noGrp="1"/>
          </p:cNvSpPr>
          <p:nvPr>
            <p:ph type="body" sz="quarter" idx="13"/>
          </p:nvPr>
        </p:nvSpPr>
        <p:spPr>
          <a:xfrm>
            <a:off x="335915" y="972820"/>
            <a:ext cx="11216005" cy="5199380"/>
          </a:xfrm>
        </p:spPr>
        <p:txBody>
          <a:bodyPr>
            <a:noAutofit/>
          </a:bodyPr>
          <a:lstStyle/>
          <a:p>
            <a:pPr marL="0" indent="0">
              <a:buNone/>
            </a:pPr>
            <a:r>
              <a:rPr lang="en-US" altLang="zh-CN" sz="1800" dirty="0"/>
              <a:t>B-Tree</a:t>
            </a:r>
            <a:r>
              <a:rPr lang="zh-CN" altLang="en-US" sz="1800" dirty="0"/>
              <a:t>索引</a:t>
            </a:r>
            <a:endParaRPr lang="zh-CN" altLang="en-US" sz="1800" dirty="0"/>
          </a:p>
          <a:p>
            <a:pPr marL="0" indent="0">
              <a:buNone/>
            </a:pPr>
            <a:r>
              <a:rPr lang="en-US" altLang="zh-CN" sz="1800" dirty="0"/>
              <a:t>	</a:t>
            </a:r>
            <a:r>
              <a:rPr lang="zh-CN" altLang="en-US" sz="1800" dirty="0"/>
              <a:t>即每一个叶子节点都包含指向下一个叶子节点的指针，从而方便叶子节点的范围遍历。</a:t>
            </a:r>
            <a:endParaRPr lang="en-US" altLang="zh-CN" sz="1800" dirty="0"/>
          </a:p>
          <a:p>
            <a:pPr marL="0" indent="0">
              <a:buNone/>
            </a:pPr>
            <a:r>
              <a:rPr lang="en-US" altLang="zh-CN" sz="1800" dirty="0"/>
              <a:t>	</a:t>
            </a:r>
            <a:r>
              <a:rPr lang="zh-CN" altLang="en-US" sz="1800" dirty="0"/>
              <a:t>存储引擎不同的方式使用</a:t>
            </a:r>
            <a:r>
              <a:rPr lang="en-US" altLang="zh-CN" sz="1800" dirty="0"/>
              <a:t>B-Tree</a:t>
            </a:r>
            <a:r>
              <a:rPr lang="zh-CN" altLang="en-US" sz="1800" dirty="0"/>
              <a:t>索引，性能也各不相同，各有优劣。</a:t>
            </a:r>
            <a:endParaRPr lang="zh-CN" altLang="en-US" sz="1800" dirty="0"/>
          </a:p>
          <a:p>
            <a:pPr marL="0" indent="0">
              <a:buNone/>
            </a:pPr>
            <a:r>
              <a:rPr lang="en-US" altLang="zh-CN" sz="1800" dirty="0"/>
              <a:t>		</a:t>
            </a:r>
            <a:r>
              <a:rPr lang="zh-CN" altLang="en-US" sz="1800" dirty="0"/>
              <a:t>例：</a:t>
            </a:r>
            <a:r>
              <a:rPr lang="en-US" altLang="zh-CN" sz="1800" dirty="0"/>
              <a:t>MyISAM</a:t>
            </a:r>
            <a:r>
              <a:rPr lang="zh-CN" altLang="en-US" sz="1800" dirty="0"/>
              <a:t>使用的前缀压缩技术使得索引更小，</a:t>
            </a:r>
            <a:r>
              <a:rPr lang="en-US" altLang="zh-CN" sz="1800" dirty="0"/>
              <a:t>InnoDB</a:t>
            </a:r>
            <a:r>
              <a:rPr lang="zh-CN" altLang="en-US" sz="1800" dirty="0"/>
              <a:t>则按照原数据格式进行存储。</a:t>
            </a:r>
            <a:endParaRPr lang="zh-CN" altLang="en-US" sz="1800" dirty="0"/>
          </a:p>
          <a:p>
            <a:pPr marL="0" indent="0">
              <a:buNone/>
            </a:pPr>
            <a:r>
              <a:rPr lang="en-US" altLang="zh-CN" sz="1800" dirty="0"/>
              <a:t>		    MyISAM</a:t>
            </a:r>
            <a:r>
              <a:rPr lang="zh-CN" altLang="en-US" sz="1800" dirty="0"/>
              <a:t>索引通过数据的物理位置索引被索引的行，</a:t>
            </a:r>
            <a:r>
              <a:rPr lang="en-US" altLang="zh-CN" sz="1800" dirty="0"/>
              <a:t>InnoDB</a:t>
            </a:r>
            <a:r>
              <a:rPr lang="zh-CN" altLang="en-US" sz="1800" dirty="0"/>
              <a:t>则根据主键索引被索引的行。</a:t>
            </a:r>
            <a:endParaRPr lang="zh-CN" altLang="en-US" sz="1800" dirty="0"/>
          </a:p>
          <a:p>
            <a:pPr marL="0" indent="0">
              <a:buNone/>
            </a:pPr>
            <a:r>
              <a:rPr lang="en-US" altLang="zh-CN" sz="1800" dirty="0"/>
              <a:t>	</a:t>
            </a:r>
            <a:r>
              <a:rPr lang="zh-CN" altLang="en-US" sz="1800" dirty="0" smtClean="0">
                <a:sym typeface="+mn-ea"/>
              </a:rPr>
              <a:t>通常意味着所有的列都是按顺序存储的</a:t>
            </a:r>
            <a:r>
              <a:rPr lang="en-US" altLang="zh-CN" sz="1800" dirty="0" smtClean="0">
                <a:sym typeface="+mn-ea"/>
              </a:rPr>
              <a:t>,</a:t>
            </a:r>
            <a:r>
              <a:rPr lang="zh-CN" altLang="en-US" sz="1800" dirty="0" smtClean="0">
                <a:sym typeface="+mn-ea"/>
              </a:rPr>
              <a:t>并且每一个叶子页到根的距离相同。抽象表示如下图</a:t>
            </a:r>
            <a:r>
              <a:rPr lang="en-US" altLang="zh-CN" sz="1800" dirty="0"/>
              <a:t>:</a:t>
            </a:r>
            <a:endParaRPr lang="en-US" altLang="zh-CN" sz="1800" dirty="0"/>
          </a:p>
          <a:p>
            <a:pPr marL="0" indent="0">
              <a:buNone/>
            </a:pPr>
            <a:r>
              <a:rPr lang="en-US" altLang="zh-CN" sz="1800" dirty="0"/>
              <a:t>	</a:t>
            </a:r>
            <a:endParaRPr lang="en-US" altLang="zh-CN" sz="1800" dirty="0"/>
          </a:p>
          <a:p>
            <a:pPr marL="0" indent="0">
              <a:buNone/>
            </a:pPr>
            <a:r>
              <a:rPr lang="zh-CN" altLang="en-US" sz="1800" dirty="0"/>
              <a:t>    </a:t>
            </a:r>
            <a:r>
              <a:rPr lang="en-US" altLang="zh-CN" sz="1800" dirty="0" smtClean="0">
                <a:sym typeface="+mn-ea"/>
              </a:rPr>
              <a:t>		</a:t>
            </a:r>
            <a:endParaRPr lang="en-US" altLang="zh-CN" sz="1800" dirty="0" smtClean="0">
              <a:sym typeface="+mn-ea"/>
            </a:endParaRPr>
          </a:p>
          <a:p>
            <a:pPr marL="0" indent="0">
              <a:buNone/>
            </a:pPr>
            <a:endParaRPr lang="en-US" altLang="zh-CN" sz="1800" dirty="0" smtClean="0">
              <a:sym typeface="+mn-ea"/>
            </a:endParaRPr>
          </a:p>
          <a:p>
            <a:pPr marL="0" indent="0">
              <a:buNone/>
            </a:pPr>
            <a:endParaRPr lang="en-US" altLang="zh-CN" sz="1800" dirty="0" smtClean="0">
              <a:sym typeface="+mn-ea"/>
            </a:endParaRPr>
          </a:p>
          <a:p>
            <a:pPr marL="0" indent="0">
              <a:buNone/>
            </a:pPr>
            <a:r>
              <a:rPr lang="en-US" altLang="zh-CN" sz="1800" dirty="0" smtClean="0">
                <a:sym typeface="+mn-ea"/>
              </a:rPr>
              <a:t>	</a:t>
            </a:r>
            <a:endParaRPr lang="en-US" altLang="zh-CN" sz="1800" dirty="0" smtClean="0">
              <a:sym typeface="+mn-ea"/>
            </a:endParaRPr>
          </a:p>
          <a:p>
            <a:pPr marL="0" indent="0">
              <a:buNone/>
            </a:pPr>
            <a:r>
              <a:rPr lang="en-US" altLang="zh-CN" sz="1800" dirty="0" smtClean="0">
                <a:sym typeface="+mn-ea"/>
              </a:rPr>
              <a:t>	B-Tree</a:t>
            </a:r>
            <a:r>
              <a:rPr lang="zh-CN" altLang="zh-CN" sz="1800" dirty="0" smtClean="0">
                <a:sym typeface="+mn-ea"/>
              </a:rPr>
              <a:t>索引能够加快访问数据的速度，因为存储引擎不再需要进行全表扫描来获取需要的数据，取而</a:t>
            </a:r>
            <a:r>
              <a:rPr lang="en-US" altLang="zh-CN" sz="1800" dirty="0" smtClean="0">
                <a:sym typeface="+mn-ea"/>
              </a:rPr>
              <a:t>	</a:t>
            </a:r>
            <a:r>
              <a:rPr lang="zh-CN" altLang="zh-CN" sz="1800" dirty="0" smtClean="0">
                <a:sym typeface="+mn-ea"/>
              </a:rPr>
              <a:t>代之的是从索引的根节点（上述图并未画出）开始进行搜索。根节点得出槽中存放了指向子节点的指</a:t>
            </a:r>
            <a:r>
              <a:rPr lang="en-US" altLang="zh-CN" sz="1800" dirty="0" smtClean="0">
                <a:sym typeface="+mn-ea"/>
              </a:rPr>
              <a:t>	</a:t>
            </a:r>
            <a:r>
              <a:rPr lang="zh-CN" altLang="zh-CN" sz="1800" dirty="0" smtClean="0">
                <a:sym typeface="+mn-ea"/>
              </a:rPr>
              <a:t>针，存储引擎根据这些指针向下层查找。通过比较节点页的值和要查找的值可以找到合适的指针进入</a:t>
            </a:r>
            <a:r>
              <a:rPr lang="en-US" altLang="zh-CN" sz="1800" dirty="0" smtClean="0">
                <a:sym typeface="+mn-ea"/>
              </a:rPr>
              <a:t>	</a:t>
            </a:r>
            <a:r>
              <a:rPr lang="zh-CN" altLang="zh-CN" sz="1800" dirty="0" smtClean="0">
                <a:sym typeface="+mn-ea"/>
              </a:rPr>
              <a:t>下层子节点，这些指针实际上定义了子节点页中值的上限和下限。</a:t>
            </a:r>
            <a:endParaRPr lang="zh-CN" altLang="zh-CN" sz="1800" dirty="0" smtClean="0"/>
          </a:p>
          <a:p>
            <a:pPr marL="0" indent="0">
              <a:buNone/>
            </a:pPr>
            <a:endParaRPr lang="en-US" altLang="zh-CN" sz="1800" dirty="0"/>
          </a:p>
        </p:txBody>
      </p:sp>
      <p:pic>
        <p:nvPicPr>
          <p:cNvPr id="17" name="图片 16"/>
          <p:cNvPicPr>
            <a:picLocks noChangeAspect="1"/>
          </p:cNvPicPr>
          <p:nvPr/>
        </p:nvPicPr>
        <p:blipFill>
          <a:blip r:embed="rId1"/>
          <a:stretch>
            <a:fillRect/>
          </a:stretch>
        </p:blipFill>
        <p:spPr>
          <a:xfrm>
            <a:off x="2286000" y="3101975"/>
            <a:ext cx="3390265" cy="20294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54391" y="6171567"/>
            <a:ext cx="695914" cy="666114"/>
          </a:xfrm>
        </p:spPr>
        <p:txBody>
          <a:bodyPr/>
          <a:lstStyle/>
          <a:p>
            <a:fld id="{28B03453-DAC9-4B92-AD21-A5C613554654}" type="slidenum">
              <a:rPr lang="en-US" smtClean="0"/>
            </a:fld>
            <a:endParaRPr lang="en-US" dirty="0"/>
          </a:p>
        </p:txBody>
      </p:sp>
      <p:sp>
        <p:nvSpPr>
          <p:cNvPr id="3" name="Title 2"/>
          <p:cNvSpPr>
            <a:spLocks noGrp="1"/>
          </p:cNvSpPr>
          <p:nvPr>
            <p:ph type="title"/>
          </p:nvPr>
        </p:nvSpPr>
        <p:spPr>
          <a:xfrm>
            <a:off x="0" y="284085"/>
            <a:ext cx="3421651" cy="515344"/>
          </a:xfrm>
        </p:spPr>
        <p:txBody>
          <a:bodyPr>
            <a:normAutofit/>
          </a:bodyPr>
          <a:lstStyle/>
          <a:p>
            <a:r>
              <a:rPr lang="zh-CN" altLang="en-US" b="1" dirty="0">
                <a:sym typeface="+mn-ea"/>
              </a:rPr>
              <a:t>索引的类型</a:t>
            </a:r>
            <a:endParaRPr lang="en-US" altLang="zh-CN" b="1" dirty="0">
              <a:latin typeface="Arial" panose="020B0604020202020204" pitchFamily="34" charset="0"/>
            </a:endParaRPr>
          </a:p>
        </p:txBody>
      </p:sp>
      <p:sp>
        <p:nvSpPr>
          <p:cNvPr id="9" name="Text Placeholder 3"/>
          <p:cNvSpPr>
            <a:spLocks noGrp="1"/>
          </p:cNvSpPr>
          <p:nvPr>
            <p:ph type="body" sz="quarter" idx="4294967295"/>
          </p:nvPr>
        </p:nvSpPr>
        <p:spPr>
          <a:xfrm>
            <a:off x="319596" y="1180731"/>
            <a:ext cx="11460028" cy="4990836"/>
          </a:xfrm>
        </p:spPr>
        <p:txBody>
          <a:bodyPr>
            <a:normAutofit/>
          </a:bodyPr>
          <a:lstStyle/>
          <a:p>
            <a:pPr marL="0" indent="0">
              <a:buNone/>
            </a:pPr>
            <a:r>
              <a:rPr lang="en-US" altLang="zh-CN" sz="1800" dirty="0">
                <a:sym typeface="+mn-ea"/>
              </a:rPr>
              <a:t>B-Tree</a:t>
            </a:r>
            <a:r>
              <a:rPr lang="zh-CN" altLang="en-US" sz="1800" dirty="0">
                <a:sym typeface="+mn-ea"/>
              </a:rPr>
              <a:t>索引</a:t>
            </a:r>
            <a:r>
              <a:rPr lang="zh-CN" altLang="en-US" sz="1800" dirty="0" smtClean="0"/>
              <a:t>举例：</a:t>
            </a:r>
            <a:endParaRPr lang="zh-CN" altLang="en-US" sz="1800" dirty="0" smtClean="0"/>
          </a:p>
          <a:p>
            <a:pPr marL="0" indent="0">
              <a:buNone/>
            </a:pPr>
            <a:r>
              <a:rPr lang="en-US" altLang="zh-CN" sz="1800" dirty="0" smtClean="0"/>
              <a:t>	</a:t>
            </a:r>
            <a:r>
              <a:rPr lang="zh-CN" altLang="en-US" sz="1800" dirty="0" smtClean="0"/>
              <a:t>数据表：</a:t>
            </a:r>
            <a:endParaRPr lang="zh-CN" altLang="en-US" sz="1800" dirty="0" smtClean="0"/>
          </a:p>
          <a:p>
            <a:pPr marL="0" indent="0">
              <a:buNone/>
            </a:pPr>
            <a:endParaRPr lang="en-US" altLang="zh-CN" sz="1800" dirty="0" smtClean="0"/>
          </a:p>
          <a:p>
            <a:pPr marL="0" indent="0">
              <a:buNone/>
            </a:pPr>
            <a:endParaRPr lang="en-US" altLang="zh-CN" sz="1800" dirty="0" smtClean="0"/>
          </a:p>
          <a:p>
            <a:pPr marL="0" indent="0">
              <a:buNone/>
            </a:pPr>
            <a:r>
              <a:rPr lang="en-US" altLang="zh-CN" sz="1800" dirty="0" smtClean="0"/>
              <a:t>	</a:t>
            </a:r>
            <a:r>
              <a:rPr lang="zh-CN" altLang="en-US" sz="1800" dirty="0" smtClean="0"/>
              <a:t>索引中包含了</a:t>
            </a:r>
            <a:r>
              <a:rPr lang="en-US" altLang="zh-CN" sz="1800" dirty="0" smtClean="0"/>
              <a:t>last_name,first_name</a:t>
            </a:r>
            <a:r>
              <a:rPr lang="zh-CN" altLang="en-US" sz="1800" dirty="0" smtClean="0"/>
              <a:t>和</a:t>
            </a:r>
            <a:r>
              <a:rPr lang="en-US" altLang="zh-CN" sz="1800" dirty="0" smtClean="0"/>
              <a:t>dob</a:t>
            </a:r>
            <a:r>
              <a:rPr lang="zh-CN" altLang="en-US" sz="1800" dirty="0" smtClean="0"/>
              <a:t>列值，该索引是如何组织数据的存储的</a:t>
            </a:r>
            <a:r>
              <a:rPr lang="en-US" altLang="zh-CN" sz="1800" dirty="0" smtClean="0"/>
              <a:t>				</a:t>
            </a:r>
            <a:r>
              <a:rPr lang="zh-CN" altLang="en-US" sz="1800" dirty="0" smtClean="0"/>
              <a:t>呢？见图</a:t>
            </a:r>
            <a:r>
              <a:rPr lang="zh-CN" altLang="en-US" sz="1800" dirty="0" smtClean="0">
                <a:sym typeface="+mn-ea"/>
              </a:rPr>
              <a:t>解</a:t>
            </a:r>
            <a:r>
              <a:rPr lang="zh-CN" altLang="en-US" sz="1800" dirty="0" smtClean="0"/>
              <a:t>：</a:t>
            </a:r>
            <a:endParaRPr lang="zh-CN" altLang="en-US" sz="1800" dirty="0" smtClean="0"/>
          </a:p>
          <a:p>
            <a:pPr marL="0" indent="0">
              <a:buNone/>
            </a:pPr>
            <a:r>
              <a:rPr lang="en-US" altLang="zh-CN" sz="1800" dirty="0" smtClean="0"/>
              <a:t>		</a:t>
            </a:r>
            <a:endParaRPr lang="en-US" altLang="zh-CN" sz="1800" dirty="0" smtClean="0"/>
          </a:p>
        </p:txBody>
      </p:sp>
      <p:pic>
        <p:nvPicPr>
          <p:cNvPr id="5" name="图片 4"/>
          <p:cNvPicPr>
            <a:picLocks noChangeAspect="1"/>
          </p:cNvPicPr>
          <p:nvPr/>
        </p:nvPicPr>
        <p:blipFill>
          <a:blip r:embed="rId1"/>
          <a:stretch>
            <a:fillRect/>
          </a:stretch>
        </p:blipFill>
        <p:spPr>
          <a:xfrm>
            <a:off x="2214880" y="1419225"/>
            <a:ext cx="2809240" cy="1257300"/>
          </a:xfrm>
          <a:prstGeom prst="rect">
            <a:avLst/>
          </a:prstGeom>
        </p:spPr>
      </p:pic>
      <p:pic>
        <p:nvPicPr>
          <p:cNvPr id="6" name="图片 5"/>
          <p:cNvPicPr>
            <a:picLocks noChangeAspect="1"/>
          </p:cNvPicPr>
          <p:nvPr/>
        </p:nvPicPr>
        <p:blipFill>
          <a:blip r:embed="rId2"/>
          <a:stretch>
            <a:fillRect/>
          </a:stretch>
        </p:blipFill>
        <p:spPr>
          <a:xfrm>
            <a:off x="2724785" y="2981325"/>
            <a:ext cx="4826635" cy="313499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54391" y="6171567"/>
            <a:ext cx="695914" cy="666114"/>
          </a:xfrm>
        </p:spPr>
        <p:txBody>
          <a:bodyPr/>
          <a:lstStyle/>
          <a:p>
            <a:fld id="{28B03453-DAC9-4B92-AD21-A5C613554654}" type="slidenum">
              <a:rPr lang="en-US" smtClean="0"/>
            </a:fld>
            <a:endParaRPr lang="en-US" dirty="0"/>
          </a:p>
        </p:txBody>
      </p:sp>
      <p:sp>
        <p:nvSpPr>
          <p:cNvPr id="8" name="标题 7"/>
          <p:cNvSpPr>
            <a:spLocks noGrp="1"/>
          </p:cNvSpPr>
          <p:nvPr>
            <p:ph type="title"/>
          </p:nvPr>
        </p:nvSpPr>
        <p:spPr/>
        <p:txBody>
          <a:bodyPr/>
          <a:lstStyle/>
          <a:p>
            <a:r>
              <a:rPr lang="zh-CN" altLang="en-US" b="1" dirty="0">
                <a:sym typeface="+mn-ea"/>
              </a:rPr>
              <a:t>索引的类型</a:t>
            </a:r>
            <a:endParaRPr lang="zh-CN" altLang="en-US" dirty="0"/>
          </a:p>
        </p:txBody>
      </p:sp>
      <p:sp>
        <p:nvSpPr>
          <p:cNvPr id="10" name="Text Placeholder 3"/>
          <p:cNvSpPr>
            <a:spLocks noGrp="1"/>
          </p:cNvSpPr>
          <p:nvPr>
            <p:ph type="body" sz="quarter" idx="4294967295"/>
          </p:nvPr>
        </p:nvSpPr>
        <p:spPr>
          <a:xfrm>
            <a:off x="319596" y="1180731"/>
            <a:ext cx="11460028" cy="4990836"/>
          </a:xfrm>
        </p:spPr>
        <p:txBody>
          <a:bodyPr>
            <a:normAutofit/>
          </a:bodyPr>
          <a:lstStyle/>
          <a:p>
            <a:pPr marL="0" indent="0">
              <a:buNone/>
            </a:pPr>
            <a:r>
              <a:rPr lang="en-US" altLang="zh-CN" sz="1800" dirty="0" smtClean="0"/>
              <a:t>B-Tree</a:t>
            </a:r>
            <a:r>
              <a:rPr lang="zh-CN" altLang="en-US" sz="1800" dirty="0" smtClean="0"/>
              <a:t>索引的查询类型：</a:t>
            </a:r>
            <a:endParaRPr lang="zh-CN" altLang="en-US" sz="1800" dirty="0" smtClean="0"/>
          </a:p>
          <a:p>
            <a:pPr marL="0" indent="0">
              <a:buNone/>
            </a:pPr>
            <a:r>
              <a:rPr lang="en-US" altLang="zh-CN" sz="1800" dirty="0" smtClean="0"/>
              <a:t>	</a:t>
            </a:r>
            <a:r>
              <a:rPr lang="zh-CN" altLang="en-US" sz="1800" dirty="0" smtClean="0"/>
              <a:t>全值匹配：是指和索引中的所有列进行匹配，上例中的索引可用于查找姓名为</a:t>
            </a:r>
            <a:r>
              <a:rPr lang="en-US" altLang="zh-CN" sz="1800" dirty="0" smtClean="0"/>
              <a:t>Cuba Allen</a:t>
            </a:r>
            <a:r>
              <a:rPr lang="zh-CN" altLang="en-US" sz="1800" dirty="0" smtClean="0"/>
              <a:t>、</a:t>
            </a:r>
            <a:r>
              <a:rPr lang="en-US" altLang="zh-CN" sz="1800" dirty="0" smtClean="0"/>
              <a:t>		   	  </a:t>
            </a:r>
            <a:r>
              <a:rPr lang="zh-CN" altLang="en-US" sz="1800" dirty="0" smtClean="0"/>
              <a:t>出生于</a:t>
            </a:r>
            <a:r>
              <a:rPr lang="en-US" altLang="zh-CN" sz="1800" dirty="0" smtClean="0"/>
              <a:t>1960-01-01</a:t>
            </a:r>
            <a:r>
              <a:rPr lang="zh-CN" altLang="en-US" sz="1800" dirty="0" smtClean="0"/>
              <a:t>的人。</a:t>
            </a:r>
            <a:endParaRPr lang="zh-CN" altLang="en-US" sz="1800" dirty="0" smtClean="0"/>
          </a:p>
          <a:p>
            <a:pPr marL="0" indent="0">
              <a:buNone/>
            </a:pPr>
            <a:r>
              <a:rPr lang="en-US" altLang="zh-CN" sz="1800" dirty="0" smtClean="0"/>
              <a:t>	</a:t>
            </a:r>
            <a:r>
              <a:rPr lang="zh-CN" altLang="en-US" sz="1800" dirty="0" smtClean="0"/>
              <a:t>匹配最左前缀：即只使用索引的第一列，上例中的索引可用于查找所有姓为</a:t>
            </a:r>
            <a:r>
              <a:rPr lang="en-US" altLang="zh-CN" sz="1800" dirty="0" smtClean="0"/>
              <a:t>Allen</a:t>
            </a:r>
            <a:r>
              <a:rPr lang="zh-CN" altLang="en-US" sz="1800" dirty="0" smtClean="0"/>
              <a:t>的人。</a:t>
            </a:r>
            <a:endParaRPr lang="zh-CN" altLang="en-US" sz="1800" dirty="0" smtClean="0"/>
          </a:p>
          <a:p>
            <a:pPr marL="0" indent="0">
              <a:buNone/>
            </a:pPr>
            <a:r>
              <a:rPr lang="en-US" altLang="zh-CN" sz="1800" dirty="0" smtClean="0"/>
              <a:t>	</a:t>
            </a:r>
            <a:r>
              <a:rPr lang="zh-CN" altLang="en-US" sz="1800" dirty="0" smtClean="0"/>
              <a:t>匹配列前缀：即只匹配某一列的值的开头部分，上例中的索引可用于查找所有以</a:t>
            </a:r>
            <a:r>
              <a:rPr lang="en-US" altLang="zh-CN" sz="1800" dirty="0" smtClean="0"/>
              <a:t>A</a:t>
            </a:r>
            <a:r>
              <a:rPr lang="zh-CN" altLang="en-US" sz="1800" dirty="0" smtClean="0"/>
              <a:t>开头的姓的</a:t>
            </a:r>
            <a:r>
              <a:rPr lang="en-US" altLang="zh-CN" sz="1800" dirty="0" smtClean="0"/>
              <a:t>		    	    </a:t>
            </a:r>
            <a:r>
              <a:rPr lang="zh-CN" altLang="en-US" sz="1800" dirty="0" smtClean="0"/>
              <a:t>人，这里也只使用了索引的第一列。</a:t>
            </a:r>
            <a:endParaRPr lang="zh-CN" altLang="en-US" sz="1800" dirty="0" smtClean="0"/>
          </a:p>
          <a:p>
            <a:pPr marL="0" indent="0">
              <a:buNone/>
            </a:pPr>
            <a:r>
              <a:rPr lang="en-US" altLang="zh-CN" sz="1800" dirty="0" smtClean="0"/>
              <a:t>	</a:t>
            </a:r>
            <a:r>
              <a:rPr lang="zh-CN" altLang="en-US" sz="1800" dirty="0" smtClean="0"/>
              <a:t>匹配范围值：上例中的索引可用于查找姓在</a:t>
            </a:r>
            <a:r>
              <a:rPr lang="en-US" altLang="zh-CN" sz="1800" dirty="0" smtClean="0"/>
              <a:t>Allen</a:t>
            </a:r>
            <a:r>
              <a:rPr lang="zh-CN" altLang="en-US" sz="1800" dirty="0" smtClean="0"/>
              <a:t>和</a:t>
            </a:r>
            <a:r>
              <a:rPr lang="en-US" altLang="zh-CN" sz="1800" dirty="0" smtClean="0"/>
              <a:t>Barrymore</a:t>
            </a:r>
            <a:r>
              <a:rPr lang="zh-CN" altLang="en-US" sz="1800" dirty="0" smtClean="0"/>
              <a:t>之间的人。这里也只使用了索</a:t>
            </a:r>
            <a:r>
              <a:rPr lang="en-US" altLang="zh-CN" sz="1800" dirty="0" smtClean="0"/>
              <a:t>		     	    </a:t>
            </a:r>
            <a:r>
              <a:rPr lang="zh-CN" altLang="en-US" sz="1800" dirty="0" smtClean="0"/>
              <a:t>引的第一列。</a:t>
            </a:r>
            <a:endParaRPr lang="zh-CN" altLang="en-US" sz="1800" dirty="0" smtClean="0"/>
          </a:p>
          <a:p>
            <a:pPr marL="0" indent="0">
              <a:buNone/>
            </a:pPr>
            <a:r>
              <a:rPr lang="en-US" altLang="zh-CN" sz="1800" dirty="0" smtClean="0"/>
              <a:t>	</a:t>
            </a:r>
            <a:r>
              <a:rPr lang="zh-CN" altLang="en-US" sz="1800" dirty="0" smtClean="0"/>
              <a:t>精确匹配某一列并范围匹配另外一列：上例中的索引可用于查找所有姓为</a:t>
            </a:r>
            <a:r>
              <a:rPr lang="en-US" altLang="zh-CN" sz="1800" dirty="0" smtClean="0"/>
              <a:t>Allen</a:t>
            </a:r>
            <a:r>
              <a:rPr lang="zh-CN" altLang="en-US" sz="1800" dirty="0" smtClean="0"/>
              <a:t>，并且名字是</a:t>
            </a:r>
            <a:r>
              <a:rPr lang="en-US" altLang="zh-CN" sz="1800" dirty="0" smtClean="0"/>
              <a:t>					     	  </a:t>
            </a:r>
            <a:r>
              <a:rPr lang="zh-CN" altLang="en-US" sz="1800" dirty="0" smtClean="0"/>
              <a:t>字母</a:t>
            </a:r>
            <a:r>
              <a:rPr lang="en-US" altLang="zh-CN" sz="1800" dirty="0" smtClean="0"/>
              <a:t>K</a:t>
            </a:r>
            <a:r>
              <a:rPr lang="zh-CN" altLang="en-US" sz="1800" dirty="0" smtClean="0"/>
              <a:t>开头的人。即第一列</a:t>
            </a:r>
            <a:r>
              <a:rPr lang="en-US" altLang="zh-CN" sz="1800" dirty="0" smtClean="0"/>
              <a:t>last_name</a:t>
            </a:r>
            <a:r>
              <a:rPr lang="zh-CN" altLang="en-US" sz="1800" dirty="0" smtClean="0"/>
              <a:t>全匹配，第二列      </a:t>
            </a:r>
            <a:r>
              <a:rPr lang="en-US" altLang="zh-CN" sz="1800" dirty="0" smtClean="0"/>
              <a:t>					          first_name</a:t>
            </a:r>
            <a:r>
              <a:rPr lang="zh-CN" altLang="en-US" sz="1800" dirty="0" smtClean="0"/>
              <a:t>范围匹配。</a:t>
            </a:r>
            <a:endParaRPr lang="zh-CN" altLang="en-US" sz="1800" dirty="0" smtClean="0"/>
          </a:p>
          <a:p>
            <a:pPr marL="0" indent="0">
              <a:buNone/>
            </a:pPr>
            <a:r>
              <a:rPr lang="en-US" altLang="zh-CN" sz="1800" dirty="0" smtClean="0"/>
              <a:t>	</a:t>
            </a:r>
            <a:r>
              <a:rPr lang="zh-CN" altLang="en-US" sz="1800" dirty="0" smtClean="0"/>
              <a:t>只访问索引的查询：即查询只需要访问索引，而无需访问数据行。</a:t>
            </a:r>
            <a:endParaRPr lang="zh-CN" altLang="en-US"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8B03453-DAC9-4B92-AD21-A5C613554654}" type="slidenum">
              <a:rPr lang="en-US" smtClean="0"/>
            </a:fld>
            <a:endParaRPr lang="en-US" dirty="0"/>
          </a:p>
        </p:txBody>
      </p:sp>
      <p:sp>
        <p:nvSpPr>
          <p:cNvPr id="3" name="Title 2"/>
          <p:cNvSpPr>
            <a:spLocks noGrp="1"/>
          </p:cNvSpPr>
          <p:nvPr>
            <p:ph type="title"/>
          </p:nvPr>
        </p:nvSpPr>
        <p:spPr/>
        <p:txBody>
          <a:bodyPr>
            <a:normAutofit/>
          </a:bodyPr>
          <a:lstStyle/>
          <a:p>
            <a:r>
              <a:rPr lang="zh-CN" altLang="en-US" b="1" dirty="0">
                <a:sym typeface="+mn-ea"/>
              </a:rPr>
              <a:t>索引的类型</a:t>
            </a:r>
            <a:endParaRPr lang="en-US" dirty="0"/>
          </a:p>
        </p:txBody>
      </p:sp>
      <p:sp>
        <p:nvSpPr>
          <p:cNvPr id="7" name="Text Placeholder 3"/>
          <p:cNvSpPr>
            <a:spLocks noGrp="1"/>
          </p:cNvSpPr>
          <p:nvPr>
            <p:ph type="body" sz="quarter" idx="13"/>
          </p:nvPr>
        </p:nvSpPr>
        <p:spPr/>
        <p:txBody>
          <a:bodyPr>
            <a:normAutofit/>
          </a:bodyPr>
          <a:lstStyle/>
          <a:p>
            <a:pPr marL="0" indent="0">
              <a:buNone/>
            </a:pPr>
            <a:r>
              <a:rPr lang="en-US" altLang="zh-CN" sz="1800" dirty="0" smtClean="0"/>
              <a:t>B-Tree</a:t>
            </a:r>
            <a:r>
              <a:rPr lang="zh-CN" altLang="en-US" sz="1800" dirty="0" smtClean="0"/>
              <a:t>索引的限制：</a:t>
            </a:r>
            <a:endParaRPr lang="zh-CN" altLang="en-US" sz="1800" dirty="0" smtClean="0"/>
          </a:p>
          <a:p>
            <a:pPr marL="0" indent="0">
              <a:buNone/>
            </a:pPr>
            <a:r>
              <a:rPr lang="en-US" altLang="zh-CN" sz="1800" dirty="0" smtClean="0"/>
              <a:t>	</a:t>
            </a:r>
            <a:r>
              <a:rPr lang="zh-CN" altLang="en-US" sz="1800" dirty="0" smtClean="0"/>
              <a:t>如果不是按照索引的最左列开始查找，则无法使用索引。如上例中的索引无法用于查找姓名</a:t>
            </a:r>
            <a:r>
              <a:rPr lang="en-US" altLang="zh-CN" sz="1800" dirty="0" smtClean="0"/>
              <a:t>		</a:t>
            </a:r>
            <a:r>
              <a:rPr lang="zh-CN" altLang="en-US" sz="1800" dirty="0" smtClean="0"/>
              <a:t>为</a:t>
            </a:r>
            <a:r>
              <a:rPr lang="en-US" altLang="zh-CN" sz="1800" dirty="0" smtClean="0"/>
              <a:t>Bill</a:t>
            </a:r>
            <a:r>
              <a:rPr lang="zh-CN" altLang="en-US" sz="1800" dirty="0" smtClean="0"/>
              <a:t>的人，也无法查找某个特定生日的人，因为这两列都不是最左数据列。也无法查找姓氏以某个</a:t>
            </a:r>
            <a:r>
              <a:rPr lang="en-US" altLang="zh-CN" sz="1800" dirty="0" smtClean="0"/>
              <a:t>	</a:t>
            </a:r>
            <a:r>
              <a:rPr lang="zh-CN" altLang="en-US" sz="1800" dirty="0" smtClean="0"/>
              <a:t>字母结尾的人。</a:t>
            </a:r>
            <a:endParaRPr lang="zh-CN" altLang="en-US" sz="1800" dirty="0" smtClean="0"/>
          </a:p>
          <a:p>
            <a:pPr marL="0" indent="0">
              <a:buNone/>
            </a:pPr>
            <a:r>
              <a:rPr lang="en-US" altLang="zh-CN" sz="1800" dirty="0" smtClean="0"/>
              <a:t>	</a:t>
            </a:r>
            <a:r>
              <a:rPr lang="zh-CN" altLang="en-US" sz="1800" dirty="0" smtClean="0"/>
              <a:t>不能跳过索引中的列。如上例索引中无法用于查找姓为</a:t>
            </a:r>
            <a:r>
              <a:rPr lang="en-US" altLang="zh-CN" sz="1800" dirty="0" smtClean="0"/>
              <a:t>Allen</a:t>
            </a:r>
            <a:r>
              <a:rPr lang="zh-CN" altLang="en-US" sz="1800" dirty="0" smtClean="0"/>
              <a:t>并且在某个特定日期出生的人，</a:t>
            </a:r>
            <a:r>
              <a:rPr lang="en-US" altLang="zh-CN" sz="1800" dirty="0" smtClean="0"/>
              <a:t>		</a:t>
            </a:r>
            <a:r>
              <a:rPr lang="zh-CN" altLang="en-US" sz="1800" dirty="0" smtClean="0"/>
              <a:t>如果不指定名（</a:t>
            </a:r>
            <a:r>
              <a:rPr lang="en-US" altLang="zh-CN" sz="1800" dirty="0" smtClean="0"/>
              <a:t>first_name</a:t>
            </a:r>
            <a:r>
              <a:rPr lang="zh-CN" altLang="en-US" sz="1800" dirty="0" smtClean="0"/>
              <a:t>），则</a:t>
            </a:r>
            <a:r>
              <a:rPr lang="en-US" altLang="zh-CN" sz="1800" dirty="0" smtClean="0"/>
              <a:t>MySQL</a:t>
            </a:r>
            <a:r>
              <a:rPr lang="zh-CN" altLang="en-US" sz="1800" dirty="0" smtClean="0"/>
              <a:t>只能使用索引的第一列。</a:t>
            </a:r>
            <a:endParaRPr lang="zh-CN" altLang="en-US" sz="1800" dirty="0" smtClean="0"/>
          </a:p>
          <a:p>
            <a:pPr marL="0" indent="0">
              <a:buNone/>
            </a:pPr>
            <a:r>
              <a:rPr lang="en-US" altLang="zh-CN" sz="1800" dirty="0" smtClean="0"/>
              <a:t>	</a:t>
            </a:r>
            <a:r>
              <a:rPr lang="zh-CN" altLang="en-US" sz="1800" dirty="0" smtClean="0"/>
              <a:t>如果查询中有某个列的范围查询，则其右边所有列都无法使用索引优化查找。如上例中索引</a:t>
            </a:r>
            <a:r>
              <a:rPr lang="en-US" altLang="zh-CN" sz="1800" dirty="0" smtClean="0"/>
              <a:t>		</a:t>
            </a:r>
            <a:r>
              <a:rPr lang="zh-CN" altLang="en-US" sz="1800" dirty="0" smtClean="0"/>
              <a:t>查询</a:t>
            </a:r>
            <a:r>
              <a:rPr lang="en-US" altLang="zh-CN" sz="1800" dirty="0" smtClean="0"/>
              <a:t>WHERE last_name='Allen' AND first_name LIKE 'J%' AND dob='1976-12-23',</a:t>
            </a:r>
            <a:r>
              <a:rPr lang="zh-CN" altLang="en-US" sz="1800" dirty="0" smtClean="0"/>
              <a:t>这个查</a:t>
            </a:r>
            <a:r>
              <a:rPr lang="en-US" altLang="zh-CN" sz="1800" dirty="0" smtClean="0"/>
              <a:t>		</a:t>
            </a:r>
            <a:r>
              <a:rPr lang="zh-CN" altLang="en-US" sz="1800" dirty="0" smtClean="0"/>
              <a:t>询只能使用索引的前两列，因为</a:t>
            </a:r>
            <a:r>
              <a:rPr lang="en-US" altLang="zh-CN" sz="1800" dirty="0" smtClean="0"/>
              <a:t>LIKE</a:t>
            </a:r>
            <a:r>
              <a:rPr lang="zh-CN" altLang="en-US" sz="1800" dirty="0" smtClean="0"/>
              <a:t>是一个范围条件。如果范围查询列值的数量有限，可以</a:t>
            </a:r>
            <a:r>
              <a:rPr lang="en-US" altLang="zh-CN" sz="1800" dirty="0" smtClean="0"/>
              <a:t>		</a:t>
            </a:r>
            <a:r>
              <a:rPr lang="zh-CN" altLang="en-US" sz="1800" dirty="0" smtClean="0"/>
              <a:t>通过多个等于条件来代替范围条件。</a:t>
            </a:r>
            <a:endParaRPr lang="zh-CN" altLang="en-US" sz="1800" dirty="0" smtClean="0"/>
          </a:p>
          <a:p>
            <a:pPr marL="0" indent="0">
              <a:buNone/>
            </a:pPr>
            <a:r>
              <a:rPr lang="en-US" altLang="zh-CN" sz="1800" dirty="0" smtClean="0"/>
              <a:t>	</a:t>
            </a:r>
            <a:endParaRPr lang="en-US" altLang="zh-CN" sz="1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9564</Words>
  <Application>WPS 演示</Application>
  <PresentationFormat>宽屏</PresentationFormat>
  <Paragraphs>381</Paragraphs>
  <Slides>35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vt:lpstr>
      <vt:lpstr>宋体</vt:lpstr>
      <vt:lpstr>Wingdings</vt:lpstr>
      <vt:lpstr>方正正中黑简体</vt:lpstr>
      <vt:lpstr>方正正纤黑简体</vt:lpstr>
      <vt:lpstr>微软雅黑</vt:lpstr>
      <vt:lpstr>黑体</vt:lpstr>
      <vt:lpstr>Calibri</vt:lpstr>
      <vt:lpstr>Office Theme</vt:lpstr>
      <vt:lpstr>创建高性能索引 </vt:lpstr>
      <vt:lpstr>目录</vt:lpstr>
      <vt:lpstr>索引是什么</vt:lpstr>
      <vt:lpstr>索引的优点</vt:lpstr>
      <vt:lpstr>目录</vt:lpstr>
      <vt:lpstr>索引的类型</vt:lpstr>
      <vt:lpstr>索引的类型</vt:lpstr>
      <vt:lpstr>索引的类型</vt:lpstr>
      <vt:lpstr>索引的类型</vt:lpstr>
      <vt:lpstr>索引的类型</vt:lpstr>
      <vt:lpstr>索引的类型</vt:lpstr>
      <vt:lpstr>索引的类型</vt:lpstr>
      <vt:lpstr>目录</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高性能的索引策略</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Li</dc:creator>
  <cp:lastModifiedBy>140161</cp:lastModifiedBy>
  <cp:revision>1306</cp:revision>
  <dcterms:created xsi:type="dcterms:W3CDTF">2014-05-26T06:54:00Z</dcterms:created>
  <dcterms:modified xsi:type="dcterms:W3CDTF">2017-03-16T01:50:14Z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