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7" r:id="rId2"/>
    <p:sldId id="330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yanlong" initials="h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700"/>
    <a:srgbClr val="3C3C3C"/>
    <a:srgbClr val="E74430"/>
    <a:srgbClr val="A4C54D"/>
    <a:srgbClr val="219ED8"/>
    <a:srgbClr val="095DA2"/>
    <a:srgbClr val="1F4E79"/>
    <a:srgbClr val="CC0000"/>
    <a:srgbClr val="F4B183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4" autoAdjust="0"/>
    <p:restoredTop sz="92543" autoAdjust="0"/>
  </p:normalViewPr>
  <p:slideViewPr>
    <p:cSldViewPr snapToGrid="0">
      <p:cViewPr varScale="1">
        <p:scale>
          <a:sx n="121" d="100"/>
          <a:sy n="121" d="100"/>
        </p:scale>
        <p:origin x="232" y="168"/>
      </p:cViewPr>
      <p:guideLst>
        <p:guide orient="horz" pos="3045"/>
        <p:guide pos="20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1" d="100"/>
          <a:sy n="41" d="100"/>
        </p:scale>
        <p:origin x="256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CB579-F785-458F-B83E-59852D30CFE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D6096-93DE-49FE-8BEE-D049A6FA1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6"/>
            <a:ext cx="12192000" cy="6852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1968" y="2868009"/>
            <a:ext cx="3215640" cy="543878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使用方法与技巧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使用正常流程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indent="-342900">
              <a:buAutoNum type="arabicPeriod"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lvl="5"/>
            <a:r>
              <a:rPr lang="zh-CN" altLang="en-US" dirty="0"/>
              <a:t>克隆  </a:t>
            </a:r>
            <a:r>
              <a:rPr lang="en-US" altLang="zh-CN" dirty="0" err="1"/>
              <a:t>git</a:t>
            </a:r>
            <a:r>
              <a:rPr lang="en-US" altLang="zh-CN" dirty="0"/>
              <a:t> clone  http://172.16.201.67:9111/KyshopApplication.git</a:t>
            </a:r>
          </a:p>
          <a:p>
            <a:pPr lvl="5"/>
            <a:r>
              <a:rPr lang="zh-CN" altLang="en-US" dirty="0"/>
              <a:t>保存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用户名和密码：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credential.helper</a:t>
            </a:r>
            <a:r>
              <a:rPr lang="en-US" altLang="zh-CN" dirty="0"/>
              <a:t> store</a:t>
            </a:r>
          </a:p>
          <a:p>
            <a:pPr lvl="5"/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user.name </a:t>
            </a:r>
            <a:r>
              <a:rPr lang="en-US" altLang="zh-CN" dirty="0" err="1"/>
              <a:t>WangLei</a:t>
            </a:r>
            <a:r>
              <a:rPr lang="en-US" altLang="zh-CN" dirty="0"/>
              <a:t> </a:t>
            </a:r>
            <a:r>
              <a:rPr lang="zh-CN" altLang="en-US" dirty="0"/>
              <a:t>设置用户名</a:t>
            </a:r>
            <a:endParaRPr lang="en-US" altLang="zh-CN" dirty="0"/>
          </a:p>
          <a:p>
            <a:pPr lvl="5"/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 wanglei@che001.com </a:t>
            </a:r>
            <a:r>
              <a:rPr lang="zh-CN" altLang="en-US" dirty="0"/>
              <a:t>设置用户邮箱</a:t>
            </a:r>
            <a:endParaRPr lang="en-US" altLang="zh-CN" dirty="0"/>
          </a:p>
          <a:p>
            <a:pPr lvl="5"/>
            <a:r>
              <a:rPr lang="en-US" dirty="0" err="1"/>
              <a:t>git</a:t>
            </a:r>
            <a:r>
              <a:rPr lang="en-US" dirty="0"/>
              <a:t> pull </a:t>
            </a:r>
            <a:r>
              <a:rPr lang="en-US" altLang="zh-CN" dirty="0"/>
              <a:t>( origin master)</a:t>
            </a:r>
            <a:r>
              <a:rPr lang="en-US" dirty="0"/>
              <a:t> </a:t>
            </a:r>
            <a:r>
              <a:rPr lang="zh-CN" altLang="en-US" dirty="0"/>
              <a:t>拉取最新代码</a:t>
            </a:r>
            <a:endParaRPr lang="en-US" altLang="zh-CN" dirty="0"/>
          </a:p>
          <a:p>
            <a:pPr lvl="5"/>
            <a:r>
              <a:rPr lang="en-US" dirty="0" err="1"/>
              <a:t>git</a:t>
            </a:r>
            <a:r>
              <a:rPr lang="en-US" dirty="0"/>
              <a:t> add xx   /</a:t>
            </a:r>
            <a:r>
              <a:rPr lang="en-US" dirty="0" err="1"/>
              <a:t>git</a:t>
            </a:r>
            <a:r>
              <a:rPr lang="en-US" dirty="0"/>
              <a:t> add .  / </a:t>
            </a:r>
            <a:r>
              <a:rPr lang="en-US" dirty="0" err="1"/>
              <a:t>Git</a:t>
            </a:r>
            <a:r>
              <a:rPr lang="en-US" dirty="0"/>
              <a:t> add -u / </a:t>
            </a:r>
            <a:r>
              <a:rPr lang="en-US" dirty="0" err="1"/>
              <a:t>git</a:t>
            </a:r>
            <a:r>
              <a:rPr lang="en-US" dirty="0"/>
              <a:t> add –</a:t>
            </a:r>
            <a:r>
              <a:rPr lang="en-US" altLang="zh-CN" dirty="0"/>
              <a:t>A </a:t>
            </a:r>
            <a:r>
              <a:rPr lang="en-US" dirty="0"/>
              <a:t>/ </a:t>
            </a:r>
            <a:r>
              <a:rPr lang="en-US" dirty="0" err="1"/>
              <a:t>git</a:t>
            </a:r>
            <a:r>
              <a:rPr lang="en-US" dirty="0"/>
              <a:t> add *.java … </a:t>
            </a:r>
            <a:r>
              <a:rPr lang="zh-CN" altLang="en-US" dirty="0"/>
              <a:t>添加文档到</a:t>
            </a:r>
            <a:r>
              <a:rPr lang="en-US" altLang="zh-CN" dirty="0"/>
              <a:t>index(</a:t>
            </a:r>
            <a:r>
              <a:rPr lang="zh-CN" altLang="en-US" dirty="0"/>
              <a:t>缓存区</a:t>
            </a:r>
            <a:r>
              <a:rPr lang="en-US" altLang="zh-CN" dirty="0"/>
              <a:t>)</a:t>
            </a:r>
          </a:p>
          <a:p>
            <a:pPr lvl="5"/>
            <a:r>
              <a:rPr lang="en-US" altLang="zh-CN" dirty="0" err="1"/>
              <a:t>g</a:t>
            </a:r>
            <a:r>
              <a:rPr lang="en-US" dirty="0" err="1"/>
              <a:t>it</a:t>
            </a:r>
            <a:r>
              <a:rPr lang="en-US" dirty="0"/>
              <a:t> commit –m “</a:t>
            </a:r>
            <a:r>
              <a:rPr lang="zh-CN" altLang="en-US" dirty="0"/>
              <a:t>提交代码到本地仓库</a:t>
            </a:r>
            <a:r>
              <a:rPr lang="en-US" dirty="0"/>
              <a:t>”</a:t>
            </a:r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push( origin master)  </a:t>
            </a:r>
            <a:r>
              <a:rPr lang="zh-CN" altLang="en-US" dirty="0"/>
              <a:t>推送代码到远程仓库</a:t>
            </a:r>
            <a:endParaRPr lang="en-US" altLang="zh-CN" dirty="0"/>
          </a:p>
          <a:p>
            <a:pPr lvl="5"/>
            <a:r>
              <a:rPr lang="en-US" dirty="0" err="1"/>
              <a:t>Git</a:t>
            </a:r>
            <a:r>
              <a:rPr lang="en-US" dirty="0"/>
              <a:t> branch (-a) </a:t>
            </a:r>
            <a:r>
              <a:rPr lang="zh-CN" altLang="en-US" dirty="0"/>
              <a:t>查看分支信息</a:t>
            </a:r>
            <a:endParaRPr lang="en-US" altLang="zh-CN" dirty="0"/>
          </a:p>
          <a:p>
            <a:pPr lvl="5"/>
            <a:r>
              <a:rPr lang="en-US" dirty="0" err="1"/>
              <a:t>Git</a:t>
            </a:r>
            <a:r>
              <a:rPr lang="en-US" dirty="0"/>
              <a:t> checkout xxx  / </a:t>
            </a:r>
            <a:r>
              <a:rPr lang="en-US" dirty="0" err="1"/>
              <a:t>git</a:t>
            </a:r>
            <a:r>
              <a:rPr lang="en-US" dirty="0"/>
              <a:t> checkout .  / </a:t>
            </a:r>
            <a:r>
              <a:rPr lang="en-US" dirty="0" err="1"/>
              <a:t>git</a:t>
            </a:r>
            <a:r>
              <a:rPr lang="en-US" dirty="0"/>
              <a:t> checkout *.java </a:t>
            </a:r>
            <a:r>
              <a:rPr lang="zh-CN" altLang="en-US" dirty="0"/>
              <a:t>用</a:t>
            </a:r>
            <a:r>
              <a:rPr lang="en-US" altLang="zh-CN" dirty="0"/>
              <a:t>index</a:t>
            </a:r>
            <a:r>
              <a:rPr lang="zh-CN" altLang="en-US" dirty="0"/>
              <a:t>内容覆盖工作区内容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log (--name-status) </a:t>
            </a:r>
            <a:r>
              <a:rPr lang="zh-CN" altLang="en-US" dirty="0"/>
              <a:t>查看</a:t>
            </a:r>
            <a:r>
              <a:rPr lang="en-US" altLang="zh-CN" dirty="0"/>
              <a:t>log (</a:t>
            </a:r>
            <a:r>
              <a:rPr lang="zh-CN" altLang="en-US" dirty="0"/>
              <a:t>对应的文件状态</a:t>
            </a:r>
            <a:r>
              <a:rPr lang="en-US" altLang="zh-CN" dirty="0"/>
              <a:t>)</a:t>
            </a:r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log xxx.java  </a:t>
            </a:r>
            <a:r>
              <a:rPr lang="zh-CN" altLang="en-US" dirty="0"/>
              <a:t>查看单个文件的修改历史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log - -pretty=</a:t>
            </a:r>
            <a:r>
              <a:rPr lang="en-US" altLang="zh-CN" dirty="0" err="1"/>
              <a:t>oneline</a:t>
            </a:r>
            <a:r>
              <a:rPr lang="en-US" altLang="zh-CN" dirty="0"/>
              <a:t>  </a:t>
            </a:r>
            <a:r>
              <a:rPr lang="zh-CN" altLang="en-US" dirty="0"/>
              <a:t>日志单行显示，适用于查看较多日志</a:t>
            </a:r>
            <a:endParaRPr lang="en-US" altLang="zh-CN" dirty="0"/>
          </a:p>
          <a:p>
            <a:pPr lvl="5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altLang="zh-CN" dirty="0"/>
              <a:t>show xxx(commit code)  </a:t>
            </a:r>
            <a:r>
              <a:rPr lang="zh-CN" altLang="en-US" dirty="0"/>
              <a:t>查看提交详情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14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分支使用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indent="-342900">
              <a:buAutoNum type="arabicPeriod"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lvl="5"/>
            <a:r>
              <a:rPr lang="en-US" dirty="0" err="1"/>
              <a:t>Git</a:t>
            </a:r>
            <a:r>
              <a:rPr lang="en-US" dirty="0"/>
              <a:t> branch –B xxx  </a:t>
            </a:r>
            <a:r>
              <a:rPr lang="zh-CN" altLang="en-US" dirty="0"/>
              <a:t>在当前分支基础上创建新的分支并</a:t>
            </a:r>
            <a:r>
              <a:rPr lang="en-US" altLang="zh-CN" dirty="0"/>
              <a:t>checkout</a:t>
            </a:r>
            <a:r>
              <a:rPr lang="zh-CN" altLang="en-US" dirty="0"/>
              <a:t>到新建分支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rebase origin master   </a:t>
            </a:r>
            <a:r>
              <a:rPr lang="zh-CN" altLang="en-US" dirty="0"/>
              <a:t>与</a:t>
            </a:r>
            <a:r>
              <a:rPr lang="en-US" altLang="zh-CN" dirty="0"/>
              <a:t>master</a:t>
            </a:r>
            <a:r>
              <a:rPr lang="zh-CN" altLang="en-US" dirty="0"/>
              <a:t>分支进行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merge  xxx   </a:t>
            </a:r>
            <a:r>
              <a:rPr lang="zh-CN" altLang="en-US" dirty="0"/>
              <a:t>切换到</a:t>
            </a:r>
            <a:r>
              <a:rPr lang="en-US" altLang="zh-CN" dirty="0"/>
              <a:t>master </a:t>
            </a:r>
            <a:r>
              <a:rPr lang="zh-CN" altLang="en-US" dirty="0"/>
              <a:t>进行分支合并。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mergetool</a:t>
            </a:r>
            <a:r>
              <a:rPr lang="en-US" altLang="zh-CN" dirty="0"/>
              <a:t>  </a:t>
            </a:r>
            <a:r>
              <a:rPr lang="zh-CN" altLang="en-US" dirty="0"/>
              <a:t>当</a:t>
            </a:r>
            <a:r>
              <a:rPr lang="en-US" altLang="zh-CN" dirty="0"/>
              <a:t>merge</a:t>
            </a:r>
            <a:r>
              <a:rPr lang="zh-CN" altLang="en-US" dirty="0"/>
              <a:t>时出现冲突时，进行冲突的处理，也可以在</a:t>
            </a:r>
            <a:r>
              <a:rPr lang="en-US" altLang="zh-CN" dirty="0"/>
              <a:t>IDE</a:t>
            </a:r>
            <a:r>
              <a:rPr lang="zh-CN" altLang="en-US" dirty="0"/>
              <a:t>进行处理，处理后</a:t>
            </a:r>
            <a:r>
              <a:rPr lang="en-US" altLang="zh-CN" dirty="0"/>
              <a:t>commit </a:t>
            </a:r>
            <a:r>
              <a:rPr lang="zh-CN" altLang="en-US" dirty="0"/>
              <a:t>，再</a:t>
            </a:r>
            <a:r>
              <a:rPr lang="en-US" altLang="zh-CN" dirty="0"/>
              <a:t>push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686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代码回退处理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marL="2628900" marR="0" lvl="5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altLang="zh-CN" dirty="0" err="1"/>
              <a:t>Git</a:t>
            </a:r>
            <a:r>
              <a:rPr lang="en-US" altLang="zh-CN" dirty="0"/>
              <a:t> checkout . / </a:t>
            </a:r>
            <a:r>
              <a:rPr lang="en-US" altLang="zh-CN" dirty="0" err="1"/>
              <a:t>git</a:t>
            </a:r>
            <a:r>
              <a:rPr lang="en-US" altLang="zh-CN" dirty="0"/>
              <a:t> checkout  xxx.java  </a:t>
            </a:r>
            <a:r>
              <a:rPr lang="zh-CN" altLang="en-US" dirty="0"/>
              <a:t>利用</a:t>
            </a:r>
            <a:r>
              <a:rPr lang="en-US" altLang="zh-CN" dirty="0"/>
              <a:t>index</a:t>
            </a:r>
            <a:r>
              <a:rPr lang="zh-CN" altLang="en-US" dirty="0"/>
              <a:t>覆盖工作区代码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checkout &lt;commit code&gt;  xxx.java </a:t>
            </a:r>
            <a:r>
              <a:rPr lang="zh-CN" altLang="en-US" dirty="0"/>
              <a:t>利用本地仓库代码覆盖工作区代码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reset &lt;commit code&gt; &lt;paths&gt;  </a:t>
            </a:r>
            <a:r>
              <a:rPr lang="zh-CN" altLang="en-US" dirty="0"/>
              <a:t>利用已提交代码覆盖工作区代码（工作区原有修改保留。不重置</a:t>
            </a:r>
            <a:r>
              <a:rPr lang="en-US" altLang="zh-CN" dirty="0"/>
              <a:t>index</a:t>
            </a:r>
            <a:r>
              <a:rPr lang="zh-CN" altLang="en-US" dirty="0"/>
              <a:t>与本地仓库）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reset –hard HEAD^( HEAD~3)  </a:t>
            </a:r>
            <a:r>
              <a:rPr lang="zh-CN" altLang="en-US" dirty="0"/>
              <a:t>工作区，</a:t>
            </a:r>
            <a:r>
              <a:rPr lang="en-US" altLang="zh-CN" dirty="0"/>
              <a:t>index</a:t>
            </a:r>
            <a:r>
              <a:rPr lang="zh-CN" altLang="en-US" dirty="0"/>
              <a:t>，本地仓库全部重置。想要恢复 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reflog</a:t>
            </a:r>
            <a:r>
              <a:rPr lang="en-US" altLang="zh-CN" dirty="0"/>
              <a:t>  </a:t>
            </a:r>
            <a:r>
              <a:rPr lang="zh-CN" altLang="en-US" dirty="0"/>
              <a:t>后查看 </a:t>
            </a:r>
            <a:r>
              <a:rPr lang="en-US" altLang="zh-CN" dirty="0"/>
              <a:t>commit code </a:t>
            </a:r>
            <a:r>
              <a:rPr lang="zh-CN" altLang="en-US" dirty="0"/>
              <a:t>后，利用</a:t>
            </a:r>
            <a:r>
              <a:rPr lang="en-US" altLang="zh-CN" dirty="0" err="1"/>
              <a:t>Git</a:t>
            </a:r>
            <a:r>
              <a:rPr lang="en-US" altLang="zh-CN" dirty="0"/>
              <a:t> reset –hard &lt;commit code&gt;</a:t>
            </a:r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diff </a:t>
            </a:r>
            <a:r>
              <a:rPr lang="zh-CN" altLang="en-US" dirty="0"/>
              <a:t>此命令比较的是工作区</a:t>
            </a:r>
            <a:r>
              <a:rPr lang="en-US" altLang="zh-CN" dirty="0"/>
              <a:t>(Working tree)</a:t>
            </a:r>
            <a:r>
              <a:rPr lang="zh-CN" altLang="en-US" dirty="0"/>
              <a:t>和暂存区域快照</a:t>
            </a:r>
            <a:r>
              <a:rPr lang="en-US" altLang="zh-CN" dirty="0"/>
              <a:t>(index)</a:t>
            </a:r>
            <a:r>
              <a:rPr lang="zh-CN" altLang="en-US" dirty="0"/>
              <a:t>之间的差异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diff SHA1 SHA2  </a:t>
            </a:r>
            <a:r>
              <a:rPr lang="zh-CN" altLang="en-US" dirty="0"/>
              <a:t>比较两个不同提交间的差异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diff HEAD </a:t>
            </a:r>
            <a:r>
              <a:rPr lang="zh-CN" altLang="en-US" dirty="0"/>
              <a:t>比较与上次提交的差异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diff SHA1 SAH2 -- xxx.java </a:t>
            </a:r>
            <a:r>
              <a:rPr lang="zh-CN" altLang="en-US" dirty="0"/>
              <a:t>比较指定提交间某个文件的差异</a:t>
            </a:r>
            <a:endParaRPr lang="en-US" altLang="zh-CN" dirty="0"/>
          </a:p>
          <a:p>
            <a:pPr lvl="5"/>
            <a:endParaRPr lang="en-US" altLang="zh-CN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82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37555" y="2960067"/>
            <a:ext cx="5456068" cy="656893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Shell</a:t>
            </a:r>
            <a:r>
              <a:rPr lang="zh-CN" altLang="en-US" dirty="0"/>
              <a:t>与</a:t>
            </a:r>
            <a:r>
              <a:rPr lang="en-US" altLang="zh-CN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0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代码批量更新</a:t>
            </a:r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52076" y="967091"/>
            <a:ext cx="70675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241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代码回退处理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25428" y="1085430"/>
            <a:ext cx="6258516" cy="478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076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代码批量更新</a:t>
            </a:r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52648" y="1079440"/>
            <a:ext cx="5548566" cy="45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265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568580" y="2246359"/>
            <a:ext cx="2936146" cy="65623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8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zh-CN" altLang="en-US" dirty="0"/>
              <a:t>谢谢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0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03453-DAC9-4B92-AD21-A5C6135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0" r:id="rId3"/>
    <p:sldLayoutId id="2147483659" r:id="rId4"/>
    <p:sldLayoutId id="2147483657" r:id="rId5"/>
    <p:sldLayoutId id="2147483661" r:id="rId6"/>
    <p:sldLayoutId id="2147483662" r:id="rId7"/>
    <p:sldLayoutId id="2147483663" r:id="rId8"/>
    <p:sldLayoutId id="214748365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Golang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语法基础</a:t>
            </a:r>
            <a:endParaRPr 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311968" y="3503327"/>
            <a:ext cx="3550920" cy="2587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201</a:t>
            </a:r>
            <a:r>
              <a:rPr lang="en-US" altLang="zh-CN" dirty="0"/>
              <a:t>7</a:t>
            </a:r>
            <a:r>
              <a:rPr lang="zh-CN" altLang="en-US" dirty="0"/>
              <a:t>年</a:t>
            </a:r>
            <a:r>
              <a:rPr lang="en-US" altLang="zh-CN" dirty="0" smtClean="0"/>
              <a:t>05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05</a:t>
            </a:r>
            <a:r>
              <a:rPr lang="zh-CN" altLang="en-US" dirty="0" smtClean="0"/>
              <a:t>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9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复杂类型</a:t>
            </a:r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-&gt;</a:t>
            </a:r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切片的切片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646" y="717856"/>
            <a:ext cx="43462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package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</a:t>
            </a:r>
          </a:p>
          <a:p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fmt</a:t>
            </a:r>
            <a:r>
              <a:rPr lang="en-US" altLang="zh-CN" dirty="0" smtClean="0"/>
              <a:t>"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"strings"</a:t>
            </a:r>
          </a:p>
          <a:p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kumimoji="1" lang="en-US" altLang="zh-CN" dirty="0" err="1" smtClean="0"/>
              <a:t>func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game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[][]string{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[]string{</a:t>
            </a:r>
            <a:r>
              <a:rPr lang="en-US" altLang="zh-CN" dirty="0" smtClean="0"/>
              <a:t>"</a:t>
            </a:r>
            <a:r>
              <a:rPr kumimoji="1" lang="en-US" altLang="zh-CN" dirty="0" smtClean="0"/>
              <a:t>_</a:t>
            </a:r>
            <a:r>
              <a:rPr lang="en-US" altLang="zh-CN" dirty="0" smtClean="0"/>
              <a:t>",</a:t>
            </a:r>
            <a:r>
              <a:rPr lang="en-US" altLang="zh-CN" dirty="0"/>
              <a:t> </a:t>
            </a:r>
            <a:r>
              <a:rPr lang="en-US" altLang="zh-CN" dirty="0" smtClean="0"/>
              <a:t>"_",</a:t>
            </a:r>
            <a:r>
              <a:rPr lang="en-US" altLang="zh-CN" dirty="0"/>
              <a:t> </a:t>
            </a:r>
            <a:r>
              <a:rPr lang="en-US" altLang="zh-CN" dirty="0" smtClean="0"/>
              <a:t>"_"</a:t>
            </a:r>
            <a:r>
              <a:rPr kumimoji="1" lang="en-US" altLang="zh-CN" dirty="0" smtClean="0"/>
              <a:t>},</a:t>
            </a:r>
          </a:p>
          <a:p>
            <a:r>
              <a:rPr kumimoji="1" lang="zh-CN" altLang="en-US" dirty="0" smtClean="0"/>
              <a:t>        </a:t>
            </a:r>
            <a:r>
              <a:rPr kumimoji="1" lang="en-US" altLang="zh-CN" dirty="0" smtClean="0"/>
              <a:t>[]</a:t>
            </a:r>
            <a:r>
              <a:rPr kumimoji="1" lang="en-US" altLang="zh-CN" dirty="0"/>
              <a:t>string{</a:t>
            </a:r>
            <a:r>
              <a:rPr lang="en-US" altLang="zh-CN" dirty="0"/>
              <a:t>"</a:t>
            </a:r>
            <a:r>
              <a:rPr kumimoji="1" lang="en-US" altLang="zh-CN" dirty="0"/>
              <a:t>_</a:t>
            </a:r>
            <a:r>
              <a:rPr lang="en-US" altLang="zh-CN" dirty="0"/>
              <a:t>", "_", </a:t>
            </a:r>
            <a:r>
              <a:rPr lang="en-US" altLang="zh-CN" dirty="0" smtClean="0"/>
              <a:t>"_"</a:t>
            </a:r>
            <a:r>
              <a:rPr kumimoji="1" lang="en-US" altLang="zh-CN" dirty="0" smtClean="0"/>
              <a:t>},</a:t>
            </a:r>
          </a:p>
          <a:p>
            <a:r>
              <a:rPr kumimoji="1" lang="zh-CN" altLang="en-US" dirty="0" smtClean="0"/>
              <a:t>        </a:t>
            </a:r>
            <a:r>
              <a:rPr kumimoji="1" lang="en-US" altLang="zh-CN" dirty="0" smtClean="0"/>
              <a:t>[]</a:t>
            </a:r>
            <a:r>
              <a:rPr kumimoji="1" lang="en-US" altLang="zh-CN" dirty="0"/>
              <a:t>string{</a:t>
            </a:r>
            <a:r>
              <a:rPr lang="en-US" altLang="zh-CN" dirty="0"/>
              <a:t>"</a:t>
            </a:r>
            <a:r>
              <a:rPr kumimoji="1" lang="en-US" altLang="zh-CN" dirty="0"/>
              <a:t>_</a:t>
            </a:r>
            <a:r>
              <a:rPr lang="en-US" altLang="zh-CN" dirty="0"/>
              <a:t>", "_", </a:t>
            </a:r>
            <a:r>
              <a:rPr lang="en-US" altLang="zh-CN" dirty="0" smtClean="0"/>
              <a:t>"_"</a:t>
            </a:r>
            <a:r>
              <a:rPr kumimoji="1" lang="en-US" altLang="zh-CN" dirty="0" smtClean="0"/>
              <a:t>},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}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game[0][0]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lang="en-US" altLang="zh-CN" dirty="0"/>
              <a:t>"</a:t>
            </a:r>
            <a:r>
              <a:rPr kumimoji="1" lang="en-US" altLang="zh-CN" dirty="0" smtClean="0"/>
              <a:t>X</a:t>
            </a:r>
            <a:r>
              <a:rPr lang="en-US" altLang="zh-CN" dirty="0" smtClean="0"/>
              <a:t>"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game[2][2]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"</a:t>
            </a:r>
            <a:r>
              <a:rPr kumimoji="1" lang="en-US" altLang="zh-CN" dirty="0" smtClean="0"/>
              <a:t>O</a:t>
            </a:r>
            <a:r>
              <a:rPr lang="en-US" altLang="zh-CN" dirty="0" smtClean="0"/>
              <a:t>"</a:t>
            </a:r>
            <a:endParaRPr kumimoji="1" lang="en-US" altLang="zh-CN" dirty="0"/>
          </a:p>
          <a:p>
            <a:r>
              <a:rPr kumimoji="1" lang="zh-CN" altLang="en-US" dirty="0" smtClean="0"/>
              <a:t>   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printBoard</a:t>
            </a:r>
            <a:r>
              <a:rPr kumimoji="1" lang="en-US" altLang="zh-CN" dirty="0" smtClean="0"/>
              <a:t>(game)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err="1" smtClean="0"/>
              <a:t>func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printBoard</a:t>
            </a:r>
            <a:r>
              <a:rPr kumimoji="1" lang="en-US" altLang="zh-CN" dirty="0" smtClean="0"/>
              <a:t>(s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[][]string)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:=0;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len</a:t>
            </a:r>
            <a:r>
              <a:rPr kumimoji="1" lang="en-US" altLang="zh-CN" dirty="0" smtClean="0"/>
              <a:t>(s);	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</a:t>
            </a:r>
            <a:r>
              <a:rPr kumimoji="1" lang="en-US" altLang="zh-CN" dirty="0" err="1" smtClean="0"/>
              <a:t>fmt.Printf</a:t>
            </a:r>
            <a:r>
              <a:rPr kumimoji="1" lang="en-US" altLang="zh-CN" dirty="0" smtClean="0"/>
              <a:t>(</a:t>
            </a:r>
            <a:r>
              <a:rPr lang="en-US" altLang="zh-CN" dirty="0"/>
              <a:t>" </a:t>
            </a:r>
            <a:r>
              <a:rPr kumimoji="1" lang="en-US" altLang="zh-CN" dirty="0" smtClean="0"/>
              <a:t>%s\n</a:t>
            </a:r>
            <a:r>
              <a:rPr lang="en-US" altLang="zh-CN" dirty="0"/>
              <a:t> "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strings.Join</a:t>
            </a:r>
            <a:r>
              <a:rPr kumimoji="1" lang="en-US" altLang="zh-CN" dirty="0" smtClean="0"/>
              <a:t>(s[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],</a:t>
            </a:r>
            <a:r>
              <a:rPr kumimoji="1" lang="zh-CN" altLang="en-US" dirty="0" smtClean="0"/>
              <a:t> </a:t>
            </a:r>
            <a:r>
              <a:rPr lang="en-US" altLang="zh-CN" dirty="0"/>
              <a:t>"</a:t>
            </a:r>
            <a:r>
              <a:rPr kumimoji="1" lang="zh-CN" altLang="en-US" dirty="0" smtClean="0"/>
              <a:t> </a:t>
            </a:r>
            <a:r>
              <a:rPr lang="en-US" altLang="zh-CN" dirty="0"/>
              <a:t>"</a:t>
            </a:r>
            <a:r>
              <a:rPr kumimoji="1" lang="en-US" altLang="zh-CN" dirty="0" smtClean="0"/>
              <a:t>))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623034" y="924910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向切片末尾添加元素：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[]</a:t>
            </a:r>
            <a:r>
              <a:rPr kumimoji="1" lang="en-US" altLang="zh-CN" dirty="0" err="1" smtClean="0"/>
              <a:t>int</a:t>
            </a:r>
            <a:endParaRPr kumimoji="1" lang="en-US" altLang="zh-CN" dirty="0" smtClean="0"/>
          </a:p>
          <a:p>
            <a:r>
              <a:rPr kumimoji="1" lang="en-US" altLang="zh-CN" dirty="0" smtClean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append(a,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0)</a:t>
            </a:r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append(a,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1)</a:t>
            </a:r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append(a,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8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10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复杂类型</a:t>
            </a:r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-&gt;map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7352" y="1866136"/>
            <a:ext cx="50890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map[string]</a:t>
            </a:r>
            <a:r>
              <a:rPr kumimoji="1" lang="en-US" altLang="zh-CN" dirty="0" err="1" smtClean="0"/>
              <a:t>int</a:t>
            </a:r>
            <a:endParaRPr kumimoji="1" lang="en-US" altLang="zh-CN" dirty="0" smtClean="0"/>
          </a:p>
          <a:p>
            <a:r>
              <a:rPr kumimoji="1" lang="en-US" altLang="zh-CN" dirty="0" smtClean="0"/>
              <a:t>map1[</a:t>
            </a:r>
            <a:r>
              <a:rPr lang="en-US" altLang="zh-CN" dirty="0"/>
              <a:t>"</a:t>
            </a:r>
            <a:r>
              <a:rPr kumimoji="1" lang="en-US" altLang="zh-CN" dirty="0" smtClean="0"/>
              <a:t>key1</a:t>
            </a:r>
            <a:r>
              <a:rPr lang="en-US" altLang="zh-CN" dirty="0"/>
              <a:t>"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编译不通过，必须先初始化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map[string]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{}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初始化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map[string]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map1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make(map[string]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初始化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400801" y="2019171"/>
            <a:ext cx="50564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的查找：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v,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map1[</a:t>
            </a:r>
            <a:r>
              <a:rPr lang="en-US" altLang="zh-CN" dirty="0"/>
              <a:t>"</a:t>
            </a:r>
            <a:r>
              <a:rPr kumimoji="1" lang="en-US" altLang="zh-CN" dirty="0" smtClean="0"/>
              <a:t>key1</a:t>
            </a:r>
            <a:r>
              <a:rPr lang="en-US" altLang="zh-CN" dirty="0"/>
              <a:t>"</a:t>
            </a:r>
            <a:r>
              <a:rPr kumimoji="1" lang="en-US" altLang="zh-CN" dirty="0" smtClean="0"/>
              <a:t>]</a:t>
            </a:r>
          </a:p>
          <a:p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key1</a:t>
            </a:r>
            <a:r>
              <a:rPr kumimoji="1" lang="zh-CN" altLang="en-US" dirty="0" smtClean="0"/>
              <a:t>存在，将</a:t>
            </a:r>
            <a:r>
              <a:rPr kumimoji="1" lang="en-US" altLang="zh-CN" dirty="0" smtClean="0"/>
              <a:t>key1</a:t>
            </a:r>
            <a:r>
              <a:rPr kumimoji="1" lang="zh-CN" altLang="en-US" dirty="0" smtClean="0"/>
              <a:t>的值给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true</a:t>
            </a:r>
          </a:p>
          <a:p>
            <a:r>
              <a:rPr kumimoji="1" lang="zh-CN" altLang="en-US" dirty="0" smtClean="0"/>
              <a:t>否则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false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map[string]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{</a:t>
            </a:r>
            <a:r>
              <a:rPr lang="en-US" altLang="zh-CN" dirty="0"/>
              <a:t>"</a:t>
            </a:r>
            <a:r>
              <a:rPr kumimoji="1" lang="en-US" altLang="zh-CN" dirty="0" smtClean="0"/>
              <a:t>key1</a:t>
            </a:r>
            <a:r>
              <a:rPr lang="en-US" altLang="zh-CN" dirty="0"/>
              <a:t>"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100,</a:t>
            </a:r>
            <a:r>
              <a:rPr kumimoji="1" lang="zh-CN" altLang="en-US" dirty="0" smtClean="0"/>
              <a:t> </a:t>
            </a:r>
            <a:r>
              <a:rPr lang="en-US" altLang="zh-CN" dirty="0"/>
              <a:t>"</a:t>
            </a:r>
            <a:r>
              <a:rPr kumimoji="1" lang="en-US" altLang="zh-CN" dirty="0" smtClean="0"/>
              <a:t>key2</a:t>
            </a:r>
            <a:r>
              <a:rPr lang="en-US" altLang="zh-CN" dirty="0"/>
              <a:t>"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200}</a:t>
            </a:r>
          </a:p>
          <a:p>
            <a:r>
              <a:rPr kumimoji="1" lang="en-US" altLang="zh-CN" dirty="0" smtClean="0"/>
              <a:t>v,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map1[</a:t>
            </a:r>
            <a:r>
              <a:rPr lang="en-US" altLang="zh-CN" dirty="0"/>
              <a:t>"</a:t>
            </a:r>
            <a:r>
              <a:rPr kumimoji="1" lang="en-US" altLang="zh-CN" dirty="0" smtClean="0"/>
              <a:t>key1</a:t>
            </a:r>
            <a:r>
              <a:rPr lang="en-US" altLang="zh-CN" dirty="0"/>
              <a:t>"</a:t>
            </a:r>
            <a:r>
              <a:rPr kumimoji="1" lang="en-US" altLang="zh-CN" dirty="0" smtClean="0"/>
              <a:t>]</a:t>
            </a:r>
          </a:p>
          <a:p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fmt.Println</a:t>
            </a:r>
            <a:r>
              <a:rPr kumimoji="1" lang="en-US" altLang="zh-CN" dirty="0" smtClean="0"/>
              <a:t>(v,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OK)</a:t>
            </a:r>
          </a:p>
          <a:p>
            <a:r>
              <a:rPr kumimoji="1" lang="en-US" altLang="zh-CN" dirty="0" smtClean="0"/>
              <a:t>}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fmt.Println</a:t>
            </a:r>
            <a:r>
              <a:rPr kumimoji="1" lang="en-US" altLang="zh-CN" dirty="0" smtClean="0"/>
              <a:t>(v)</a:t>
            </a:r>
          </a:p>
          <a:p>
            <a:r>
              <a:rPr kumimoji="1" lang="en-US" altLang="zh-CN" dirty="0"/>
              <a:t>}</a:t>
            </a:r>
            <a:endParaRPr kumimoji="1"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357352" y="4491202"/>
            <a:ext cx="2188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的删除：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delete(map1,</a:t>
            </a:r>
            <a:r>
              <a:rPr kumimoji="1" lang="zh-CN" altLang="en-US" dirty="0" smtClean="0"/>
              <a:t> </a:t>
            </a:r>
            <a:r>
              <a:rPr lang="en-US" altLang="zh-CN" dirty="0"/>
              <a:t>"</a:t>
            </a:r>
            <a:r>
              <a:rPr kumimoji="1" lang="en-US" altLang="zh-CN" dirty="0" smtClean="0"/>
              <a:t>key1</a:t>
            </a:r>
            <a:r>
              <a:rPr lang="en-US" altLang="zh-CN" dirty="0"/>
              <a:t>"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0924" y="1093076"/>
            <a:ext cx="1031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是一种无序的键值对集合。使用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表来实现的。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最重要的一点是通过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来快速检索数据。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35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11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复杂类型</a:t>
            </a:r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-&gt;map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4289" y="1177159"/>
            <a:ext cx="30164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package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</a:t>
            </a:r>
          </a:p>
          <a:p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lang="en-US" altLang="zh-CN" dirty="0"/>
              <a:t>"</a:t>
            </a:r>
            <a:r>
              <a:rPr kumimoji="1" lang="en-US" altLang="zh-CN" dirty="0" err="1" smtClean="0"/>
              <a:t>fmt</a:t>
            </a:r>
            <a:r>
              <a:rPr lang="en-US" altLang="zh-CN" dirty="0"/>
              <a:t>"</a:t>
            </a:r>
            <a:endParaRPr kumimoji="1" lang="en-US" altLang="zh-CN" dirty="0" smtClean="0"/>
          </a:p>
          <a:p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Vertex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struct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Lat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float64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map[string]Vertex{</a:t>
            </a:r>
          </a:p>
          <a:p>
            <a:r>
              <a:rPr kumimoji="1" lang="zh-CN" altLang="en-US" dirty="0" smtClean="0"/>
              <a:t>    </a:t>
            </a:r>
            <a:r>
              <a:rPr lang="en-US" altLang="zh-CN" dirty="0" smtClean="0"/>
              <a:t>"</a:t>
            </a:r>
            <a:r>
              <a:rPr kumimoji="1" lang="en-US" altLang="zh-CN" dirty="0" smtClean="0"/>
              <a:t>Bell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Labs</a:t>
            </a:r>
            <a:r>
              <a:rPr lang="en-US" altLang="zh-CN" dirty="0"/>
              <a:t>"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Vertext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40.68433,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-74.39967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},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lang="en-US" altLang="zh-CN" dirty="0"/>
              <a:t>"</a:t>
            </a:r>
            <a:r>
              <a:rPr kumimoji="1" lang="en-US" altLang="zh-CN" dirty="0" smtClean="0"/>
              <a:t>Google</a:t>
            </a:r>
            <a:r>
              <a:rPr lang="en-US" altLang="zh-CN" dirty="0"/>
              <a:t>"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Vertex{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37.42202,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-122.08408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}</a:t>
            </a:r>
          </a:p>
          <a:p>
            <a:r>
              <a:rPr kumimoji="1"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83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12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方法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696" y="1030014"/>
            <a:ext cx="478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没有类。但可以在结构体类型上定义方法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6330" y="1629931"/>
            <a:ext cx="356328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package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</a:t>
            </a:r>
          </a:p>
          <a:p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lang="en-US" altLang="zh-CN" dirty="0" smtClean="0"/>
              <a:t>"</a:t>
            </a:r>
            <a:r>
              <a:rPr kumimoji="1" lang="en-US" altLang="zh-CN" dirty="0" err="1" smtClean="0"/>
              <a:t>fmt</a:t>
            </a:r>
            <a:r>
              <a:rPr lang="en-US" altLang="zh-CN" dirty="0" smtClean="0"/>
              <a:t>"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lang="en-US" altLang="zh-CN" dirty="0" smtClean="0"/>
              <a:t>"</a:t>
            </a:r>
            <a:r>
              <a:rPr kumimoji="1" lang="en-US" altLang="zh-CN" dirty="0" smtClean="0"/>
              <a:t>math</a:t>
            </a:r>
            <a:r>
              <a:rPr lang="en-US" altLang="zh-CN" dirty="0" smtClean="0"/>
              <a:t>"</a:t>
            </a:r>
            <a:endParaRPr kumimoji="1" lang="en-US" altLang="zh-CN" dirty="0" smtClean="0"/>
          </a:p>
          <a:p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Vertex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struct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X,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float64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err="1" smtClean="0"/>
              <a:t>func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(v</a:t>
            </a:r>
            <a:r>
              <a:rPr kumimoji="1" lang="zh-CN" altLang="en-US" dirty="0" smtClean="0"/>
              <a:t> *</a:t>
            </a:r>
            <a:r>
              <a:rPr kumimoji="1" lang="en-US" altLang="zh-CN" dirty="0" smtClean="0"/>
              <a:t>Vertex)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Abs()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float64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math.Sqrt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v.X</a:t>
            </a:r>
            <a:r>
              <a:rPr kumimoji="1" lang="zh-CN" altLang="en-US" dirty="0" smtClean="0"/>
              <a:t>*</a:t>
            </a:r>
            <a:r>
              <a:rPr kumimoji="1" lang="en-US" altLang="zh-CN" dirty="0" err="1" smtClean="0"/>
              <a:t>v.X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v.Y</a:t>
            </a:r>
            <a:r>
              <a:rPr kumimoji="1" lang="zh-CN" altLang="en-US" dirty="0" smtClean="0"/>
              <a:t>*</a:t>
            </a:r>
            <a:r>
              <a:rPr kumimoji="1" lang="en-US" altLang="zh-CN" dirty="0" err="1" smtClean="0"/>
              <a:t>v.Y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err="1"/>
              <a:t>func</a:t>
            </a:r>
            <a:r>
              <a:rPr kumimoji="1" lang="zh-CN" altLang="en-US" dirty="0"/>
              <a:t> </a:t>
            </a:r>
            <a:r>
              <a:rPr kumimoji="1" lang="en-US" altLang="zh-CN" dirty="0"/>
              <a:t>(v</a:t>
            </a:r>
            <a:r>
              <a:rPr kumimoji="1" lang="zh-CN" altLang="en-US" dirty="0"/>
              <a:t> *</a:t>
            </a:r>
            <a:r>
              <a:rPr kumimoji="1" lang="en-US" altLang="zh-CN" dirty="0"/>
              <a:t>Vertex)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Scale(f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float64)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r>
              <a:rPr kumimoji="1" lang="zh-CN" altLang="en-US" dirty="0"/>
              <a:t>    </a:t>
            </a:r>
            <a:r>
              <a:rPr kumimoji="1" lang="en-US" altLang="zh-CN" dirty="0" err="1"/>
              <a:t>v.X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v.X</a:t>
            </a:r>
            <a:r>
              <a:rPr kumimoji="1" lang="zh-CN" altLang="en-US" dirty="0"/>
              <a:t> * </a:t>
            </a:r>
            <a:r>
              <a:rPr kumimoji="1" lang="en-US" altLang="zh-CN" dirty="0"/>
              <a:t>f</a:t>
            </a:r>
          </a:p>
          <a:p>
            <a:r>
              <a:rPr kumimoji="1" lang="zh-CN" altLang="en-US" dirty="0"/>
              <a:t>    </a:t>
            </a:r>
            <a:r>
              <a:rPr kumimoji="1" lang="en-US" altLang="zh-CN" dirty="0" err="1"/>
              <a:t>v.Y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v.Y</a:t>
            </a:r>
            <a:r>
              <a:rPr kumimoji="1" lang="zh-CN" altLang="en-US" dirty="0"/>
              <a:t>*</a:t>
            </a:r>
            <a:r>
              <a:rPr kumimoji="1" lang="en-US" altLang="zh-CN" dirty="0"/>
              <a:t>f</a:t>
            </a:r>
          </a:p>
          <a:p>
            <a:r>
              <a:rPr kumimoji="1" lang="en-US" altLang="zh-CN" dirty="0"/>
              <a:t>}</a:t>
            </a:r>
            <a:r>
              <a:rPr kumimoji="1" lang="zh-CN" altLang="en-US" dirty="0"/>
              <a:t>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66711" y="1629931"/>
            <a:ext cx="6306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func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main()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r>
              <a:rPr kumimoji="1" lang="zh-CN" altLang="en-US" dirty="0"/>
              <a:t>    </a:t>
            </a:r>
            <a:r>
              <a:rPr kumimoji="1" lang="en-US" altLang="zh-CN" dirty="0"/>
              <a:t>v</a:t>
            </a:r>
            <a:r>
              <a:rPr kumimoji="1" lang="zh-CN" altLang="en-US" dirty="0"/>
              <a:t> </a:t>
            </a:r>
            <a:r>
              <a:rPr kumimoji="1" lang="en-US" altLang="zh-CN" dirty="0"/>
              <a:t>:=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&amp;Vertex{3,4}</a:t>
            </a:r>
          </a:p>
          <a:p>
            <a:r>
              <a:rPr kumimoji="1" lang="zh-CN" altLang="en-US" dirty="0"/>
              <a:t>    </a:t>
            </a:r>
            <a:r>
              <a:rPr kumimoji="1" lang="en-US" altLang="zh-CN" dirty="0" err="1"/>
              <a:t>fmt.Println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v.Abs</a:t>
            </a:r>
            <a:r>
              <a:rPr kumimoji="1" lang="en-US" altLang="zh-CN" dirty="0" smtClean="0"/>
              <a:t>())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显示结果</a:t>
            </a:r>
            <a:r>
              <a:rPr kumimoji="1" lang="en-US" altLang="zh-CN" dirty="0" smtClean="0"/>
              <a:t>5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v.Scale</a:t>
            </a:r>
            <a:r>
              <a:rPr kumimoji="1" lang="en-US" altLang="zh-CN" dirty="0" smtClean="0"/>
              <a:t>(5)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fmt.Println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v.Abs</a:t>
            </a:r>
            <a:r>
              <a:rPr kumimoji="1" lang="en-US" altLang="zh-CN" dirty="0" smtClean="0"/>
              <a:t>())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显示结果</a:t>
            </a:r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     若函数不为指针显示</a:t>
            </a:r>
            <a:r>
              <a:rPr kumimoji="1" lang="en-US" altLang="zh-CN" dirty="0" smtClean="0"/>
              <a:t>5</a:t>
            </a:r>
            <a:endParaRPr kumimoji="1" lang="en-US" altLang="zh-CN" dirty="0"/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656083" y="3689131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指针接收者：方法可以修改接收者指向的值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 flipH="1">
            <a:off x="1752648" y="3890297"/>
            <a:ext cx="2814063" cy="80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0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1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r>
              <a:rPr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1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复杂类型</a:t>
            </a:r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-&gt;</a:t>
            </a:r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指针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0737" y="1025493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指针是一个变量，其值是另一个变量的地址，即存储器位置的地址。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737" y="1620889"/>
            <a:ext cx="1164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声明方法：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 *</a:t>
            </a:r>
            <a:r>
              <a:rPr kumimoji="1" lang="en-US" altLang="zh-CN" dirty="0" err="1" smtClean="0"/>
              <a:t>int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   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fp</a:t>
            </a:r>
            <a:r>
              <a:rPr kumimoji="1" lang="zh-CN" altLang="en-US" dirty="0" smtClean="0"/>
              <a:t> *</a:t>
            </a:r>
            <a:r>
              <a:rPr kumimoji="1" lang="en-US" altLang="zh-CN" dirty="0" smtClean="0"/>
              <a:t>float32</a:t>
            </a:r>
            <a:r>
              <a:rPr kumimoji="1" lang="zh-CN" altLang="en-US" dirty="0" smtClean="0"/>
              <a:t>      所有指针的值实际数据类型都是相同的，它表示内存地址的长十六进制数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0737" y="2183356"/>
            <a:ext cx="51251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使用指针：</a:t>
            </a:r>
            <a:endParaRPr kumimoji="1" lang="en-US" altLang="zh-CN" dirty="0" smtClean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ackage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</a:t>
            </a:r>
          </a:p>
          <a:p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"</a:t>
            </a:r>
            <a:r>
              <a:rPr kumimoji="1" lang="en-US" altLang="zh-CN" dirty="0" err="1" smtClean="0"/>
              <a:t>fmt</a:t>
            </a:r>
            <a:r>
              <a:rPr kumimoji="1" lang="en-US" altLang="zh-CN" dirty="0"/>
              <a:t>"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定义变量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 *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定义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类型指针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&amp;a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fmt.Printf</a:t>
            </a:r>
            <a:r>
              <a:rPr kumimoji="1" lang="en-US" altLang="zh-CN" dirty="0"/>
              <a:t>("Address of a variable: %x\n", &amp;</a:t>
            </a:r>
            <a:r>
              <a:rPr kumimoji="1" lang="en-US" altLang="zh-CN" dirty="0" smtClean="0"/>
              <a:t>a)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fmt.Printf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"</a:t>
            </a:r>
            <a:r>
              <a:rPr kumimoji="1" lang="en-US" altLang="zh-CN" dirty="0" smtClean="0"/>
              <a:t>Address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%x\n</a:t>
            </a:r>
            <a:r>
              <a:rPr kumimoji="1" lang="en-US" altLang="zh-CN" dirty="0"/>
              <a:t>"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ip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fmt.Printf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"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*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%d\n</a:t>
            </a:r>
            <a:r>
              <a:rPr kumimoji="1" lang="en-US" altLang="zh-CN" dirty="0"/>
              <a:t>"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*</a:t>
            </a:r>
            <a:r>
              <a:rPr kumimoji="1" lang="en-US" altLang="zh-CN" dirty="0" err="1" smtClean="0"/>
              <a:t>ip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/>
              <a:t>}</a:t>
            </a:r>
            <a:endParaRPr kumimoji="1"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6600497" y="2216285"/>
            <a:ext cx="41974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空指针</a:t>
            </a:r>
            <a:r>
              <a:rPr kumimoji="1" lang="en-US" altLang="zh-CN" dirty="0" smtClean="0"/>
              <a:t>(nil)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package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</a:t>
            </a:r>
          </a:p>
          <a:p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"</a:t>
            </a:r>
            <a:r>
              <a:rPr kumimoji="1" lang="en-US" altLang="zh-CN" dirty="0" err="1" smtClean="0"/>
              <a:t>fmt</a:t>
            </a:r>
            <a:r>
              <a:rPr kumimoji="1" lang="en-US" altLang="zh-CN" dirty="0" smtClean="0"/>
              <a:t>"</a:t>
            </a:r>
          </a:p>
          <a:p>
            <a:r>
              <a:rPr kumimoji="1" lang="en-US" altLang="zh-CN" dirty="0" err="1" smtClean="0"/>
              <a:t>func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ptr</a:t>
            </a:r>
            <a:r>
              <a:rPr kumimoji="1" lang="zh-CN" altLang="en-US" dirty="0" smtClean="0"/>
              <a:t> * </a:t>
            </a:r>
            <a:r>
              <a:rPr kumimoji="1" lang="en-US" altLang="zh-CN" dirty="0" err="1" smtClean="0"/>
              <a:t>int</a:t>
            </a:r>
            <a:endParaRPr kumimoji="1" lang="en-US" altLang="zh-CN" dirty="0"/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fmt.Printf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"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ptr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is:%x\n</a:t>
            </a:r>
            <a:r>
              <a:rPr kumimoji="1" lang="en-US" altLang="zh-CN" dirty="0"/>
              <a:t>"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ptr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zh-CN" altLang="en-US" dirty="0" smtClean="0"/>
              <a:t>判断空指针：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prt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!=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nil)</a:t>
            </a:r>
          </a:p>
        </p:txBody>
      </p:sp>
    </p:spTree>
    <p:extLst>
      <p:ext uri="{BB962C8B-B14F-4D97-AF65-F5344CB8AC3E}">
        <p14:creationId xmlns:p14="http://schemas.microsoft.com/office/powerpoint/2010/main" val="19267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r>
              <a:rPr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2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复杂类型</a:t>
            </a:r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-&gt;</a:t>
            </a:r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指针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7352" y="1177159"/>
            <a:ext cx="472590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指针数组：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package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</a:t>
            </a:r>
          </a:p>
          <a:p>
            <a:r>
              <a:rPr lang="en-US" altLang="zh-CN" dirty="0"/>
              <a:t>import "</a:t>
            </a:r>
            <a:r>
              <a:rPr lang="en-US" altLang="zh-CN" dirty="0" err="1" smtClean="0"/>
              <a:t>fmt</a:t>
            </a:r>
            <a:r>
              <a:rPr lang="en-US" altLang="zh-CN" dirty="0" smtClean="0"/>
              <a:t>"</a:t>
            </a:r>
            <a:endParaRPr lang="en-US" altLang="zh-CN" dirty="0" smtClean="0"/>
          </a:p>
          <a:p>
            <a:r>
              <a:rPr lang="en-US" altLang="zh-CN" dirty="0" err="1"/>
              <a:t>const</a:t>
            </a:r>
            <a:r>
              <a:rPr lang="en-US" altLang="zh-CN" dirty="0"/>
              <a:t> MAX </a:t>
            </a:r>
            <a:r>
              <a:rPr lang="en-US" altLang="zh-CN" dirty="0" err="1"/>
              <a:t>int</a:t>
            </a:r>
            <a:r>
              <a:rPr lang="en-US" altLang="zh-CN" dirty="0"/>
              <a:t> = </a:t>
            </a:r>
            <a:r>
              <a:rPr lang="en-US" altLang="zh-CN" dirty="0" smtClean="0"/>
              <a:t>3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 main() </a:t>
            </a:r>
            <a:r>
              <a:rPr lang="en-US" altLang="zh-CN" dirty="0" smtClean="0"/>
              <a:t>{</a:t>
            </a:r>
          </a:p>
          <a:p>
            <a:r>
              <a:rPr lang="zh-CN" altLang="en-US" dirty="0" smtClean="0"/>
              <a:t>    </a:t>
            </a:r>
            <a:r>
              <a:rPr lang="mr-IN" altLang="zh-CN" dirty="0" err="1" smtClean="0"/>
              <a:t>a</a:t>
            </a:r>
            <a:r>
              <a:rPr lang="mr-IN" altLang="zh-CN" dirty="0" smtClean="0"/>
              <a:t> </a:t>
            </a:r>
            <a:r>
              <a:rPr lang="mr-IN" altLang="zh-CN" dirty="0"/>
              <a:t>:= </a:t>
            </a:r>
            <a:r>
              <a:rPr lang="en-US" altLang="zh-CN" dirty="0" smtClean="0"/>
              <a:t>[MAX]</a:t>
            </a:r>
            <a:r>
              <a:rPr lang="mr-IN" altLang="zh-CN" dirty="0" err="1" smtClean="0"/>
              <a:t>int</a:t>
            </a:r>
            <a:r>
              <a:rPr lang="en-US" altLang="zh-CN" dirty="0"/>
              <a:t>{</a:t>
            </a:r>
            <a:r>
              <a:rPr lang="mr-IN" altLang="zh-CN" dirty="0" smtClean="0"/>
              <a:t>10,100,200</a:t>
            </a:r>
            <a:r>
              <a:rPr lang="en-US" altLang="zh-CN" dirty="0"/>
              <a:t>}</a:t>
            </a:r>
            <a:endParaRPr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[MAX]*</a:t>
            </a:r>
            <a:r>
              <a:rPr lang="en-US" altLang="zh-CN" dirty="0" err="1" smtClean="0"/>
              <a:t>int</a:t>
            </a:r>
            <a:endParaRPr lang="en-US" altLang="zh-CN" dirty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lang="mr-IN" altLang="zh-CN" dirty="0" err="1" smtClean="0"/>
              <a:t>for</a:t>
            </a:r>
            <a:r>
              <a:rPr lang="mr-IN" altLang="zh-CN" dirty="0" smtClean="0"/>
              <a:t> </a:t>
            </a:r>
            <a:r>
              <a:rPr lang="mr-IN" altLang="zh-CN" dirty="0" err="1"/>
              <a:t>i</a:t>
            </a:r>
            <a:r>
              <a:rPr lang="mr-IN" altLang="zh-CN" dirty="0"/>
              <a:t> = 0; </a:t>
            </a:r>
            <a:r>
              <a:rPr lang="mr-IN" altLang="zh-CN" dirty="0" err="1"/>
              <a:t>i</a:t>
            </a:r>
            <a:r>
              <a:rPr lang="mr-IN" altLang="zh-CN" dirty="0"/>
              <a:t> &lt; MAX; </a:t>
            </a:r>
            <a:r>
              <a:rPr lang="mr-IN" altLang="zh-CN" dirty="0" err="1"/>
              <a:t>i</a:t>
            </a:r>
            <a:r>
              <a:rPr lang="mr-IN" altLang="zh-CN" dirty="0"/>
              <a:t>++ </a:t>
            </a:r>
            <a:r>
              <a:rPr lang="en-US" altLang="zh-CN" dirty="0"/>
              <a:t>{</a:t>
            </a:r>
            <a:endParaRPr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</a:t>
            </a:r>
            <a:r>
              <a:rPr lang="mr-IN" altLang="zh-CN" dirty="0" err="1" smtClean="0"/>
              <a:t>ptr</a:t>
            </a:r>
            <a:r>
              <a:rPr lang="mr-IN" altLang="zh-CN" dirty="0" smtClean="0"/>
              <a:t>[</a:t>
            </a:r>
            <a:r>
              <a:rPr lang="mr-IN" altLang="zh-CN" dirty="0" err="1" smtClean="0"/>
              <a:t>i</a:t>
            </a:r>
            <a:r>
              <a:rPr lang="mr-IN" altLang="zh-CN" dirty="0"/>
              <a:t>] = &amp;</a:t>
            </a:r>
            <a:r>
              <a:rPr lang="mr-IN" altLang="zh-CN" dirty="0" err="1"/>
              <a:t>a</a:t>
            </a:r>
            <a:r>
              <a:rPr lang="mr-IN" altLang="zh-CN" dirty="0"/>
              <a:t>[</a:t>
            </a:r>
            <a:r>
              <a:rPr lang="mr-IN" altLang="zh-CN" dirty="0" err="1"/>
              <a:t>i</a:t>
            </a:r>
            <a:r>
              <a:rPr lang="mr-IN" altLang="zh-CN" dirty="0" smtClean="0"/>
              <a:t>]</a:t>
            </a:r>
            <a:endParaRPr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}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=0;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&lt;MAX;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</a:t>
            </a:r>
            <a:r>
              <a:rPr kumimoji="1" lang="en-US" altLang="zh-CN" dirty="0" err="1" smtClean="0"/>
              <a:t>fmt.Printf</a:t>
            </a:r>
            <a:r>
              <a:rPr kumimoji="1" lang="en-US" altLang="zh-CN" dirty="0" smtClean="0"/>
              <a:t>(</a:t>
            </a:r>
            <a:r>
              <a:rPr lang="en-US" altLang="zh-CN" dirty="0"/>
              <a:t>"Value of a[%d] = %d\n", </a:t>
            </a:r>
            <a:r>
              <a:rPr lang="en-US" altLang="zh-CN" dirty="0" err="1"/>
              <a:t>i</a:t>
            </a:r>
            <a:r>
              <a:rPr lang="en-US" altLang="zh-CN" dirty="0"/>
              <a:t>,*</a:t>
            </a:r>
            <a:r>
              <a:rPr lang="en-US" altLang="zh-CN" dirty="0" err="1"/>
              <a:t>ptr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0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r>
              <a:rPr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3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复杂类型</a:t>
            </a:r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-&gt;</a:t>
            </a:r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指针的指针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pic>
        <p:nvPicPr>
          <p:cNvPr id="1026" name="Picture 2" descr="http://www.yiibai.com/uploads/images/201702/0202/252220200_106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710" y="941466"/>
            <a:ext cx="7191320" cy="112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73651" y="221257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77AA"/>
                </a:solidFill>
              </a:rPr>
              <a:t>package</a:t>
            </a:r>
            <a:r>
              <a:rPr lang="en-US" altLang="zh-CN" dirty="0"/>
              <a:t> main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7AA"/>
                </a:solidFill>
              </a:rPr>
              <a:t>import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669900"/>
                </a:solidFill>
              </a:rPr>
              <a:t>"</a:t>
            </a:r>
            <a:r>
              <a:rPr lang="en-US" altLang="zh-CN" dirty="0" err="1">
                <a:solidFill>
                  <a:srgbClr val="669900"/>
                </a:solidFill>
              </a:rPr>
              <a:t>fmt</a:t>
            </a:r>
            <a:r>
              <a:rPr lang="en-US" altLang="zh-CN" dirty="0">
                <a:solidFill>
                  <a:srgbClr val="669900"/>
                </a:solidFill>
              </a:rPr>
              <a:t>"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77AA"/>
                </a:solidFill>
              </a:rPr>
              <a:t>func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DD4A68"/>
                </a:solidFill>
              </a:rPr>
              <a:t>main</a:t>
            </a:r>
            <a:r>
              <a:rPr lang="en-US" altLang="zh-CN" dirty="0">
                <a:solidFill>
                  <a:srgbClr val="999999"/>
                </a:solidFill>
              </a:rPr>
              <a:t>()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9999"/>
                </a:solidFill>
              </a:rPr>
              <a:t>{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77AA"/>
                </a:solidFill>
              </a:rPr>
              <a:t> </a:t>
            </a:r>
            <a:r>
              <a:rPr lang="zh-CN" altLang="en-US" dirty="0" smtClean="0">
                <a:solidFill>
                  <a:srgbClr val="0077AA"/>
                </a:solidFill>
              </a:rPr>
              <a:t>   </a:t>
            </a:r>
            <a:r>
              <a:rPr lang="en-US" altLang="zh-CN" dirty="0" err="1" smtClean="0">
                <a:solidFill>
                  <a:srgbClr val="0077AA"/>
                </a:solidFill>
              </a:rPr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 </a:t>
            </a:r>
            <a:r>
              <a:rPr lang="en-US" altLang="zh-CN" dirty="0" err="1">
                <a:solidFill>
                  <a:srgbClr val="669900"/>
                </a:solidFill>
              </a:rPr>
              <a:t>int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77AA"/>
                </a:solidFill>
              </a:rPr>
              <a:t> </a:t>
            </a:r>
            <a:r>
              <a:rPr lang="zh-CN" altLang="en-US" dirty="0" smtClean="0">
                <a:solidFill>
                  <a:srgbClr val="0077AA"/>
                </a:solidFill>
              </a:rPr>
              <a:t>   </a:t>
            </a:r>
            <a:r>
              <a:rPr lang="en-US" altLang="zh-CN" dirty="0" err="1" smtClean="0">
                <a:solidFill>
                  <a:srgbClr val="0077AA"/>
                </a:solidFill>
              </a:rPr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A67F59"/>
                </a:solidFill>
              </a:rPr>
              <a:t>*</a:t>
            </a:r>
            <a:r>
              <a:rPr lang="en-US" altLang="zh-CN" dirty="0" err="1">
                <a:solidFill>
                  <a:srgbClr val="669900"/>
                </a:solidFill>
              </a:rPr>
              <a:t>int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77AA"/>
                </a:solidFill>
              </a:rPr>
              <a:t> </a:t>
            </a:r>
            <a:r>
              <a:rPr lang="zh-CN" altLang="en-US" dirty="0" smtClean="0">
                <a:solidFill>
                  <a:srgbClr val="0077AA"/>
                </a:solidFill>
              </a:rPr>
              <a:t>   </a:t>
            </a:r>
            <a:r>
              <a:rPr lang="en-US" altLang="zh-CN" dirty="0" err="1" smtClean="0">
                <a:solidFill>
                  <a:srgbClr val="0077AA"/>
                </a:solidFill>
              </a:rPr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pptr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A67F59"/>
                </a:solidFill>
              </a:rPr>
              <a:t>**</a:t>
            </a:r>
            <a:r>
              <a:rPr lang="en-US" altLang="zh-CN" dirty="0" err="1">
                <a:solidFill>
                  <a:srgbClr val="669900"/>
                </a:solidFill>
              </a:rPr>
              <a:t>int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a </a:t>
            </a:r>
            <a:r>
              <a:rPr lang="en-US" altLang="zh-CN" dirty="0">
                <a:solidFill>
                  <a:srgbClr val="A67F59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990055"/>
                </a:solidFill>
              </a:rPr>
              <a:t>3000</a:t>
            </a:r>
            <a:endParaRPr lang="en-US" altLang="zh-CN" dirty="0"/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A67F59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A67F59"/>
                </a:solidFill>
              </a:rPr>
              <a:t>&amp;</a:t>
            </a:r>
            <a:r>
              <a:rPr lang="en-US" altLang="zh-CN" dirty="0" smtClean="0"/>
              <a:t>a 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pptr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A67F59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A67F59"/>
                </a:solidFill>
              </a:rPr>
              <a:t>&amp;</a:t>
            </a:r>
            <a:r>
              <a:rPr lang="en-US" altLang="zh-CN" dirty="0" err="1"/>
              <a:t>ptr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fmt</a:t>
            </a:r>
            <a:r>
              <a:rPr lang="en-US" altLang="zh-CN" dirty="0" err="1" smtClean="0">
                <a:solidFill>
                  <a:srgbClr val="999999"/>
                </a:solidFill>
              </a:rPr>
              <a:t>.</a:t>
            </a:r>
            <a:r>
              <a:rPr lang="en-US" altLang="zh-CN" dirty="0" err="1" smtClean="0">
                <a:solidFill>
                  <a:srgbClr val="DD4A68"/>
                </a:solidFill>
              </a:rPr>
              <a:t>Printf</a:t>
            </a:r>
            <a:r>
              <a:rPr lang="en-US" altLang="zh-CN" dirty="0">
                <a:solidFill>
                  <a:srgbClr val="999999"/>
                </a:solidFill>
              </a:rPr>
              <a:t>(</a:t>
            </a:r>
            <a:r>
              <a:rPr lang="en-US" altLang="zh-CN" dirty="0">
                <a:solidFill>
                  <a:srgbClr val="669900"/>
                </a:solidFill>
              </a:rPr>
              <a:t>"Value of a = %d\n"</a:t>
            </a:r>
            <a:r>
              <a:rPr lang="en-US" altLang="zh-CN" dirty="0">
                <a:solidFill>
                  <a:srgbClr val="999999"/>
                </a:solidFill>
              </a:rPr>
              <a:t>,</a:t>
            </a:r>
            <a:r>
              <a:rPr lang="en-US" altLang="zh-CN" dirty="0"/>
              <a:t> a </a:t>
            </a:r>
            <a:r>
              <a:rPr lang="en-US" altLang="zh-CN" dirty="0">
                <a:solidFill>
                  <a:srgbClr val="999999"/>
                </a:solidFill>
              </a:rPr>
              <a:t>)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fmt</a:t>
            </a:r>
            <a:r>
              <a:rPr lang="en-US" altLang="zh-CN" dirty="0" err="1" smtClean="0">
                <a:solidFill>
                  <a:srgbClr val="999999"/>
                </a:solidFill>
              </a:rPr>
              <a:t>.</a:t>
            </a:r>
            <a:r>
              <a:rPr lang="en-US" altLang="zh-CN" dirty="0" err="1" smtClean="0">
                <a:solidFill>
                  <a:srgbClr val="DD4A68"/>
                </a:solidFill>
              </a:rPr>
              <a:t>Printf</a:t>
            </a:r>
            <a:r>
              <a:rPr lang="en-US" altLang="zh-CN" dirty="0" smtClean="0">
                <a:solidFill>
                  <a:srgbClr val="999999"/>
                </a:solidFill>
              </a:rPr>
              <a:t>(</a:t>
            </a:r>
            <a:r>
              <a:rPr lang="en-US" altLang="zh-CN" dirty="0" smtClean="0">
                <a:solidFill>
                  <a:srgbClr val="669900"/>
                </a:solidFill>
              </a:rPr>
              <a:t>“Value </a:t>
            </a:r>
            <a:r>
              <a:rPr lang="en-US" altLang="zh-CN" dirty="0">
                <a:solidFill>
                  <a:srgbClr val="669900"/>
                </a:solidFill>
              </a:rPr>
              <a:t>available at *</a:t>
            </a:r>
            <a:r>
              <a:rPr lang="en-US" altLang="zh-CN" dirty="0" err="1">
                <a:solidFill>
                  <a:srgbClr val="669900"/>
                </a:solidFill>
              </a:rPr>
              <a:t>ptr</a:t>
            </a:r>
            <a:r>
              <a:rPr lang="en-US" altLang="zh-CN" dirty="0">
                <a:solidFill>
                  <a:srgbClr val="669900"/>
                </a:solidFill>
              </a:rPr>
              <a:t> = %</a:t>
            </a:r>
            <a:r>
              <a:rPr lang="en-US" altLang="zh-CN" dirty="0" smtClean="0">
                <a:solidFill>
                  <a:srgbClr val="669900"/>
                </a:solidFill>
              </a:rPr>
              <a:t>d\n”</a:t>
            </a:r>
            <a:r>
              <a:rPr lang="en-US" altLang="zh-CN" dirty="0" smtClean="0">
                <a:solidFill>
                  <a:srgbClr val="999999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A67F59"/>
                </a:solidFill>
              </a:rPr>
              <a:t>*</a:t>
            </a:r>
            <a:r>
              <a:rPr lang="en-US" altLang="zh-CN" dirty="0" err="1"/>
              <a:t>ptr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999999"/>
                </a:solidFill>
              </a:rPr>
              <a:t>)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fmt</a:t>
            </a:r>
            <a:r>
              <a:rPr lang="en-US" altLang="zh-CN" dirty="0" err="1" smtClean="0">
                <a:solidFill>
                  <a:srgbClr val="999999"/>
                </a:solidFill>
              </a:rPr>
              <a:t>.</a:t>
            </a:r>
            <a:r>
              <a:rPr lang="en-US" altLang="zh-CN" dirty="0" err="1" smtClean="0">
                <a:solidFill>
                  <a:srgbClr val="DD4A68"/>
                </a:solidFill>
              </a:rPr>
              <a:t>Printf</a:t>
            </a:r>
            <a:r>
              <a:rPr lang="en-US" altLang="zh-CN" dirty="0">
                <a:solidFill>
                  <a:srgbClr val="999999"/>
                </a:solidFill>
              </a:rPr>
              <a:t>(</a:t>
            </a:r>
            <a:r>
              <a:rPr lang="en-US" altLang="zh-CN" dirty="0">
                <a:solidFill>
                  <a:srgbClr val="669900"/>
                </a:solidFill>
              </a:rPr>
              <a:t>"Value available at **</a:t>
            </a:r>
            <a:r>
              <a:rPr lang="en-US" altLang="zh-CN" dirty="0" err="1">
                <a:solidFill>
                  <a:srgbClr val="669900"/>
                </a:solidFill>
              </a:rPr>
              <a:t>pptr</a:t>
            </a:r>
            <a:r>
              <a:rPr lang="en-US" altLang="zh-CN" dirty="0">
                <a:solidFill>
                  <a:srgbClr val="669900"/>
                </a:solidFill>
              </a:rPr>
              <a:t> = %d\n"</a:t>
            </a:r>
            <a:r>
              <a:rPr lang="en-US" altLang="zh-CN" dirty="0">
                <a:solidFill>
                  <a:srgbClr val="999999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A67F59"/>
                </a:solidFill>
              </a:rPr>
              <a:t>**</a:t>
            </a:r>
            <a:r>
              <a:rPr lang="en-US" altLang="zh-CN" dirty="0" err="1"/>
              <a:t>pptr</a:t>
            </a:r>
            <a:r>
              <a:rPr lang="en-US" altLang="zh-CN" dirty="0" smtClean="0">
                <a:solidFill>
                  <a:srgbClr val="999999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70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r>
              <a:rPr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4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复杂类型</a:t>
            </a:r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-&gt;</a:t>
            </a:r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传递指针到函数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646" y="1033166"/>
            <a:ext cx="482273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7AA"/>
                </a:solidFill>
              </a:rPr>
              <a:t>package</a:t>
            </a:r>
            <a:r>
              <a:rPr lang="en-US" altLang="zh-CN" dirty="0"/>
              <a:t> main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7AA"/>
                </a:solidFill>
              </a:rPr>
              <a:t>import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669900"/>
                </a:solidFill>
              </a:rPr>
              <a:t>"</a:t>
            </a:r>
            <a:r>
              <a:rPr lang="en-US" altLang="zh-CN" dirty="0" err="1">
                <a:solidFill>
                  <a:srgbClr val="669900"/>
                </a:solidFill>
              </a:rPr>
              <a:t>fmt</a:t>
            </a:r>
            <a:r>
              <a:rPr lang="en-US" altLang="zh-CN" dirty="0">
                <a:solidFill>
                  <a:srgbClr val="669900"/>
                </a:solidFill>
              </a:rPr>
              <a:t>"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77AA"/>
                </a:solidFill>
              </a:rPr>
              <a:t>func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DD4A68"/>
                </a:solidFill>
              </a:rPr>
              <a:t>main</a:t>
            </a:r>
            <a:r>
              <a:rPr lang="en-US" altLang="zh-CN" dirty="0">
                <a:solidFill>
                  <a:srgbClr val="999999"/>
                </a:solidFill>
              </a:rPr>
              <a:t>()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9999"/>
                </a:solidFill>
              </a:rPr>
              <a:t>{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7AA"/>
                </a:solidFill>
              </a:rPr>
              <a:t>    </a:t>
            </a:r>
            <a:r>
              <a:rPr lang="en-US" altLang="zh-CN" dirty="0" err="1" smtClean="0">
                <a:solidFill>
                  <a:srgbClr val="0077AA"/>
                </a:solidFill>
              </a:rPr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 </a:t>
            </a:r>
            <a:r>
              <a:rPr lang="en-US" altLang="zh-CN" dirty="0" err="1">
                <a:solidFill>
                  <a:srgbClr val="669900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A67F59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0055"/>
                </a:solidFill>
              </a:rPr>
              <a:t>100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7AA"/>
                </a:solidFill>
              </a:rPr>
              <a:t>    </a:t>
            </a:r>
            <a:r>
              <a:rPr lang="en-US" altLang="zh-CN" dirty="0" err="1" smtClean="0">
                <a:solidFill>
                  <a:srgbClr val="0077AA"/>
                </a:solidFill>
              </a:rPr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b </a:t>
            </a:r>
            <a:r>
              <a:rPr lang="en-US" altLang="zh-CN" dirty="0" err="1">
                <a:solidFill>
                  <a:srgbClr val="669900"/>
                </a:solidFill>
              </a:rPr>
              <a:t>int</a:t>
            </a:r>
            <a:r>
              <a:rPr lang="en-US" altLang="zh-CN" dirty="0">
                <a:solidFill>
                  <a:srgbClr val="A67F59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0055"/>
                </a:solidFill>
              </a:rPr>
              <a:t>200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fmt</a:t>
            </a:r>
            <a:r>
              <a:rPr lang="en-US" altLang="zh-CN" dirty="0" err="1" smtClean="0">
                <a:solidFill>
                  <a:srgbClr val="999999"/>
                </a:solidFill>
              </a:rPr>
              <a:t>.</a:t>
            </a:r>
            <a:r>
              <a:rPr lang="en-US" altLang="zh-CN" dirty="0" err="1" smtClean="0">
                <a:solidFill>
                  <a:srgbClr val="DD4A68"/>
                </a:solidFill>
              </a:rPr>
              <a:t>Printf</a:t>
            </a:r>
            <a:r>
              <a:rPr lang="en-US" altLang="zh-CN" dirty="0">
                <a:solidFill>
                  <a:srgbClr val="999999"/>
                </a:solidFill>
              </a:rPr>
              <a:t>(</a:t>
            </a:r>
            <a:r>
              <a:rPr lang="en-US" altLang="zh-CN" dirty="0">
                <a:solidFill>
                  <a:srgbClr val="669900"/>
                </a:solidFill>
              </a:rPr>
              <a:t>"Before swap, value of a : %d\n"</a:t>
            </a:r>
            <a:r>
              <a:rPr lang="en-US" altLang="zh-CN" dirty="0">
                <a:solidFill>
                  <a:srgbClr val="999999"/>
                </a:solidFill>
              </a:rPr>
              <a:t>,</a:t>
            </a:r>
            <a:r>
              <a:rPr lang="en-US" altLang="zh-CN" dirty="0"/>
              <a:t> a </a:t>
            </a:r>
            <a:r>
              <a:rPr lang="en-US" altLang="zh-CN" dirty="0">
                <a:solidFill>
                  <a:srgbClr val="999999"/>
                </a:solidFill>
              </a:rPr>
              <a:t>)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fmt</a:t>
            </a:r>
            <a:r>
              <a:rPr lang="en-US" altLang="zh-CN" dirty="0" err="1" smtClean="0">
                <a:solidFill>
                  <a:srgbClr val="999999"/>
                </a:solidFill>
              </a:rPr>
              <a:t>.</a:t>
            </a:r>
            <a:r>
              <a:rPr lang="en-US" altLang="zh-CN" dirty="0" err="1" smtClean="0">
                <a:solidFill>
                  <a:srgbClr val="DD4A68"/>
                </a:solidFill>
              </a:rPr>
              <a:t>Printf</a:t>
            </a:r>
            <a:r>
              <a:rPr lang="en-US" altLang="zh-CN" dirty="0">
                <a:solidFill>
                  <a:srgbClr val="999999"/>
                </a:solidFill>
              </a:rPr>
              <a:t>(</a:t>
            </a:r>
            <a:r>
              <a:rPr lang="en-US" altLang="zh-CN" dirty="0">
                <a:solidFill>
                  <a:srgbClr val="669900"/>
                </a:solidFill>
              </a:rPr>
              <a:t>"Before swap, value of b : %d\n"</a:t>
            </a:r>
            <a:r>
              <a:rPr lang="en-US" altLang="zh-CN" dirty="0">
                <a:solidFill>
                  <a:srgbClr val="999999"/>
                </a:solidFill>
              </a:rPr>
              <a:t>,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999999"/>
                </a:solidFill>
              </a:rPr>
              <a:t>)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DD4A68"/>
                </a:solidFill>
              </a:rPr>
              <a:t>    </a:t>
            </a:r>
            <a:r>
              <a:rPr lang="en-US" altLang="zh-CN" dirty="0" smtClean="0">
                <a:solidFill>
                  <a:srgbClr val="DD4A68"/>
                </a:solidFill>
              </a:rPr>
              <a:t>swap</a:t>
            </a:r>
            <a:r>
              <a:rPr lang="en-US" altLang="zh-CN" dirty="0">
                <a:solidFill>
                  <a:srgbClr val="999999"/>
                </a:solidFill>
              </a:rPr>
              <a:t>(</a:t>
            </a:r>
            <a:r>
              <a:rPr lang="en-US" altLang="zh-CN" dirty="0">
                <a:solidFill>
                  <a:srgbClr val="A67F59"/>
                </a:solidFill>
              </a:rPr>
              <a:t>&amp;</a:t>
            </a:r>
            <a:r>
              <a:rPr lang="en-US" altLang="zh-CN" dirty="0"/>
              <a:t>a</a:t>
            </a:r>
            <a:r>
              <a:rPr lang="en-US" altLang="zh-CN" dirty="0">
                <a:solidFill>
                  <a:srgbClr val="999999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A67F59"/>
                </a:solidFill>
              </a:rPr>
              <a:t>&amp;</a:t>
            </a:r>
            <a:r>
              <a:rPr lang="en-US" altLang="zh-CN" dirty="0"/>
              <a:t>b</a:t>
            </a:r>
            <a:r>
              <a:rPr lang="en-US" altLang="zh-CN" dirty="0" smtClean="0">
                <a:solidFill>
                  <a:srgbClr val="999999"/>
                </a:solidFill>
              </a:rPr>
              <a:t>)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fmt</a:t>
            </a:r>
            <a:r>
              <a:rPr lang="en-US" altLang="zh-CN" dirty="0" err="1" smtClean="0">
                <a:solidFill>
                  <a:srgbClr val="999999"/>
                </a:solidFill>
              </a:rPr>
              <a:t>.</a:t>
            </a:r>
            <a:r>
              <a:rPr lang="en-US" altLang="zh-CN" dirty="0" err="1" smtClean="0">
                <a:solidFill>
                  <a:srgbClr val="DD4A68"/>
                </a:solidFill>
              </a:rPr>
              <a:t>Printf</a:t>
            </a:r>
            <a:r>
              <a:rPr lang="en-US" altLang="zh-CN" dirty="0">
                <a:solidFill>
                  <a:srgbClr val="999999"/>
                </a:solidFill>
              </a:rPr>
              <a:t>(</a:t>
            </a:r>
            <a:r>
              <a:rPr lang="en-US" altLang="zh-CN" dirty="0">
                <a:solidFill>
                  <a:srgbClr val="669900"/>
                </a:solidFill>
              </a:rPr>
              <a:t>"After swap, value of a : %d\n"</a:t>
            </a:r>
            <a:r>
              <a:rPr lang="en-US" altLang="zh-CN" dirty="0">
                <a:solidFill>
                  <a:srgbClr val="999999"/>
                </a:solidFill>
              </a:rPr>
              <a:t>,</a:t>
            </a:r>
            <a:r>
              <a:rPr lang="en-US" altLang="zh-CN" dirty="0"/>
              <a:t> a </a:t>
            </a:r>
            <a:r>
              <a:rPr lang="en-US" altLang="zh-CN" dirty="0">
                <a:solidFill>
                  <a:srgbClr val="999999"/>
                </a:solidFill>
              </a:rPr>
              <a:t>)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fmt</a:t>
            </a:r>
            <a:r>
              <a:rPr lang="en-US" altLang="zh-CN" dirty="0" err="1" smtClean="0">
                <a:solidFill>
                  <a:srgbClr val="999999"/>
                </a:solidFill>
              </a:rPr>
              <a:t>.</a:t>
            </a:r>
            <a:r>
              <a:rPr lang="en-US" altLang="zh-CN" dirty="0" err="1" smtClean="0">
                <a:solidFill>
                  <a:srgbClr val="DD4A68"/>
                </a:solidFill>
              </a:rPr>
              <a:t>Printf</a:t>
            </a:r>
            <a:r>
              <a:rPr lang="en-US" altLang="zh-CN" dirty="0">
                <a:solidFill>
                  <a:srgbClr val="999999"/>
                </a:solidFill>
              </a:rPr>
              <a:t>(</a:t>
            </a:r>
            <a:r>
              <a:rPr lang="en-US" altLang="zh-CN" dirty="0">
                <a:solidFill>
                  <a:srgbClr val="669900"/>
                </a:solidFill>
              </a:rPr>
              <a:t>"After swap, value of b : %d\n"</a:t>
            </a:r>
            <a:r>
              <a:rPr lang="en-US" altLang="zh-CN" dirty="0">
                <a:solidFill>
                  <a:srgbClr val="999999"/>
                </a:solidFill>
              </a:rPr>
              <a:t>,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999999"/>
                </a:solidFill>
              </a:rPr>
              <a:t>)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999999"/>
                </a:solidFill>
              </a:rPr>
              <a:t>}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>
                <a:solidFill>
                  <a:srgbClr val="0077AA"/>
                </a:solidFill>
              </a:rPr>
              <a:t>func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DD4A68"/>
                </a:solidFill>
              </a:rPr>
              <a:t>swap</a:t>
            </a:r>
            <a:r>
              <a:rPr lang="en-US" altLang="zh-CN" dirty="0">
                <a:solidFill>
                  <a:srgbClr val="999999"/>
                </a:solidFill>
              </a:rPr>
              <a:t>(</a:t>
            </a:r>
            <a:r>
              <a:rPr lang="en-US" altLang="zh-CN" dirty="0"/>
              <a:t>x </a:t>
            </a:r>
            <a:r>
              <a:rPr lang="en-US" altLang="zh-CN" dirty="0">
                <a:solidFill>
                  <a:srgbClr val="A67F59"/>
                </a:solidFill>
              </a:rPr>
              <a:t>*</a:t>
            </a:r>
            <a:r>
              <a:rPr lang="en-US" altLang="zh-CN" dirty="0" err="1">
                <a:solidFill>
                  <a:srgbClr val="669900"/>
                </a:solidFill>
              </a:rPr>
              <a:t>int</a:t>
            </a:r>
            <a:r>
              <a:rPr lang="en-US" altLang="zh-CN" dirty="0">
                <a:solidFill>
                  <a:srgbClr val="999999"/>
                </a:solidFill>
              </a:rPr>
              <a:t>,</a:t>
            </a:r>
            <a:r>
              <a:rPr lang="en-US" altLang="zh-CN" dirty="0"/>
              <a:t> y </a:t>
            </a:r>
            <a:r>
              <a:rPr lang="en-US" altLang="zh-CN" dirty="0">
                <a:solidFill>
                  <a:srgbClr val="A67F59"/>
                </a:solidFill>
              </a:rPr>
              <a:t>*</a:t>
            </a:r>
            <a:r>
              <a:rPr lang="en-US" altLang="zh-CN" dirty="0" err="1">
                <a:solidFill>
                  <a:srgbClr val="669900"/>
                </a:solidFill>
              </a:rPr>
              <a:t>int</a:t>
            </a:r>
            <a:r>
              <a:rPr lang="en-US" altLang="zh-CN" dirty="0">
                <a:solidFill>
                  <a:srgbClr val="999999"/>
                </a:solidFill>
              </a:rPr>
              <a:t>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9999"/>
                </a:solidFill>
              </a:rPr>
              <a:t>{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7AA"/>
                </a:solidFill>
              </a:rPr>
              <a:t>    </a:t>
            </a:r>
            <a:r>
              <a:rPr lang="en-US" altLang="zh-CN" dirty="0" err="1" smtClean="0">
                <a:solidFill>
                  <a:srgbClr val="0077AA"/>
                </a:solidFill>
              </a:rPr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temp </a:t>
            </a:r>
            <a:r>
              <a:rPr lang="en-US" altLang="zh-CN" dirty="0" err="1">
                <a:solidFill>
                  <a:srgbClr val="669900"/>
                </a:solidFill>
              </a:rPr>
              <a:t>int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temp </a:t>
            </a:r>
            <a:r>
              <a:rPr lang="en-US" altLang="zh-CN" dirty="0">
                <a:solidFill>
                  <a:srgbClr val="A67F59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A67F59"/>
                </a:solidFill>
              </a:rPr>
              <a:t>*</a:t>
            </a:r>
            <a:r>
              <a:rPr lang="en-US" altLang="zh-CN" dirty="0"/>
              <a:t>x 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A67F59"/>
                </a:solidFill>
              </a:rPr>
              <a:t>    </a:t>
            </a:r>
            <a:r>
              <a:rPr lang="en-US" altLang="zh-CN" dirty="0" smtClean="0">
                <a:solidFill>
                  <a:srgbClr val="A67F59"/>
                </a:solidFill>
              </a:rPr>
              <a:t>*</a:t>
            </a:r>
            <a:r>
              <a:rPr lang="en-US" altLang="zh-CN" dirty="0"/>
              <a:t>x </a:t>
            </a:r>
            <a:r>
              <a:rPr lang="en-US" altLang="zh-CN" dirty="0">
                <a:solidFill>
                  <a:srgbClr val="A67F59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A67F59"/>
                </a:solidFill>
              </a:rPr>
              <a:t>*</a:t>
            </a:r>
            <a:r>
              <a:rPr lang="en-US" altLang="zh-CN" dirty="0"/>
              <a:t>y 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A67F59"/>
                </a:solidFill>
              </a:rPr>
              <a:t>    </a:t>
            </a:r>
            <a:r>
              <a:rPr lang="en-US" altLang="zh-CN" dirty="0" smtClean="0">
                <a:solidFill>
                  <a:srgbClr val="A67F59"/>
                </a:solidFill>
              </a:rPr>
              <a:t>*</a:t>
            </a:r>
            <a:r>
              <a:rPr lang="en-US" altLang="zh-CN" dirty="0"/>
              <a:t>y </a:t>
            </a:r>
            <a:r>
              <a:rPr lang="en-US" altLang="zh-CN" dirty="0">
                <a:solidFill>
                  <a:srgbClr val="A67F59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smtClean="0"/>
              <a:t>temp</a:t>
            </a:r>
          </a:p>
          <a:p>
            <a:r>
              <a:rPr lang="en-US" altLang="zh-CN" dirty="0" smtClean="0">
                <a:solidFill>
                  <a:srgbClr val="999999"/>
                </a:solidFill>
              </a:rPr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0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r>
              <a:rPr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5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复杂类型</a:t>
            </a:r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-&gt;</a:t>
            </a:r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结构体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646" y="896532"/>
            <a:ext cx="503605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package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</a:t>
            </a:r>
          </a:p>
          <a:p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lang="en-US" altLang="zh-CN" dirty="0"/>
              <a:t>"</a:t>
            </a:r>
            <a:r>
              <a:rPr lang="en-US" altLang="zh-CN" dirty="0" err="1" smtClean="0"/>
              <a:t>fmt</a:t>
            </a:r>
            <a:r>
              <a:rPr lang="en-US" altLang="zh-CN" dirty="0" smtClean="0"/>
              <a:t>"</a:t>
            </a:r>
          </a:p>
          <a:p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struct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author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subject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book_id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endParaRPr kumimoji="1" lang="en-US" altLang="zh-CN" dirty="0" smtClean="0"/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err="1" smtClean="0"/>
              <a:t>func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Books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Book.title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lang="en-US" altLang="zh-CN" dirty="0"/>
              <a:t>"Go </a:t>
            </a:r>
            <a:r>
              <a:rPr lang="en-US" altLang="zh-CN" dirty="0" smtClean="0"/>
              <a:t>Programming"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lang="en-US" altLang="zh-CN" dirty="0" err="1" smtClean="0"/>
              <a:t>Book.author</a:t>
            </a:r>
            <a:r>
              <a:rPr lang="en-US" altLang="zh-CN" dirty="0" smtClean="0"/>
              <a:t> </a:t>
            </a:r>
            <a:r>
              <a:rPr lang="en-US" altLang="zh-CN" dirty="0"/>
              <a:t>= "Mahesh </a:t>
            </a:r>
            <a:r>
              <a:rPr lang="en-US" altLang="zh-CN" dirty="0" smtClean="0"/>
              <a:t>Kumar"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Book.subject</a:t>
            </a:r>
            <a:r>
              <a:rPr lang="en-US" altLang="zh-CN" dirty="0" smtClean="0"/>
              <a:t> </a:t>
            </a:r>
            <a:r>
              <a:rPr lang="en-US" altLang="zh-CN" dirty="0"/>
              <a:t>= "Go Programming </a:t>
            </a:r>
            <a:r>
              <a:rPr lang="en-US" altLang="zh-CN" dirty="0" smtClean="0"/>
              <a:t>Tutorial"</a:t>
            </a:r>
          </a:p>
          <a:p>
            <a:r>
              <a:rPr lang="zh-CN" altLang="en-US" dirty="0" smtClean="0"/>
              <a:t>    </a:t>
            </a:r>
            <a:r>
              <a:rPr lang="hr-HR" altLang="zh-CN" dirty="0" err="1" smtClean="0"/>
              <a:t>Book.book_id</a:t>
            </a:r>
            <a:r>
              <a:rPr lang="hr-HR" altLang="zh-CN" dirty="0" smtClean="0"/>
              <a:t> </a:t>
            </a:r>
            <a:r>
              <a:rPr lang="hr-HR" altLang="zh-CN" dirty="0"/>
              <a:t>= </a:t>
            </a:r>
            <a:r>
              <a:rPr lang="hr-HR" altLang="zh-CN" dirty="0" smtClean="0"/>
              <a:t>6495407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fmt</a:t>
            </a:r>
            <a:r>
              <a:rPr lang="en-US" altLang="zh-CN" dirty="0" err="1" smtClean="0">
                <a:solidFill>
                  <a:srgbClr val="999999"/>
                </a:solidFill>
              </a:rPr>
              <a:t>.</a:t>
            </a:r>
            <a:r>
              <a:rPr lang="en-US" altLang="zh-CN" dirty="0" err="1" smtClean="0">
                <a:solidFill>
                  <a:srgbClr val="DD4A68"/>
                </a:solidFill>
              </a:rPr>
              <a:t>Printf</a:t>
            </a:r>
            <a:r>
              <a:rPr lang="en-US" altLang="zh-CN" dirty="0">
                <a:solidFill>
                  <a:srgbClr val="999999"/>
                </a:solidFill>
              </a:rPr>
              <a:t>(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669900"/>
                </a:solidFill>
              </a:rPr>
              <a:t>"</a:t>
            </a:r>
            <a:r>
              <a:rPr lang="en-US" altLang="zh-CN" dirty="0" smtClean="0">
                <a:solidFill>
                  <a:srgbClr val="669900"/>
                </a:solidFill>
              </a:rPr>
              <a:t>Book </a:t>
            </a:r>
            <a:r>
              <a:rPr lang="en-US" altLang="zh-CN" dirty="0">
                <a:solidFill>
                  <a:srgbClr val="669900"/>
                </a:solidFill>
              </a:rPr>
              <a:t>title : %s\n"</a:t>
            </a:r>
            <a:r>
              <a:rPr lang="en-US" altLang="zh-CN" dirty="0">
                <a:solidFill>
                  <a:srgbClr val="999999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Book</a:t>
            </a:r>
            <a:r>
              <a:rPr lang="en-US" altLang="zh-CN" dirty="0" err="1" smtClean="0">
                <a:solidFill>
                  <a:srgbClr val="999999"/>
                </a:solidFill>
              </a:rPr>
              <a:t>.</a:t>
            </a:r>
            <a:r>
              <a:rPr lang="en-US" altLang="zh-CN" dirty="0" err="1" smtClean="0"/>
              <a:t>title</a:t>
            </a:r>
            <a:r>
              <a:rPr lang="en-US" altLang="zh-CN" dirty="0">
                <a:solidFill>
                  <a:srgbClr val="999999"/>
                </a:solidFill>
              </a:rPr>
              <a:t>)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fmt</a:t>
            </a:r>
            <a:r>
              <a:rPr lang="en-US" altLang="zh-CN" dirty="0" err="1" smtClean="0">
                <a:solidFill>
                  <a:srgbClr val="999999"/>
                </a:solidFill>
              </a:rPr>
              <a:t>.</a:t>
            </a:r>
            <a:r>
              <a:rPr lang="en-US" altLang="zh-CN" dirty="0" err="1" smtClean="0">
                <a:solidFill>
                  <a:srgbClr val="DD4A68"/>
                </a:solidFill>
              </a:rPr>
              <a:t>Printf</a:t>
            </a:r>
            <a:r>
              <a:rPr lang="en-US" altLang="zh-CN" dirty="0">
                <a:solidFill>
                  <a:srgbClr val="999999"/>
                </a:solidFill>
              </a:rPr>
              <a:t>(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669900"/>
                </a:solidFill>
              </a:rPr>
              <a:t>"</a:t>
            </a:r>
            <a:r>
              <a:rPr lang="en-US" altLang="zh-CN" dirty="0" smtClean="0">
                <a:solidFill>
                  <a:srgbClr val="669900"/>
                </a:solidFill>
              </a:rPr>
              <a:t>Book </a:t>
            </a:r>
            <a:r>
              <a:rPr lang="en-US" altLang="zh-CN" dirty="0">
                <a:solidFill>
                  <a:srgbClr val="669900"/>
                </a:solidFill>
              </a:rPr>
              <a:t>author : %s\n"</a:t>
            </a:r>
            <a:r>
              <a:rPr lang="en-US" altLang="zh-CN" dirty="0">
                <a:solidFill>
                  <a:srgbClr val="999999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Book</a:t>
            </a:r>
            <a:r>
              <a:rPr lang="en-US" altLang="zh-CN" dirty="0" err="1" smtClean="0">
                <a:solidFill>
                  <a:srgbClr val="999999"/>
                </a:solidFill>
              </a:rPr>
              <a:t>.</a:t>
            </a:r>
            <a:r>
              <a:rPr lang="en-US" altLang="zh-CN" dirty="0" err="1" smtClean="0"/>
              <a:t>author</a:t>
            </a:r>
            <a:r>
              <a:rPr lang="en-US" altLang="zh-CN" dirty="0">
                <a:solidFill>
                  <a:srgbClr val="999999"/>
                </a:solidFill>
              </a:rPr>
              <a:t>)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fmt</a:t>
            </a:r>
            <a:r>
              <a:rPr lang="en-US" altLang="zh-CN" dirty="0" err="1" smtClean="0">
                <a:solidFill>
                  <a:srgbClr val="999999"/>
                </a:solidFill>
              </a:rPr>
              <a:t>.</a:t>
            </a:r>
            <a:r>
              <a:rPr lang="en-US" altLang="zh-CN" dirty="0" err="1" smtClean="0">
                <a:solidFill>
                  <a:srgbClr val="DD4A68"/>
                </a:solidFill>
              </a:rPr>
              <a:t>Printf</a:t>
            </a:r>
            <a:r>
              <a:rPr lang="en-US" altLang="zh-CN" dirty="0">
                <a:solidFill>
                  <a:srgbClr val="999999"/>
                </a:solidFill>
              </a:rPr>
              <a:t>(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669900"/>
                </a:solidFill>
              </a:rPr>
              <a:t>"</a:t>
            </a:r>
            <a:r>
              <a:rPr lang="en-US" altLang="zh-CN" dirty="0" smtClean="0">
                <a:solidFill>
                  <a:srgbClr val="669900"/>
                </a:solidFill>
              </a:rPr>
              <a:t>Book </a:t>
            </a:r>
            <a:r>
              <a:rPr lang="en-US" altLang="zh-CN" dirty="0">
                <a:solidFill>
                  <a:srgbClr val="669900"/>
                </a:solidFill>
              </a:rPr>
              <a:t>subject : %s\n"</a:t>
            </a:r>
            <a:r>
              <a:rPr lang="en-US" altLang="zh-CN" dirty="0">
                <a:solidFill>
                  <a:srgbClr val="999999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Book</a:t>
            </a:r>
            <a:r>
              <a:rPr lang="en-US" altLang="zh-CN" dirty="0" err="1" smtClean="0">
                <a:solidFill>
                  <a:srgbClr val="999999"/>
                </a:solidFill>
              </a:rPr>
              <a:t>.</a:t>
            </a:r>
            <a:r>
              <a:rPr lang="en-US" altLang="zh-CN" dirty="0" err="1" smtClean="0"/>
              <a:t>subject</a:t>
            </a:r>
            <a:r>
              <a:rPr lang="en-US" altLang="zh-CN" dirty="0">
                <a:solidFill>
                  <a:srgbClr val="999999"/>
                </a:solidFill>
              </a:rPr>
              <a:t>)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fmt</a:t>
            </a:r>
            <a:r>
              <a:rPr lang="en-US" altLang="zh-CN" dirty="0" err="1" smtClean="0">
                <a:solidFill>
                  <a:srgbClr val="999999"/>
                </a:solidFill>
              </a:rPr>
              <a:t>.</a:t>
            </a:r>
            <a:r>
              <a:rPr lang="en-US" altLang="zh-CN" dirty="0" err="1" smtClean="0">
                <a:solidFill>
                  <a:srgbClr val="DD4A68"/>
                </a:solidFill>
              </a:rPr>
              <a:t>Printf</a:t>
            </a:r>
            <a:r>
              <a:rPr lang="en-US" altLang="zh-CN" dirty="0">
                <a:solidFill>
                  <a:srgbClr val="999999"/>
                </a:solidFill>
              </a:rPr>
              <a:t>(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669900"/>
                </a:solidFill>
              </a:rPr>
              <a:t>"</a:t>
            </a:r>
            <a:r>
              <a:rPr lang="en-US" altLang="zh-CN" dirty="0" smtClean="0">
                <a:solidFill>
                  <a:srgbClr val="669900"/>
                </a:solidFill>
              </a:rPr>
              <a:t>Book </a:t>
            </a:r>
            <a:r>
              <a:rPr lang="en-US" altLang="zh-CN" dirty="0" err="1">
                <a:solidFill>
                  <a:srgbClr val="669900"/>
                </a:solidFill>
              </a:rPr>
              <a:t>book_id</a:t>
            </a:r>
            <a:r>
              <a:rPr lang="en-US" altLang="zh-CN" dirty="0">
                <a:solidFill>
                  <a:srgbClr val="669900"/>
                </a:solidFill>
              </a:rPr>
              <a:t> : %d\n"</a:t>
            </a:r>
            <a:r>
              <a:rPr lang="en-US" altLang="zh-CN" dirty="0">
                <a:solidFill>
                  <a:srgbClr val="999999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Book</a:t>
            </a:r>
            <a:r>
              <a:rPr lang="en-US" altLang="zh-CN" dirty="0" err="1" smtClean="0">
                <a:solidFill>
                  <a:srgbClr val="999999"/>
                </a:solidFill>
              </a:rPr>
              <a:t>.</a:t>
            </a:r>
            <a:r>
              <a:rPr lang="en-US" altLang="zh-CN" dirty="0" err="1" smtClean="0"/>
              <a:t>book_id</a:t>
            </a:r>
            <a:r>
              <a:rPr lang="en-US" altLang="zh-CN" dirty="0">
                <a:solidFill>
                  <a:srgbClr val="999999"/>
                </a:solidFill>
              </a:rPr>
              <a:t>)</a:t>
            </a:r>
            <a:endParaRPr kumimoji="1" lang="en-US" altLang="zh-CN" dirty="0" smtClean="0"/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03634" y="3348215"/>
            <a:ext cx="316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Books{</a:t>
            </a:r>
            <a:r>
              <a:rPr lang="en-US" altLang="zh-CN" dirty="0" smtClean="0"/>
              <a:t>"a", "b"</a:t>
            </a:r>
            <a:r>
              <a:rPr kumimoji="1" lang="en-US" altLang="zh-CN" dirty="0" smtClean="0"/>
              <a:t>,</a:t>
            </a:r>
            <a:r>
              <a:rPr lang="en-US" altLang="zh-CN" dirty="0" smtClean="0"/>
              <a:t> "</a:t>
            </a:r>
            <a:r>
              <a:rPr kumimoji="1" lang="en-US" altLang="zh-CN" dirty="0" smtClean="0"/>
              <a:t>c</a:t>
            </a:r>
            <a:r>
              <a:rPr lang="en-US" altLang="zh-CN" dirty="0" smtClean="0"/>
              <a:t>"</a:t>
            </a:r>
            <a:r>
              <a:rPr kumimoji="1" lang="en-US" altLang="zh-CN" dirty="0" smtClean="0"/>
              <a:t>,123}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03634" y="3846786"/>
            <a:ext cx="262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Book.title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lang="en-US" altLang="zh-CN" dirty="0"/>
              <a:t>"</a:t>
            </a:r>
            <a:r>
              <a:rPr kumimoji="1" lang="en-US" altLang="zh-CN" dirty="0" err="1" smtClean="0"/>
              <a:t>aaa</a:t>
            </a:r>
            <a:r>
              <a:rPr lang="en-US" altLang="zh-CN" dirty="0"/>
              <a:t>"</a:t>
            </a:r>
            <a:r>
              <a:rPr lang="zh-CN" altLang="en-US" dirty="0" smtClean="0"/>
              <a:t>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修改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846786" y="2743200"/>
            <a:ext cx="998483" cy="110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6" idx="1"/>
          </p:cNvCxnSpPr>
          <p:nvPr/>
        </p:nvCxnSpPr>
        <p:spPr>
          <a:xfrm flipH="1" flipV="1">
            <a:off x="5202621" y="2743200"/>
            <a:ext cx="801013" cy="78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59322" y="23738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赋值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r>
              <a:rPr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6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复杂类型</a:t>
            </a:r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-&gt;</a:t>
            </a:r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结构体指针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646" y="896532"/>
            <a:ext cx="33757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package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</a:t>
            </a:r>
          </a:p>
          <a:p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lang="en-US" altLang="zh-CN" dirty="0"/>
              <a:t>"</a:t>
            </a:r>
            <a:r>
              <a:rPr lang="en-US" altLang="zh-CN" dirty="0" err="1" smtClean="0"/>
              <a:t>fmt</a:t>
            </a:r>
            <a:r>
              <a:rPr lang="en-US" altLang="zh-CN" dirty="0" smtClean="0"/>
              <a:t>"</a:t>
            </a:r>
          </a:p>
          <a:p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struct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author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subject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book_id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endParaRPr kumimoji="1" lang="en-US" altLang="zh-CN" dirty="0" smtClean="0"/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err="1" smtClean="0"/>
              <a:t>func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:=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Books{</a:t>
            </a:r>
            <a:r>
              <a:rPr lang="en-US" altLang="zh-CN" dirty="0"/>
              <a:t>"a", "b"</a:t>
            </a:r>
            <a:r>
              <a:rPr kumimoji="1" lang="en-US" altLang="zh-CN" dirty="0"/>
              <a:t>,</a:t>
            </a:r>
            <a:r>
              <a:rPr lang="en-US" altLang="zh-CN" dirty="0"/>
              <a:t> "</a:t>
            </a:r>
            <a:r>
              <a:rPr kumimoji="1" lang="en-US" altLang="zh-CN" dirty="0"/>
              <a:t>c</a:t>
            </a:r>
            <a:r>
              <a:rPr lang="en-US" altLang="zh-CN" dirty="0"/>
              <a:t>"</a:t>
            </a:r>
            <a:r>
              <a:rPr kumimoji="1" lang="en-US" altLang="zh-CN" dirty="0"/>
              <a:t>,123</a:t>
            </a:r>
            <a:r>
              <a:rPr kumimoji="1" lang="en-US" altLang="zh-CN" dirty="0" smtClean="0"/>
              <a:t>}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&amp;Book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p.title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lang="en-US" altLang="zh-CN" dirty="0"/>
              <a:t>"</a:t>
            </a:r>
            <a:r>
              <a:rPr kumimoji="1" lang="en-US" altLang="zh-CN" dirty="0" err="1" smtClean="0"/>
              <a:t>aaa</a:t>
            </a:r>
            <a:r>
              <a:rPr lang="en-US" altLang="zh-CN" dirty="0"/>
              <a:t>"</a:t>
            </a:r>
            <a:endParaRPr kumimoji="1" lang="zh-CN" altLang="en-US" dirty="0"/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fmt</a:t>
            </a:r>
            <a:r>
              <a:rPr lang="en-US" altLang="zh-CN" dirty="0" err="1" smtClean="0">
                <a:solidFill>
                  <a:srgbClr val="999999"/>
                </a:solidFill>
              </a:rPr>
              <a:t>.</a:t>
            </a:r>
            <a:r>
              <a:rPr lang="en-US" altLang="zh-CN" dirty="0" err="1" smtClean="0">
                <a:solidFill>
                  <a:srgbClr val="DD4A68"/>
                </a:solidFill>
              </a:rPr>
              <a:t>Println</a:t>
            </a:r>
            <a:r>
              <a:rPr lang="en-US" altLang="zh-CN" dirty="0" smtClean="0">
                <a:solidFill>
                  <a:srgbClr val="999999"/>
                </a:solidFill>
              </a:rPr>
              <a:t>(</a:t>
            </a:r>
            <a:r>
              <a:rPr lang="en-US" altLang="zh-CN" dirty="0" smtClean="0"/>
              <a:t>Book</a:t>
            </a:r>
            <a:r>
              <a:rPr lang="en-US" altLang="zh-CN" dirty="0" smtClean="0">
                <a:solidFill>
                  <a:srgbClr val="999999"/>
                </a:solidFill>
              </a:rPr>
              <a:t>)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7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r>
              <a:rPr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7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复杂类型</a:t>
            </a:r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-&gt;</a:t>
            </a:r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数组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646" y="896532"/>
            <a:ext cx="23959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package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</a:t>
            </a:r>
          </a:p>
          <a:p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fmt</a:t>
            </a:r>
            <a:r>
              <a:rPr lang="en-US" altLang="zh-CN" dirty="0" smtClean="0"/>
              <a:t>”</a:t>
            </a:r>
          </a:p>
          <a:p>
            <a:r>
              <a:rPr kumimoji="1" lang="en-US" altLang="zh-CN" dirty="0" err="1" smtClean="0"/>
              <a:t>func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a [2]string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mr-IN" altLang="zh-CN" dirty="0" err="1" smtClean="0"/>
              <a:t>a</a:t>
            </a:r>
            <a:r>
              <a:rPr kumimoji="1" lang="mr-IN" altLang="zh-CN" dirty="0" smtClean="0"/>
              <a:t>[0</a:t>
            </a:r>
            <a:r>
              <a:rPr kumimoji="1" lang="mr-IN" altLang="zh-CN" dirty="0"/>
              <a:t>] = "</a:t>
            </a:r>
            <a:r>
              <a:rPr kumimoji="1" lang="mr-IN" altLang="zh-CN" dirty="0" err="1" smtClean="0"/>
              <a:t>Hello</a:t>
            </a:r>
            <a:r>
              <a:rPr kumimoji="1" lang="mr-IN" altLang="zh-CN" dirty="0" smtClean="0"/>
              <a:t>"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</a:t>
            </a:r>
            <a:r>
              <a:rPr kumimoji="1" lang="mr-IN" altLang="zh-CN" dirty="0" err="1" smtClean="0"/>
              <a:t>a</a:t>
            </a:r>
            <a:r>
              <a:rPr kumimoji="1" lang="mr-IN" altLang="zh-CN" dirty="0" smtClean="0"/>
              <a:t>[1</a:t>
            </a:r>
            <a:r>
              <a:rPr kumimoji="1" lang="mr-IN" altLang="zh-CN" dirty="0"/>
              <a:t>] = </a:t>
            </a:r>
            <a:r>
              <a:rPr kumimoji="1" lang="mr-IN" altLang="zh-CN" dirty="0" smtClean="0"/>
              <a:t>"</a:t>
            </a:r>
            <a:r>
              <a:rPr kumimoji="1" lang="mr-IN" altLang="zh-CN" dirty="0" err="1" smtClean="0"/>
              <a:t>World</a:t>
            </a:r>
            <a:r>
              <a:rPr kumimoji="1" lang="mr-IN" altLang="zh-CN" dirty="0" smtClean="0"/>
              <a:t>"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fmt.Println</a:t>
            </a:r>
            <a:r>
              <a:rPr kumimoji="1" lang="en-US" altLang="zh-CN" dirty="0" smtClean="0"/>
              <a:t>(a[0</a:t>
            </a:r>
            <a:r>
              <a:rPr kumimoji="1" lang="en-US" altLang="zh-CN" dirty="0"/>
              <a:t>], a[1</a:t>
            </a:r>
            <a:r>
              <a:rPr kumimoji="1" lang="en-US" altLang="zh-CN" dirty="0" smtClean="0"/>
              <a:t>])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fmt.Println</a:t>
            </a:r>
            <a:r>
              <a:rPr kumimoji="1" lang="en-US" altLang="zh-CN" dirty="0" smtClean="0"/>
              <a:t>(a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1228" y="3578958"/>
            <a:ext cx="593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数组的长度是其类型的一部分，因此数组不能改变大小。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51968" y="1704247"/>
            <a:ext cx="4364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[2]string{</a:t>
            </a:r>
            <a:r>
              <a:rPr kumimoji="1" lang="mr-IN" altLang="zh-CN" dirty="0" smtClean="0"/>
              <a:t>"</a:t>
            </a:r>
            <a:r>
              <a:rPr kumimoji="1" lang="mr-IN" altLang="zh-CN" dirty="0" err="1" smtClean="0"/>
              <a:t>Hello</a:t>
            </a:r>
            <a:r>
              <a:rPr kumimoji="1" lang="mr-IN" altLang="zh-CN" dirty="0" smtClean="0"/>
              <a:t>"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mr-IN" altLang="zh-CN" dirty="0"/>
              <a:t>"</a:t>
            </a:r>
            <a:r>
              <a:rPr kumimoji="1" lang="mr-IN" altLang="zh-CN" dirty="0" err="1"/>
              <a:t>World</a:t>
            </a:r>
            <a:r>
              <a:rPr kumimoji="1" lang="mr-IN" altLang="zh-CN" dirty="0"/>
              <a:t>"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[2]string{</a:t>
            </a:r>
            <a:r>
              <a:rPr kumimoji="1" lang="mr-IN" altLang="zh-CN" dirty="0" smtClean="0"/>
              <a:t>"</a:t>
            </a:r>
            <a:r>
              <a:rPr kumimoji="1" lang="mr-IN" altLang="zh-CN" dirty="0" err="1" smtClean="0"/>
              <a:t>Hello</a:t>
            </a:r>
            <a:r>
              <a:rPr kumimoji="1" lang="mr-IN" altLang="zh-CN" dirty="0"/>
              <a:t>"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mr-IN" altLang="zh-CN" dirty="0"/>
              <a:t>"</a:t>
            </a:r>
            <a:r>
              <a:rPr kumimoji="1" lang="mr-IN" altLang="zh-CN" dirty="0" err="1"/>
              <a:t>World</a:t>
            </a:r>
            <a:r>
              <a:rPr kumimoji="1" lang="mr-IN" altLang="zh-CN" dirty="0"/>
              <a:t>"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}</a:t>
            </a:r>
          </a:p>
          <a:p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[...]float32{1000.0,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3.4,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7.0,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50.0}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04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r>
              <a:rPr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8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复杂类型</a:t>
            </a:r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-&gt;</a:t>
            </a:r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切片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1228" y="1211842"/>
            <a:ext cx="38706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package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</a:t>
            </a:r>
          </a:p>
          <a:p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fmt</a:t>
            </a:r>
            <a:r>
              <a:rPr lang="en-US" altLang="zh-CN" dirty="0" smtClean="0"/>
              <a:t>"</a:t>
            </a:r>
          </a:p>
          <a:p>
            <a:r>
              <a:rPr kumimoji="1" lang="en-US" altLang="zh-CN" dirty="0" err="1" smtClean="0"/>
              <a:t>func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 smtClean="0"/>
              <a:t>    </a:t>
            </a:r>
            <a:r>
              <a:rPr kumimoji="1" lang="cs-CZ" altLang="zh-CN" dirty="0" smtClean="0"/>
              <a:t>s </a:t>
            </a:r>
            <a:r>
              <a:rPr kumimoji="1" lang="cs-CZ" altLang="zh-CN" dirty="0"/>
              <a:t>:= []</a:t>
            </a:r>
            <a:r>
              <a:rPr kumimoji="1" lang="cs-CZ" altLang="zh-CN" dirty="0" err="1"/>
              <a:t>int</a:t>
            </a:r>
            <a:r>
              <a:rPr kumimoji="1" lang="cs-CZ" altLang="zh-CN" dirty="0"/>
              <a:t>{2, 3, 5, 7, 11, 13</a:t>
            </a:r>
            <a:r>
              <a:rPr kumimoji="1" lang="cs-CZ" altLang="zh-CN" dirty="0" smtClean="0"/>
              <a:t>}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mr-IN" altLang="zh-CN" dirty="0" err="1" smtClean="0"/>
              <a:t>for</a:t>
            </a:r>
            <a:r>
              <a:rPr kumimoji="1" lang="mr-IN" altLang="zh-CN" dirty="0" smtClean="0"/>
              <a:t> </a:t>
            </a:r>
            <a:r>
              <a:rPr kumimoji="1" lang="mr-IN" altLang="zh-CN" dirty="0" err="1"/>
              <a:t>i</a:t>
            </a:r>
            <a:r>
              <a:rPr kumimoji="1" lang="mr-IN" altLang="zh-CN" dirty="0"/>
              <a:t> := 0; </a:t>
            </a:r>
            <a:r>
              <a:rPr kumimoji="1" lang="mr-IN" altLang="zh-CN" dirty="0" err="1"/>
              <a:t>i</a:t>
            </a:r>
            <a:r>
              <a:rPr kumimoji="1" lang="mr-IN" altLang="zh-CN" dirty="0"/>
              <a:t> &lt; </a:t>
            </a:r>
            <a:r>
              <a:rPr kumimoji="1" lang="mr-IN" altLang="zh-CN" dirty="0" err="1"/>
              <a:t>len</a:t>
            </a:r>
            <a:r>
              <a:rPr kumimoji="1" lang="mr-IN" altLang="zh-CN" dirty="0"/>
              <a:t>(</a:t>
            </a:r>
            <a:r>
              <a:rPr kumimoji="1" lang="mr-IN" altLang="zh-CN" dirty="0" err="1"/>
              <a:t>s</a:t>
            </a:r>
            <a:r>
              <a:rPr kumimoji="1" lang="mr-IN" altLang="zh-CN" dirty="0"/>
              <a:t>); </a:t>
            </a:r>
            <a:r>
              <a:rPr kumimoji="1" lang="mr-IN" altLang="zh-CN" dirty="0" err="1"/>
              <a:t>i</a:t>
            </a:r>
            <a:r>
              <a:rPr kumimoji="1" lang="mr-IN" altLang="zh-CN" dirty="0"/>
              <a:t>++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</a:t>
            </a:r>
            <a:r>
              <a:rPr kumimoji="1" lang="mr-IN" altLang="zh-CN" dirty="0" err="1" smtClean="0"/>
              <a:t>fmt.Printf</a:t>
            </a:r>
            <a:r>
              <a:rPr kumimoji="1" lang="mr-IN" altLang="zh-CN" dirty="0"/>
              <a:t>("</a:t>
            </a:r>
            <a:r>
              <a:rPr kumimoji="1" lang="mr-IN" altLang="zh-CN" dirty="0" err="1"/>
              <a:t>s</a:t>
            </a:r>
            <a:r>
              <a:rPr kumimoji="1" lang="mr-IN" altLang="zh-CN" dirty="0"/>
              <a:t>[%</a:t>
            </a:r>
            <a:r>
              <a:rPr kumimoji="1" lang="mr-IN" altLang="zh-CN" dirty="0" err="1"/>
              <a:t>d</a:t>
            </a:r>
            <a:r>
              <a:rPr kumimoji="1" lang="mr-IN" altLang="zh-CN" dirty="0"/>
              <a:t>] == %</a:t>
            </a:r>
            <a:r>
              <a:rPr kumimoji="1" lang="mr-IN" altLang="zh-CN" dirty="0" err="1"/>
              <a:t>d</a:t>
            </a:r>
            <a:r>
              <a:rPr kumimoji="1" lang="mr-IN" altLang="zh-CN" dirty="0"/>
              <a:t>\</a:t>
            </a:r>
            <a:r>
              <a:rPr kumimoji="1" lang="mr-IN" altLang="zh-CN" dirty="0" err="1"/>
              <a:t>n</a:t>
            </a:r>
            <a:r>
              <a:rPr kumimoji="1" lang="mr-IN" altLang="zh-CN" dirty="0"/>
              <a:t>", </a:t>
            </a:r>
            <a:r>
              <a:rPr kumimoji="1" lang="mr-IN" altLang="zh-CN" dirty="0" err="1"/>
              <a:t>i</a:t>
            </a:r>
            <a:r>
              <a:rPr kumimoji="1" lang="mr-IN" altLang="zh-CN" dirty="0"/>
              <a:t>, </a:t>
            </a:r>
            <a:r>
              <a:rPr kumimoji="1" lang="mr-IN" altLang="zh-CN" dirty="0" err="1"/>
              <a:t>s</a:t>
            </a:r>
            <a:r>
              <a:rPr kumimoji="1" lang="mr-IN" altLang="zh-CN" dirty="0"/>
              <a:t>[</a:t>
            </a:r>
            <a:r>
              <a:rPr kumimoji="1" lang="mr-IN" altLang="zh-CN" dirty="0" err="1"/>
              <a:t>i</a:t>
            </a:r>
            <a:r>
              <a:rPr kumimoji="1" lang="mr-IN" altLang="zh-CN" dirty="0"/>
              <a:t>])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27834" y="1844510"/>
            <a:ext cx="2449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len</a:t>
            </a:r>
            <a:r>
              <a:rPr kumimoji="1" lang="en-US" altLang="zh-CN" dirty="0" smtClean="0"/>
              <a:t>(s)</a:t>
            </a:r>
            <a:r>
              <a:rPr kumimoji="1" lang="zh-CN" altLang="en-US" dirty="0" smtClean="0"/>
              <a:t>返回切片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的长度</a:t>
            </a:r>
            <a:endParaRPr kumimoji="1" lang="en-US" altLang="zh-CN" dirty="0" smtClean="0"/>
          </a:p>
          <a:p>
            <a:r>
              <a:rPr kumimoji="1" lang="en-US" altLang="zh-CN" dirty="0" smtClean="0"/>
              <a:t>cap(s)</a:t>
            </a:r>
            <a:r>
              <a:rPr kumimoji="1" lang="zh-CN" altLang="en-US" dirty="0" smtClean="0"/>
              <a:t>返回切片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的容量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927834" y="1198179"/>
            <a:ext cx="425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[]</a:t>
            </a:r>
            <a:r>
              <a:rPr kumimoji="1" lang="en-US" altLang="zh-CN" dirty="0" err="1" smtClean="0"/>
              <a:t>int</a:t>
            </a:r>
            <a:endParaRPr kumimoji="1" lang="en-US" altLang="zh-CN" dirty="0" smtClean="0"/>
          </a:p>
          <a:p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make([]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5)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长度，容量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27834" y="3030598"/>
            <a:ext cx="4826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对切片进行切片：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s[</a:t>
            </a:r>
            <a:r>
              <a:rPr kumimoji="1" lang="en-US" altLang="zh-CN" dirty="0" err="1" smtClean="0"/>
              <a:t>lo:hi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表示从</a:t>
            </a:r>
            <a:r>
              <a:rPr kumimoji="1" lang="en-US" altLang="zh-CN" dirty="0" smtClean="0"/>
              <a:t>lo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hi-1</a:t>
            </a:r>
            <a:r>
              <a:rPr kumimoji="1" lang="zh-CN" altLang="en-US" dirty="0" smtClean="0"/>
              <a:t>的切片元素，含前不含后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cs-CZ" altLang="zh-CN" dirty="0"/>
              <a:t>s := []</a:t>
            </a:r>
            <a:r>
              <a:rPr kumimoji="1" lang="cs-CZ" altLang="zh-CN" dirty="0" err="1"/>
              <a:t>int</a:t>
            </a:r>
            <a:r>
              <a:rPr kumimoji="1" lang="cs-CZ" altLang="zh-CN" dirty="0"/>
              <a:t>{2, 3, 5, 7, 11, 13</a:t>
            </a:r>
            <a:r>
              <a:rPr kumimoji="1" lang="cs-CZ" altLang="zh-CN" dirty="0" smtClean="0"/>
              <a:t>}</a:t>
            </a:r>
          </a:p>
          <a:p>
            <a:r>
              <a:rPr kumimoji="1" lang="mr-IN" altLang="zh-CN" dirty="0" err="1"/>
              <a:t>s</a:t>
            </a:r>
            <a:r>
              <a:rPr kumimoji="1" lang="mr-IN" altLang="zh-CN" dirty="0"/>
              <a:t>[1:4</a:t>
            </a:r>
            <a:r>
              <a:rPr kumimoji="1" lang="mr-IN" altLang="zh-CN" dirty="0" smtClean="0"/>
              <a:t>]</a:t>
            </a:r>
            <a:r>
              <a:rPr kumimoji="1" lang="zh-CN" altLang="en-US" dirty="0" smtClean="0"/>
              <a:t> </a:t>
            </a:r>
            <a:r>
              <a:rPr kumimoji="1" lang="pt-BR" altLang="zh-CN" dirty="0" err="1"/>
              <a:t>s</a:t>
            </a:r>
            <a:r>
              <a:rPr kumimoji="1" lang="pt-BR" altLang="zh-CN" dirty="0"/>
              <a:t>[:3</a:t>
            </a:r>
            <a:r>
              <a:rPr kumimoji="1" lang="pt-BR" altLang="zh-CN" dirty="0" smtClean="0"/>
              <a:t>]</a:t>
            </a:r>
            <a:r>
              <a:rPr kumimoji="1" lang="zh-CN" altLang="en-US" dirty="0" smtClean="0"/>
              <a:t> </a:t>
            </a:r>
            <a:r>
              <a:rPr kumimoji="1" lang="mr-IN" altLang="zh-CN" dirty="0" err="1"/>
              <a:t>s</a:t>
            </a:r>
            <a:r>
              <a:rPr kumimoji="1" lang="mr-IN" altLang="zh-CN" dirty="0"/>
              <a:t>[4:]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8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22000</TotalTime>
  <Words>1384</Words>
  <Application>Microsoft Macintosh PowerPoint</Application>
  <PresentationFormat>宽屏</PresentationFormat>
  <Paragraphs>243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Calibri</vt:lpstr>
      <vt:lpstr>Hiragino Sans GB W3</vt:lpstr>
      <vt:lpstr>Mangal</vt:lpstr>
      <vt:lpstr>方正正纤黑简体</vt:lpstr>
      <vt:lpstr>方正正中黑简体</vt:lpstr>
      <vt:lpstr>华文宋体</vt:lpstr>
      <vt:lpstr>宋体</vt:lpstr>
      <vt:lpstr>Arial</vt:lpstr>
      <vt:lpstr>Office Theme</vt:lpstr>
      <vt:lpstr>Golang语法基础</vt:lpstr>
      <vt:lpstr>复杂类型-&gt;指针</vt:lpstr>
      <vt:lpstr>复杂类型-&gt;指针</vt:lpstr>
      <vt:lpstr>复杂类型-&gt;指针的指针</vt:lpstr>
      <vt:lpstr>复杂类型-&gt;传递指针到函数</vt:lpstr>
      <vt:lpstr>复杂类型-&gt;结构体</vt:lpstr>
      <vt:lpstr>复杂类型-&gt;结构体指针</vt:lpstr>
      <vt:lpstr>复杂类型-&gt;数组</vt:lpstr>
      <vt:lpstr>复杂类型-&gt;切片</vt:lpstr>
      <vt:lpstr>复杂类型-&gt;切片的切片</vt:lpstr>
      <vt:lpstr>复杂类型-&gt;map</vt:lpstr>
      <vt:lpstr>复杂类型-&gt;map</vt:lpstr>
      <vt:lpstr>方法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Li</dc:creator>
  <cp:lastModifiedBy>张健平</cp:lastModifiedBy>
  <cp:revision>847</cp:revision>
  <dcterms:created xsi:type="dcterms:W3CDTF">2014-05-26T06:54:02Z</dcterms:created>
  <dcterms:modified xsi:type="dcterms:W3CDTF">2017-05-12T03:51:23Z</dcterms:modified>
</cp:coreProperties>
</file>