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07" r:id="rId2"/>
    <p:sldId id="317" r:id="rId3"/>
    <p:sldId id="330" r:id="rId4"/>
    <p:sldId id="337" r:id="rId5"/>
    <p:sldId id="329" r:id="rId6"/>
    <p:sldId id="338" r:id="rId7"/>
    <p:sldId id="339" r:id="rId8"/>
    <p:sldId id="340" r:id="rId9"/>
    <p:sldId id="341" r:id="rId10"/>
    <p:sldId id="342" r:id="rId11"/>
    <p:sldId id="343" r:id="rId12"/>
    <p:sldId id="344" r:id="rId13"/>
    <p:sldId id="345" r:id="rId14"/>
    <p:sldId id="346" r:id="rId15"/>
    <p:sldId id="333" r:id="rId16"/>
    <p:sldId id="332" r:id="rId17"/>
    <p:sldId id="32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45" userDrawn="1">
          <p15:clr>
            <a:srgbClr val="A4A3A4"/>
          </p15:clr>
        </p15:guide>
        <p15:guide id="2" pos="208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yanlong" initials="h"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700"/>
    <a:srgbClr val="3C3C3C"/>
    <a:srgbClr val="E74430"/>
    <a:srgbClr val="A4C54D"/>
    <a:srgbClr val="219ED8"/>
    <a:srgbClr val="095DA2"/>
    <a:srgbClr val="1F4E79"/>
    <a:srgbClr val="CC0000"/>
    <a:srgbClr val="F4B183"/>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603" autoAdjust="0"/>
    <p:restoredTop sz="92519" autoAdjust="0"/>
  </p:normalViewPr>
  <p:slideViewPr>
    <p:cSldViewPr snapToGrid="0">
      <p:cViewPr varScale="1">
        <p:scale>
          <a:sx n="104" d="100"/>
          <a:sy n="104" d="100"/>
        </p:scale>
        <p:origin x="208" y="752"/>
      </p:cViewPr>
      <p:guideLst>
        <p:guide orient="horz" pos="3045"/>
        <p:guide pos="2088"/>
      </p:guideLst>
    </p:cSldViewPr>
  </p:slideViewPr>
  <p:notesTextViewPr>
    <p:cViewPr>
      <p:scale>
        <a:sx n="1" d="1"/>
        <a:sy n="1" d="1"/>
      </p:scale>
      <p:origin x="0" y="0"/>
    </p:cViewPr>
  </p:notesTextViewPr>
  <p:notesViewPr>
    <p:cSldViewPr snapToGrid="0" showGuides="1">
      <p:cViewPr varScale="1">
        <p:scale>
          <a:sx n="41" d="100"/>
          <a:sy n="41" d="100"/>
        </p:scale>
        <p:origin x="2568" y="4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commentAuthors" Target="commentAuthor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CB579-F785-458F-B83E-59852D30CFE6}" type="datetimeFigureOut">
              <a:rPr lang="en-US" smtClean="0"/>
              <a:t>5/5/17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6D6096-93DE-49FE-8BEE-D049A6FA1A18}" type="slidenum">
              <a:rPr lang="en-US" smtClean="0"/>
              <a:t>‹#›</a:t>
            </a:fld>
            <a:endParaRPr lang="en-US"/>
          </a:p>
        </p:txBody>
      </p:sp>
    </p:spTree>
    <p:extLst>
      <p:ext uri="{BB962C8B-B14F-4D97-AF65-F5344CB8AC3E}">
        <p14:creationId xmlns:p14="http://schemas.microsoft.com/office/powerpoint/2010/main" val="3547864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516"/>
            <a:ext cx="12192000" cy="6852483"/>
          </a:xfrm>
          <a:prstGeom prst="rect">
            <a:avLst/>
          </a:prstGeom>
        </p:spPr>
      </p:pic>
      <p:sp>
        <p:nvSpPr>
          <p:cNvPr id="2" name="Title 1"/>
          <p:cNvSpPr>
            <a:spLocks noGrp="1"/>
          </p:cNvSpPr>
          <p:nvPr>
            <p:ph type="ctrTitle" hasCustomPrompt="1"/>
          </p:nvPr>
        </p:nvSpPr>
        <p:spPr>
          <a:xfrm>
            <a:off x="3311968" y="2868009"/>
            <a:ext cx="3215640" cy="543878"/>
          </a:xfrm>
        </p:spPr>
        <p:txBody>
          <a:bodyPr anchor="b">
            <a:normAutofit/>
          </a:bodyPr>
          <a:lstStyle>
            <a:lvl1pPr algn="l">
              <a:defRPr sz="2400">
                <a:solidFill>
                  <a:schemeClr val="bg1"/>
                </a:solidFill>
                <a:latin typeface="方正正中黑简体" panose="02000000000000000000" pitchFamily="2" charset="-122"/>
                <a:ea typeface="方正正中黑简体" panose="02000000000000000000" pitchFamily="2" charset="-122"/>
              </a:defRPr>
            </a:lvl1pPr>
          </a:lstStyle>
          <a:p>
            <a:r>
              <a:rPr lang="en-US" dirty="0" err="1"/>
              <a:t>Git</a:t>
            </a:r>
            <a:r>
              <a:rPr lang="en-US" dirty="0"/>
              <a:t> </a:t>
            </a:r>
            <a:r>
              <a:rPr lang="zh-CN" altLang="en-US" dirty="0"/>
              <a:t>使用方法与技巧</a:t>
            </a:r>
            <a:endParaRPr lang="en-US" dirty="0"/>
          </a:p>
        </p:txBody>
      </p:sp>
    </p:spTree>
    <p:extLst>
      <p:ext uri="{BB962C8B-B14F-4D97-AF65-F5344CB8AC3E}">
        <p14:creationId xmlns:p14="http://schemas.microsoft.com/office/powerpoint/2010/main" val="4114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161392"/>
            <a:ext cx="12192000" cy="692175"/>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 y="260116"/>
            <a:ext cx="3904157" cy="539313"/>
          </a:xfrm>
          <a:prstGeom prst="rect">
            <a:avLst/>
          </a:prstGeom>
        </p:spPr>
      </p:pic>
      <p:sp>
        <p:nvSpPr>
          <p:cNvPr id="13" name="Slide Number Placeholder 3"/>
          <p:cNvSpPr>
            <a:spLocks noGrp="1"/>
          </p:cNvSpPr>
          <p:nvPr>
            <p:ph type="sldNum" sz="quarter" idx="12"/>
          </p:nvPr>
        </p:nvSpPr>
        <p:spPr>
          <a:xfrm>
            <a:off x="10837271" y="6171567"/>
            <a:ext cx="695914" cy="666114"/>
          </a:xfrm>
        </p:spPr>
        <p:txBody>
          <a:bodyPr/>
          <a:lstStyle>
            <a:lvl1pPr algn="ctr">
              <a:defRPr sz="2400">
                <a:solidFill>
                  <a:schemeClr val="bg1"/>
                </a:solidFill>
              </a:defRPr>
            </a:lvl1pPr>
          </a:lstStyle>
          <a:p>
            <a:r>
              <a:rPr lang="en-US" dirty="0"/>
              <a:t>1</a:t>
            </a:r>
          </a:p>
        </p:txBody>
      </p:sp>
      <p:sp>
        <p:nvSpPr>
          <p:cNvPr id="14" name="Title 1"/>
          <p:cNvSpPr>
            <a:spLocks noGrp="1"/>
          </p:cNvSpPr>
          <p:nvPr>
            <p:ph type="title" hasCustomPrompt="1"/>
          </p:nvPr>
        </p:nvSpPr>
        <p:spPr>
          <a:xfrm>
            <a:off x="83646" y="330053"/>
            <a:ext cx="3338005" cy="469376"/>
          </a:xfrm>
        </p:spPr>
        <p:txBody>
          <a:bodyPr>
            <a:noAutofit/>
          </a:bodyPr>
          <a:lstStyle>
            <a:lvl1pPr>
              <a:lnSpc>
                <a:spcPct val="100000"/>
              </a:lnSpc>
              <a:defRPr sz="1800" b="0">
                <a:solidFill>
                  <a:schemeClr val="bg1"/>
                </a:solidFill>
                <a:latin typeface="方正正中黑简体" panose="02000000000000000000" pitchFamily="2" charset="-122"/>
                <a:ea typeface="方正正中黑简体" panose="02000000000000000000" pitchFamily="2" charset="-122"/>
              </a:defRPr>
            </a:lvl1pPr>
          </a:lstStyle>
          <a:p>
            <a:r>
              <a:rPr lang="en-US" dirty="0" err="1"/>
              <a:t>Git</a:t>
            </a:r>
            <a:r>
              <a:rPr lang="en-US" dirty="0"/>
              <a:t> </a:t>
            </a:r>
            <a:r>
              <a:rPr lang="zh-CN" altLang="en-US" dirty="0"/>
              <a:t>使用正常流程</a:t>
            </a:r>
            <a:endParaRPr lang="en-US" dirty="0"/>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 y="-4693"/>
            <a:ext cx="12192000" cy="97147"/>
          </a:xfrm>
          <a:prstGeom prst="rect">
            <a:avLst/>
          </a:prstGeom>
        </p:spPr>
      </p:pic>
      <p:sp>
        <p:nvSpPr>
          <p:cNvPr id="15" name="Text Placeholder 15"/>
          <p:cNvSpPr>
            <a:spLocks noGrp="1"/>
          </p:cNvSpPr>
          <p:nvPr>
            <p:ph type="body" sz="quarter" idx="13" hasCustomPrompt="1"/>
          </p:nvPr>
        </p:nvSpPr>
        <p:spPr>
          <a:xfrm>
            <a:off x="335666" y="1181100"/>
            <a:ext cx="11216254" cy="4618038"/>
          </a:xfrm>
        </p:spPr>
        <p:txBody>
          <a:bodyPr/>
          <a:lstStyle>
            <a:lvl1pPr>
              <a:defRPr>
                <a:latin typeface="方正正纤黑简体" panose="02000000000000000000" pitchFamily="2" charset="-122"/>
                <a:ea typeface="方正正纤黑简体" panose="02000000000000000000" pitchFamily="2" charset="-122"/>
              </a:defRPr>
            </a:lvl1pPr>
            <a:lvl2pPr>
              <a:defRPr>
                <a:latin typeface="方正正纤黑简体" panose="02000000000000000000" pitchFamily="2" charset="-122"/>
                <a:ea typeface="方正正纤黑简体" panose="02000000000000000000" pitchFamily="2" charset="-122"/>
              </a:defRPr>
            </a:lvl2pPr>
            <a:lvl3pPr>
              <a:defRPr>
                <a:latin typeface="方正正纤黑简体" panose="02000000000000000000" pitchFamily="2" charset="-122"/>
                <a:ea typeface="方正正纤黑简体" panose="02000000000000000000" pitchFamily="2" charset="-122"/>
              </a:defRPr>
            </a:lvl3pPr>
            <a:lvl4pPr>
              <a:defRPr>
                <a:latin typeface="方正正纤黑简体" panose="02000000000000000000" pitchFamily="2" charset="-122"/>
                <a:ea typeface="方正正纤黑简体" panose="02000000000000000000" pitchFamily="2" charset="-122"/>
              </a:defRPr>
            </a:lvl4pPr>
            <a:lvl5pPr>
              <a:defRPr>
                <a:latin typeface="方正正纤黑简体" panose="02000000000000000000" pitchFamily="2" charset="-122"/>
                <a:ea typeface="方正正纤黑简体" panose="02000000000000000000" pitchFamily="2" charset="-122"/>
              </a:defRPr>
            </a:lvl5pPr>
            <a:lvl6pPr marL="2628900" indent="-342900">
              <a:buAutoNum type="arabicPeriod"/>
              <a:defRPr baseline="0">
                <a:latin typeface="方正正中黑简体" panose="02000000000000000000" pitchFamily="2" charset="-122"/>
                <a:ea typeface="方正正中黑简体" panose="02000000000000000000" pitchFamily="2" charset="-122"/>
              </a:defRPr>
            </a:lvl6pPr>
          </a:lstStyle>
          <a:p>
            <a:pPr lvl="5"/>
            <a:r>
              <a:rPr lang="zh-CN" altLang="en-US" dirty="0"/>
              <a:t>克隆  </a:t>
            </a:r>
            <a:r>
              <a:rPr lang="en-US" altLang="zh-CN" dirty="0" err="1"/>
              <a:t>git</a:t>
            </a:r>
            <a:r>
              <a:rPr lang="en-US" altLang="zh-CN" dirty="0"/>
              <a:t> clone  http://172.16.201.67:9111/KyshopApplication.git</a:t>
            </a:r>
          </a:p>
          <a:p>
            <a:pPr lvl="5"/>
            <a:r>
              <a:rPr lang="zh-CN" altLang="en-US" dirty="0"/>
              <a:t>保存</a:t>
            </a:r>
            <a:r>
              <a:rPr lang="en-US" altLang="zh-CN" dirty="0" err="1"/>
              <a:t>git</a:t>
            </a:r>
            <a:r>
              <a:rPr lang="en-US" altLang="zh-CN" dirty="0"/>
              <a:t> </a:t>
            </a:r>
            <a:r>
              <a:rPr lang="zh-CN" altLang="en-US" dirty="0"/>
              <a:t>用户名和密码： </a:t>
            </a:r>
            <a:r>
              <a:rPr lang="en-US" altLang="zh-CN" dirty="0" err="1"/>
              <a:t>git</a:t>
            </a:r>
            <a:r>
              <a:rPr lang="en-US" altLang="zh-CN" dirty="0"/>
              <a:t> </a:t>
            </a:r>
            <a:r>
              <a:rPr lang="en-US" altLang="zh-CN" dirty="0" err="1"/>
              <a:t>config</a:t>
            </a:r>
            <a:r>
              <a:rPr lang="en-US" altLang="zh-CN" dirty="0"/>
              <a:t> --global </a:t>
            </a:r>
            <a:r>
              <a:rPr lang="en-US" altLang="zh-CN" dirty="0" err="1"/>
              <a:t>credential.helper</a:t>
            </a:r>
            <a:r>
              <a:rPr lang="en-US" altLang="zh-CN" dirty="0"/>
              <a:t> store</a:t>
            </a:r>
          </a:p>
          <a:p>
            <a:pPr lvl="5"/>
            <a:r>
              <a:rPr lang="en-US" altLang="zh-CN" dirty="0"/>
              <a:t>$ </a:t>
            </a:r>
            <a:r>
              <a:rPr lang="en-US" altLang="zh-CN" dirty="0" err="1"/>
              <a:t>git</a:t>
            </a:r>
            <a:r>
              <a:rPr lang="en-US" altLang="zh-CN" dirty="0"/>
              <a:t> </a:t>
            </a:r>
            <a:r>
              <a:rPr lang="en-US" altLang="zh-CN" dirty="0" err="1"/>
              <a:t>config</a:t>
            </a:r>
            <a:r>
              <a:rPr lang="en-US" altLang="zh-CN" dirty="0"/>
              <a:t> --global user.name </a:t>
            </a:r>
            <a:r>
              <a:rPr lang="en-US" altLang="zh-CN" dirty="0" err="1"/>
              <a:t>WangLei</a:t>
            </a:r>
            <a:r>
              <a:rPr lang="en-US" altLang="zh-CN" dirty="0"/>
              <a:t> </a:t>
            </a:r>
            <a:r>
              <a:rPr lang="zh-CN" altLang="en-US" dirty="0"/>
              <a:t>设置用户名</a:t>
            </a:r>
            <a:endParaRPr lang="en-US" altLang="zh-CN" dirty="0"/>
          </a:p>
          <a:p>
            <a:pPr lvl="5"/>
            <a:r>
              <a:rPr lang="en-US" altLang="zh-CN" dirty="0"/>
              <a:t>$ </a:t>
            </a:r>
            <a:r>
              <a:rPr lang="en-US" altLang="zh-CN" dirty="0" err="1"/>
              <a:t>git</a:t>
            </a:r>
            <a:r>
              <a:rPr lang="en-US" altLang="zh-CN" dirty="0"/>
              <a:t> </a:t>
            </a:r>
            <a:r>
              <a:rPr lang="en-US" altLang="zh-CN" dirty="0" err="1"/>
              <a:t>config</a:t>
            </a:r>
            <a:r>
              <a:rPr lang="en-US" altLang="zh-CN" dirty="0"/>
              <a:t> --global </a:t>
            </a:r>
            <a:r>
              <a:rPr lang="en-US" altLang="zh-CN" dirty="0" err="1"/>
              <a:t>user.email</a:t>
            </a:r>
            <a:r>
              <a:rPr lang="en-US" altLang="zh-CN" dirty="0"/>
              <a:t> wanglei@che001.com </a:t>
            </a:r>
            <a:r>
              <a:rPr lang="zh-CN" altLang="en-US" dirty="0"/>
              <a:t>设置用户邮箱</a:t>
            </a:r>
            <a:endParaRPr lang="en-US" altLang="zh-CN" dirty="0"/>
          </a:p>
          <a:p>
            <a:pPr lvl="5"/>
            <a:r>
              <a:rPr lang="en-US" dirty="0" err="1"/>
              <a:t>git</a:t>
            </a:r>
            <a:r>
              <a:rPr lang="en-US" dirty="0"/>
              <a:t> pull </a:t>
            </a:r>
            <a:r>
              <a:rPr lang="en-US" altLang="zh-CN" dirty="0"/>
              <a:t>( origin master)</a:t>
            </a:r>
            <a:r>
              <a:rPr lang="en-US" dirty="0"/>
              <a:t> </a:t>
            </a:r>
            <a:r>
              <a:rPr lang="zh-CN" altLang="en-US" dirty="0"/>
              <a:t>拉取最新代码</a:t>
            </a:r>
            <a:endParaRPr lang="en-US" altLang="zh-CN" dirty="0"/>
          </a:p>
          <a:p>
            <a:pPr lvl="5"/>
            <a:r>
              <a:rPr lang="en-US" dirty="0" err="1"/>
              <a:t>git</a:t>
            </a:r>
            <a:r>
              <a:rPr lang="en-US" dirty="0"/>
              <a:t> add xx   /</a:t>
            </a:r>
            <a:r>
              <a:rPr lang="en-US" dirty="0" err="1"/>
              <a:t>git</a:t>
            </a:r>
            <a:r>
              <a:rPr lang="en-US" dirty="0"/>
              <a:t> add .  / </a:t>
            </a:r>
            <a:r>
              <a:rPr lang="en-US" dirty="0" err="1"/>
              <a:t>Git</a:t>
            </a:r>
            <a:r>
              <a:rPr lang="en-US" dirty="0"/>
              <a:t> add -u / </a:t>
            </a:r>
            <a:r>
              <a:rPr lang="en-US" dirty="0" err="1"/>
              <a:t>git</a:t>
            </a:r>
            <a:r>
              <a:rPr lang="en-US" dirty="0"/>
              <a:t> add –</a:t>
            </a:r>
            <a:r>
              <a:rPr lang="en-US" altLang="zh-CN" dirty="0"/>
              <a:t>A </a:t>
            </a:r>
            <a:r>
              <a:rPr lang="en-US" dirty="0"/>
              <a:t>/ </a:t>
            </a:r>
            <a:r>
              <a:rPr lang="en-US" dirty="0" err="1"/>
              <a:t>git</a:t>
            </a:r>
            <a:r>
              <a:rPr lang="en-US" dirty="0"/>
              <a:t> add *.java … </a:t>
            </a:r>
            <a:r>
              <a:rPr lang="zh-CN" altLang="en-US" dirty="0"/>
              <a:t>添加文档到</a:t>
            </a:r>
            <a:r>
              <a:rPr lang="en-US" altLang="zh-CN" dirty="0"/>
              <a:t>index(</a:t>
            </a:r>
            <a:r>
              <a:rPr lang="zh-CN" altLang="en-US" dirty="0"/>
              <a:t>缓存区</a:t>
            </a:r>
            <a:r>
              <a:rPr lang="en-US" altLang="zh-CN" dirty="0"/>
              <a:t>)</a:t>
            </a:r>
          </a:p>
          <a:p>
            <a:pPr lvl="5"/>
            <a:r>
              <a:rPr lang="en-US" altLang="zh-CN" dirty="0" err="1"/>
              <a:t>g</a:t>
            </a:r>
            <a:r>
              <a:rPr lang="en-US" dirty="0" err="1"/>
              <a:t>it</a:t>
            </a:r>
            <a:r>
              <a:rPr lang="en-US" dirty="0"/>
              <a:t> commit –m “</a:t>
            </a:r>
            <a:r>
              <a:rPr lang="zh-CN" altLang="en-US" dirty="0"/>
              <a:t>提交代码到本地仓库</a:t>
            </a:r>
            <a:r>
              <a:rPr lang="en-US" dirty="0"/>
              <a:t>”</a:t>
            </a:r>
          </a:p>
          <a:p>
            <a:pPr lvl="5"/>
            <a:r>
              <a:rPr lang="en-US" altLang="zh-CN" dirty="0" err="1"/>
              <a:t>Git</a:t>
            </a:r>
            <a:r>
              <a:rPr lang="en-US" altLang="zh-CN" dirty="0"/>
              <a:t> push( origin master)  </a:t>
            </a:r>
            <a:r>
              <a:rPr lang="zh-CN" altLang="en-US" dirty="0"/>
              <a:t>推送代码到远程仓库</a:t>
            </a:r>
            <a:endParaRPr lang="en-US" altLang="zh-CN" dirty="0"/>
          </a:p>
          <a:p>
            <a:pPr lvl="5"/>
            <a:r>
              <a:rPr lang="en-US" dirty="0" err="1"/>
              <a:t>Git</a:t>
            </a:r>
            <a:r>
              <a:rPr lang="en-US" dirty="0"/>
              <a:t> branch (-a) </a:t>
            </a:r>
            <a:r>
              <a:rPr lang="zh-CN" altLang="en-US" dirty="0"/>
              <a:t>查看分支信息</a:t>
            </a:r>
            <a:endParaRPr lang="en-US" altLang="zh-CN" dirty="0"/>
          </a:p>
          <a:p>
            <a:pPr lvl="5"/>
            <a:r>
              <a:rPr lang="en-US" dirty="0" err="1"/>
              <a:t>Git</a:t>
            </a:r>
            <a:r>
              <a:rPr lang="en-US" dirty="0"/>
              <a:t> checkout xxx  / </a:t>
            </a:r>
            <a:r>
              <a:rPr lang="en-US" dirty="0" err="1"/>
              <a:t>git</a:t>
            </a:r>
            <a:r>
              <a:rPr lang="en-US" dirty="0"/>
              <a:t> checkout .  / </a:t>
            </a:r>
            <a:r>
              <a:rPr lang="en-US" dirty="0" err="1"/>
              <a:t>git</a:t>
            </a:r>
            <a:r>
              <a:rPr lang="en-US" dirty="0"/>
              <a:t> checkout *.java </a:t>
            </a:r>
            <a:r>
              <a:rPr lang="zh-CN" altLang="en-US" dirty="0"/>
              <a:t>用</a:t>
            </a:r>
            <a:r>
              <a:rPr lang="en-US" altLang="zh-CN" dirty="0"/>
              <a:t>index</a:t>
            </a:r>
            <a:r>
              <a:rPr lang="zh-CN" altLang="en-US" dirty="0"/>
              <a:t>内容覆盖工作区内容</a:t>
            </a:r>
            <a:endParaRPr lang="en-US" altLang="zh-CN" dirty="0"/>
          </a:p>
          <a:p>
            <a:pPr lvl="5"/>
            <a:r>
              <a:rPr lang="en-US" altLang="zh-CN" dirty="0" err="1"/>
              <a:t>Git</a:t>
            </a:r>
            <a:r>
              <a:rPr lang="en-US" altLang="zh-CN" dirty="0"/>
              <a:t> log (--name-status) </a:t>
            </a:r>
            <a:r>
              <a:rPr lang="zh-CN" altLang="en-US" dirty="0"/>
              <a:t>查看</a:t>
            </a:r>
            <a:r>
              <a:rPr lang="en-US" altLang="zh-CN" dirty="0"/>
              <a:t>log (</a:t>
            </a:r>
            <a:r>
              <a:rPr lang="zh-CN" altLang="en-US" dirty="0"/>
              <a:t>对应的文件状态</a:t>
            </a:r>
            <a:r>
              <a:rPr lang="en-US" altLang="zh-CN" dirty="0"/>
              <a:t>)</a:t>
            </a:r>
          </a:p>
          <a:p>
            <a:pPr lvl="5"/>
            <a:r>
              <a:rPr lang="en-US" altLang="zh-CN" dirty="0" err="1"/>
              <a:t>Git</a:t>
            </a:r>
            <a:r>
              <a:rPr lang="en-US" altLang="zh-CN" dirty="0"/>
              <a:t> log xxx.java  </a:t>
            </a:r>
            <a:r>
              <a:rPr lang="zh-CN" altLang="en-US" dirty="0"/>
              <a:t>查看单个文件的修改历史</a:t>
            </a:r>
            <a:endParaRPr lang="en-US" altLang="zh-CN" dirty="0"/>
          </a:p>
          <a:p>
            <a:pPr lvl="5"/>
            <a:r>
              <a:rPr lang="en-US" altLang="zh-CN" dirty="0" err="1"/>
              <a:t>Git</a:t>
            </a:r>
            <a:r>
              <a:rPr lang="en-US" altLang="zh-CN" dirty="0"/>
              <a:t> log - -pretty=</a:t>
            </a:r>
            <a:r>
              <a:rPr lang="en-US" altLang="zh-CN" dirty="0" err="1"/>
              <a:t>oneline</a:t>
            </a:r>
            <a:r>
              <a:rPr lang="en-US" altLang="zh-CN" dirty="0"/>
              <a:t>  </a:t>
            </a:r>
            <a:r>
              <a:rPr lang="zh-CN" altLang="en-US" dirty="0"/>
              <a:t>日志单行显示，适用于查看较多日志</a:t>
            </a:r>
            <a:endParaRPr lang="en-US" altLang="zh-CN" dirty="0"/>
          </a:p>
          <a:p>
            <a:pPr lvl="5"/>
            <a:r>
              <a:rPr lang="en-US" dirty="0" err="1"/>
              <a:t>Git</a:t>
            </a:r>
            <a:r>
              <a:rPr lang="en-US" dirty="0"/>
              <a:t> </a:t>
            </a:r>
            <a:r>
              <a:rPr lang="en-US" altLang="zh-CN" dirty="0"/>
              <a:t>show xxx(commit code)  </a:t>
            </a:r>
            <a:r>
              <a:rPr lang="zh-CN" altLang="en-US" dirty="0"/>
              <a:t>查看提交详情</a:t>
            </a:r>
            <a:endParaRPr lang="en-US" dirty="0"/>
          </a:p>
        </p:txBody>
      </p:sp>
    </p:spTree>
    <p:extLst>
      <p:ext uri="{BB962C8B-B14F-4D97-AF65-F5344CB8AC3E}">
        <p14:creationId xmlns:p14="http://schemas.microsoft.com/office/powerpoint/2010/main" val="312341454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内容">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161392"/>
            <a:ext cx="12192000" cy="692175"/>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 y="260116"/>
            <a:ext cx="3904157" cy="539313"/>
          </a:xfrm>
          <a:prstGeom prst="rect">
            <a:avLst/>
          </a:prstGeom>
        </p:spPr>
      </p:pic>
      <p:sp>
        <p:nvSpPr>
          <p:cNvPr id="13" name="Slide Number Placeholder 3"/>
          <p:cNvSpPr>
            <a:spLocks noGrp="1"/>
          </p:cNvSpPr>
          <p:nvPr>
            <p:ph type="sldNum" sz="quarter" idx="12"/>
          </p:nvPr>
        </p:nvSpPr>
        <p:spPr>
          <a:xfrm>
            <a:off x="10837271" y="6171567"/>
            <a:ext cx="695914" cy="666114"/>
          </a:xfrm>
        </p:spPr>
        <p:txBody>
          <a:bodyPr/>
          <a:lstStyle>
            <a:lvl1pPr algn="ctr">
              <a:defRPr sz="2400">
                <a:solidFill>
                  <a:schemeClr val="bg1"/>
                </a:solidFill>
              </a:defRPr>
            </a:lvl1pPr>
          </a:lstStyle>
          <a:p>
            <a:r>
              <a:rPr lang="en-US" dirty="0"/>
              <a:t>2</a:t>
            </a:r>
          </a:p>
        </p:txBody>
      </p:sp>
      <p:sp>
        <p:nvSpPr>
          <p:cNvPr id="14" name="Title 1"/>
          <p:cNvSpPr>
            <a:spLocks noGrp="1"/>
          </p:cNvSpPr>
          <p:nvPr>
            <p:ph type="title" hasCustomPrompt="1"/>
          </p:nvPr>
        </p:nvSpPr>
        <p:spPr>
          <a:xfrm>
            <a:off x="83646" y="330053"/>
            <a:ext cx="3338005" cy="469376"/>
          </a:xfrm>
        </p:spPr>
        <p:txBody>
          <a:bodyPr>
            <a:noAutofit/>
          </a:bodyPr>
          <a:lstStyle>
            <a:lvl1pPr>
              <a:lnSpc>
                <a:spcPct val="100000"/>
              </a:lnSpc>
              <a:defRPr sz="1800" b="0">
                <a:solidFill>
                  <a:schemeClr val="bg1"/>
                </a:solidFill>
                <a:latin typeface="方正正中黑简体" panose="02000000000000000000" pitchFamily="2" charset="-122"/>
                <a:ea typeface="方正正中黑简体" panose="02000000000000000000" pitchFamily="2" charset="-122"/>
              </a:defRPr>
            </a:lvl1pPr>
          </a:lstStyle>
          <a:p>
            <a:r>
              <a:rPr lang="en-US" dirty="0" err="1"/>
              <a:t>Git</a:t>
            </a:r>
            <a:r>
              <a:rPr lang="en-US" dirty="0"/>
              <a:t> </a:t>
            </a:r>
            <a:r>
              <a:rPr lang="zh-CN" altLang="en-US" dirty="0"/>
              <a:t>分支使用</a:t>
            </a:r>
            <a:endParaRPr lang="en-US" dirty="0"/>
          </a:p>
        </p:txBody>
      </p:sp>
      <p:sp>
        <p:nvSpPr>
          <p:cNvPr id="15" name="Text Placeholder 15"/>
          <p:cNvSpPr>
            <a:spLocks noGrp="1"/>
          </p:cNvSpPr>
          <p:nvPr>
            <p:ph type="body" sz="quarter" idx="13" hasCustomPrompt="1"/>
          </p:nvPr>
        </p:nvSpPr>
        <p:spPr>
          <a:xfrm>
            <a:off x="335666" y="1181100"/>
            <a:ext cx="11216254" cy="4618038"/>
          </a:xfrm>
        </p:spPr>
        <p:txBody>
          <a:bodyPr/>
          <a:lstStyle>
            <a:lvl1pPr>
              <a:defRPr>
                <a:latin typeface="方正正纤黑简体" panose="02000000000000000000" pitchFamily="2" charset="-122"/>
                <a:ea typeface="方正正纤黑简体" panose="02000000000000000000" pitchFamily="2" charset="-122"/>
              </a:defRPr>
            </a:lvl1pPr>
            <a:lvl2pPr>
              <a:defRPr>
                <a:latin typeface="方正正纤黑简体" panose="02000000000000000000" pitchFamily="2" charset="-122"/>
                <a:ea typeface="方正正纤黑简体" panose="02000000000000000000" pitchFamily="2" charset="-122"/>
              </a:defRPr>
            </a:lvl2pPr>
            <a:lvl3pPr>
              <a:defRPr>
                <a:latin typeface="方正正纤黑简体" panose="02000000000000000000" pitchFamily="2" charset="-122"/>
                <a:ea typeface="方正正纤黑简体" panose="02000000000000000000" pitchFamily="2" charset="-122"/>
              </a:defRPr>
            </a:lvl3pPr>
            <a:lvl4pPr>
              <a:defRPr>
                <a:latin typeface="方正正纤黑简体" panose="02000000000000000000" pitchFamily="2" charset="-122"/>
                <a:ea typeface="方正正纤黑简体" panose="02000000000000000000" pitchFamily="2" charset="-122"/>
              </a:defRPr>
            </a:lvl4pPr>
            <a:lvl5pPr>
              <a:defRPr>
                <a:latin typeface="方正正纤黑简体" panose="02000000000000000000" pitchFamily="2" charset="-122"/>
                <a:ea typeface="方正正纤黑简体" panose="02000000000000000000" pitchFamily="2" charset="-122"/>
              </a:defRPr>
            </a:lvl5pPr>
            <a:lvl6pPr marL="2628900" indent="-342900">
              <a:buAutoNum type="arabicPeriod"/>
              <a:defRPr baseline="0">
                <a:latin typeface="方正正中黑简体" panose="02000000000000000000" pitchFamily="2" charset="-122"/>
                <a:ea typeface="方正正中黑简体" panose="02000000000000000000" pitchFamily="2" charset="-122"/>
              </a:defRPr>
            </a:lvl6pPr>
          </a:lstStyle>
          <a:p>
            <a:pPr lvl="5"/>
            <a:r>
              <a:rPr lang="en-US" dirty="0" err="1"/>
              <a:t>Git</a:t>
            </a:r>
            <a:r>
              <a:rPr lang="en-US" dirty="0"/>
              <a:t> branch –B xxx  </a:t>
            </a:r>
            <a:r>
              <a:rPr lang="zh-CN" altLang="en-US" dirty="0"/>
              <a:t>在当前分支基础上创建新的分支并</a:t>
            </a:r>
            <a:r>
              <a:rPr lang="en-US" altLang="zh-CN" dirty="0"/>
              <a:t>checkout</a:t>
            </a:r>
            <a:r>
              <a:rPr lang="zh-CN" altLang="en-US" dirty="0"/>
              <a:t>到新建分支</a:t>
            </a:r>
            <a:endParaRPr lang="en-US" altLang="zh-CN" dirty="0"/>
          </a:p>
          <a:p>
            <a:pPr lvl="5"/>
            <a:r>
              <a:rPr lang="en-US" altLang="zh-CN" dirty="0" err="1"/>
              <a:t>Git</a:t>
            </a:r>
            <a:r>
              <a:rPr lang="en-US" altLang="zh-CN" dirty="0"/>
              <a:t> rebase origin master   </a:t>
            </a:r>
            <a:r>
              <a:rPr lang="zh-CN" altLang="en-US" dirty="0"/>
              <a:t>与</a:t>
            </a:r>
            <a:r>
              <a:rPr lang="en-US" altLang="zh-CN" dirty="0"/>
              <a:t>master</a:t>
            </a:r>
            <a:r>
              <a:rPr lang="zh-CN" altLang="en-US" dirty="0"/>
              <a:t>分支进行</a:t>
            </a:r>
            <a:endParaRPr lang="en-US" altLang="zh-CN" dirty="0"/>
          </a:p>
          <a:p>
            <a:pPr lvl="5"/>
            <a:r>
              <a:rPr lang="en-US" altLang="zh-CN" dirty="0" err="1"/>
              <a:t>Git</a:t>
            </a:r>
            <a:r>
              <a:rPr lang="en-US" altLang="zh-CN" dirty="0"/>
              <a:t> merge  xxx   </a:t>
            </a:r>
            <a:r>
              <a:rPr lang="zh-CN" altLang="en-US" dirty="0"/>
              <a:t>切换到</a:t>
            </a:r>
            <a:r>
              <a:rPr lang="en-US" altLang="zh-CN" dirty="0"/>
              <a:t>master </a:t>
            </a:r>
            <a:r>
              <a:rPr lang="zh-CN" altLang="en-US" dirty="0"/>
              <a:t>进行分支合并。</a:t>
            </a:r>
            <a:endParaRPr lang="en-US" altLang="zh-CN" dirty="0"/>
          </a:p>
          <a:p>
            <a:pPr lvl="5"/>
            <a:r>
              <a:rPr lang="en-US" altLang="zh-CN" dirty="0" err="1"/>
              <a:t>Git</a:t>
            </a:r>
            <a:r>
              <a:rPr lang="en-US" altLang="zh-CN" dirty="0"/>
              <a:t> </a:t>
            </a:r>
            <a:r>
              <a:rPr lang="en-US" altLang="zh-CN" dirty="0" err="1"/>
              <a:t>mergetool</a:t>
            </a:r>
            <a:r>
              <a:rPr lang="en-US" altLang="zh-CN" dirty="0"/>
              <a:t>  </a:t>
            </a:r>
            <a:r>
              <a:rPr lang="zh-CN" altLang="en-US" dirty="0"/>
              <a:t>当</a:t>
            </a:r>
            <a:r>
              <a:rPr lang="en-US" altLang="zh-CN" dirty="0"/>
              <a:t>merge</a:t>
            </a:r>
            <a:r>
              <a:rPr lang="zh-CN" altLang="en-US" dirty="0"/>
              <a:t>时出现冲突时，进行冲突的处理，也可以在</a:t>
            </a:r>
            <a:r>
              <a:rPr lang="en-US" altLang="zh-CN" dirty="0"/>
              <a:t>IDE</a:t>
            </a:r>
            <a:r>
              <a:rPr lang="zh-CN" altLang="en-US" dirty="0"/>
              <a:t>进行处理，处理后</a:t>
            </a:r>
            <a:r>
              <a:rPr lang="en-US" altLang="zh-CN" dirty="0"/>
              <a:t>commit </a:t>
            </a:r>
            <a:r>
              <a:rPr lang="zh-CN" altLang="en-US" dirty="0"/>
              <a:t>，再</a:t>
            </a:r>
            <a:r>
              <a:rPr lang="en-US" altLang="zh-CN" dirty="0"/>
              <a:t>push</a:t>
            </a:r>
            <a:endParaRPr lang="en-US" dirty="0"/>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 y="-4693"/>
            <a:ext cx="12192000" cy="97147"/>
          </a:xfrm>
          <a:prstGeom prst="rect">
            <a:avLst/>
          </a:prstGeom>
        </p:spPr>
      </p:pic>
    </p:spTree>
    <p:extLst>
      <p:ext uri="{BB962C8B-B14F-4D97-AF65-F5344CB8AC3E}">
        <p14:creationId xmlns:p14="http://schemas.microsoft.com/office/powerpoint/2010/main" val="339376862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161392"/>
            <a:ext cx="12192000" cy="692175"/>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 y="260116"/>
            <a:ext cx="3904157" cy="539313"/>
          </a:xfrm>
          <a:prstGeom prst="rect">
            <a:avLst/>
          </a:prstGeom>
        </p:spPr>
      </p:pic>
      <p:sp>
        <p:nvSpPr>
          <p:cNvPr id="13" name="Slide Number Placeholder 3"/>
          <p:cNvSpPr>
            <a:spLocks noGrp="1"/>
          </p:cNvSpPr>
          <p:nvPr>
            <p:ph type="sldNum" sz="quarter" idx="12"/>
          </p:nvPr>
        </p:nvSpPr>
        <p:spPr>
          <a:xfrm>
            <a:off x="10837271" y="6171567"/>
            <a:ext cx="695914" cy="666114"/>
          </a:xfrm>
        </p:spPr>
        <p:txBody>
          <a:bodyPr/>
          <a:lstStyle>
            <a:lvl1pPr algn="ctr">
              <a:defRPr sz="2400">
                <a:solidFill>
                  <a:schemeClr val="bg1"/>
                </a:solidFill>
              </a:defRPr>
            </a:lvl1pPr>
          </a:lstStyle>
          <a:p>
            <a:r>
              <a:rPr lang="en-US" dirty="0"/>
              <a:t>3</a:t>
            </a:r>
          </a:p>
        </p:txBody>
      </p:sp>
      <p:sp>
        <p:nvSpPr>
          <p:cNvPr id="14" name="Title 1"/>
          <p:cNvSpPr>
            <a:spLocks noGrp="1"/>
          </p:cNvSpPr>
          <p:nvPr>
            <p:ph type="title" hasCustomPrompt="1"/>
          </p:nvPr>
        </p:nvSpPr>
        <p:spPr>
          <a:xfrm>
            <a:off x="83646" y="330053"/>
            <a:ext cx="3338005" cy="469376"/>
          </a:xfrm>
        </p:spPr>
        <p:txBody>
          <a:bodyPr>
            <a:noAutofit/>
          </a:bodyPr>
          <a:lstStyle>
            <a:lvl1pPr>
              <a:lnSpc>
                <a:spcPct val="100000"/>
              </a:lnSpc>
              <a:defRPr sz="1800" b="0">
                <a:solidFill>
                  <a:schemeClr val="bg1"/>
                </a:solidFill>
                <a:latin typeface="方正正中黑简体" panose="02000000000000000000" pitchFamily="2" charset="-122"/>
                <a:ea typeface="方正正中黑简体" panose="02000000000000000000" pitchFamily="2" charset="-122"/>
              </a:defRPr>
            </a:lvl1pPr>
          </a:lstStyle>
          <a:p>
            <a:r>
              <a:rPr lang="en-US" dirty="0" err="1"/>
              <a:t>Git</a:t>
            </a:r>
            <a:r>
              <a:rPr lang="en-US" dirty="0"/>
              <a:t> </a:t>
            </a:r>
            <a:r>
              <a:rPr lang="zh-CN" altLang="en-US" dirty="0"/>
              <a:t>代码回退处理</a:t>
            </a:r>
            <a:endParaRPr lang="en-US" dirty="0"/>
          </a:p>
        </p:txBody>
      </p:sp>
      <p:sp>
        <p:nvSpPr>
          <p:cNvPr id="15" name="Text Placeholder 15"/>
          <p:cNvSpPr>
            <a:spLocks noGrp="1"/>
          </p:cNvSpPr>
          <p:nvPr>
            <p:ph type="body" sz="quarter" idx="13" hasCustomPrompt="1"/>
          </p:nvPr>
        </p:nvSpPr>
        <p:spPr>
          <a:xfrm>
            <a:off x="335666" y="1181100"/>
            <a:ext cx="11216254" cy="4618038"/>
          </a:xfrm>
        </p:spPr>
        <p:txBody>
          <a:bodyPr/>
          <a:lstStyle>
            <a:lvl1pPr>
              <a:defRPr>
                <a:latin typeface="方正正纤黑简体" panose="02000000000000000000" pitchFamily="2" charset="-122"/>
                <a:ea typeface="方正正纤黑简体" panose="02000000000000000000" pitchFamily="2" charset="-122"/>
              </a:defRPr>
            </a:lvl1pPr>
            <a:lvl2pPr>
              <a:defRPr>
                <a:latin typeface="方正正纤黑简体" panose="02000000000000000000" pitchFamily="2" charset="-122"/>
                <a:ea typeface="方正正纤黑简体" panose="02000000000000000000" pitchFamily="2" charset="-122"/>
              </a:defRPr>
            </a:lvl2pPr>
            <a:lvl3pPr>
              <a:defRPr>
                <a:latin typeface="方正正纤黑简体" panose="02000000000000000000" pitchFamily="2" charset="-122"/>
                <a:ea typeface="方正正纤黑简体" panose="02000000000000000000" pitchFamily="2" charset="-122"/>
              </a:defRPr>
            </a:lvl3pPr>
            <a:lvl4pPr>
              <a:defRPr>
                <a:latin typeface="方正正纤黑简体" panose="02000000000000000000" pitchFamily="2" charset="-122"/>
                <a:ea typeface="方正正纤黑简体" panose="02000000000000000000" pitchFamily="2" charset="-122"/>
              </a:defRPr>
            </a:lvl4pPr>
            <a:lvl5pPr>
              <a:defRPr>
                <a:latin typeface="方正正纤黑简体" panose="02000000000000000000" pitchFamily="2" charset="-122"/>
                <a:ea typeface="方正正纤黑简体" panose="02000000000000000000" pitchFamily="2" charset="-122"/>
              </a:defRPr>
            </a:lvl5pPr>
            <a:lvl6pPr marL="2628900" marR="0" indent="-342900" algn="l" defTabSz="914400" rtl="0" eaLnBrk="1" fontAlgn="auto" latinLnBrk="0" hangingPunct="1">
              <a:lnSpc>
                <a:spcPct val="90000"/>
              </a:lnSpc>
              <a:spcBef>
                <a:spcPts val="500"/>
              </a:spcBef>
              <a:spcAft>
                <a:spcPts val="0"/>
              </a:spcAft>
              <a:buClrTx/>
              <a:buSzTx/>
              <a:buFont typeface="Arial" panose="020B0604020202020204" pitchFamily="34" charset="0"/>
              <a:buAutoNum type="arabicPeriod"/>
              <a:tabLst/>
              <a:defRPr baseline="0">
                <a:latin typeface="方正正中黑简体" panose="02000000000000000000" pitchFamily="2" charset="-122"/>
                <a:ea typeface="方正正中黑简体" panose="02000000000000000000" pitchFamily="2" charset="-122"/>
              </a:defRPr>
            </a:lvl6pPr>
          </a:lstStyle>
          <a:p>
            <a:pPr marL="2628900" marR="0" lvl="5" indent="-342900" algn="l" defTabSz="914400" rtl="0" eaLnBrk="1" fontAlgn="auto" latinLnBrk="0" hangingPunct="1">
              <a:lnSpc>
                <a:spcPct val="90000"/>
              </a:lnSpc>
              <a:spcBef>
                <a:spcPts val="500"/>
              </a:spcBef>
              <a:spcAft>
                <a:spcPts val="0"/>
              </a:spcAft>
              <a:buClrTx/>
              <a:buSzTx/>
              <a:buFont typeface="Arial" panose="020B0604020202020204" pitchFamily="34" charset="0"/>
              <a:buAutoNum type="arabicPeriod"/>
              <a:tabLst/>
              <a:defRPr/>
            </a:pPr>
            <a:r>
              <a:rPr lang="en-US" altLang="zh-CN" dirty="0" err="1"/>
              <a:t>Git</a:t>
            </a:r>
            <a:r>
              <a:rPr lang="en-US" altLang="zh-CN" dirty="0"/>
              <a:t> checkout . / </a:t>
            </a:r>
            <a:r>
              <a:rPr lang="en-US" altLang="zh-CN" dirty="0" err="1"/>
              <a:t>git</a:t>
            </a:r>
            <a:r>
              <a:rPr lang="en-US" altLang="zh-CN" dirty="0"/>
              <a:t> checkout  xxx.java  </a:t>
            </a:r>
            <a:r>
              <a:rPr lang="zh-CN" altLang="en-US" dirty="0"/>
              <a:t>利用</a:t>
            </a:r>
            <a:r>
              <a:rPr lang="en-US" altLang="zh-CN" dirty="0"/>
              <a:t>index</a:t>
            </a:r>
            <a:r>
              <a:rPr lang="zh-CN" altLang="en-US" dirty="0"/>
              <a:t>覆盖工作区代码</a:t>
            </a:r>
            <a:endParaRPr lang="en-US" altLang="zh-CN" dirty="0"/>
          </a:p>
          <a:p>
            <a:pPr lvl="5"/>
            <a:r>
              <a:rPr lang="en-US" altLang="zh-CN" dirty="0" err="1"/>
              <a:t>git</a:t>
            </a:r>
            <a:r>
              <a:rPr lang="en-US" altLang="zh-CN" dirty="0"/>
              <a:t> checkout &lt;commit code&gt;  xxx.java </a:t>
            </a:r>
            <a:r>
              <a:rPr lang="zh-CN" altLang="en-US" dirty="0"/>
              <a:t>利用本地仓库代码覆盖工作区代码</a:t>
            </a:r>
            <a:endParaRPr lang="en-US" altLang="zh-CN" dirty="0"/>
          </a:p>
          <a:p>
            <a:pPr lvl="5"/>
            <a:r>
              <a:rPr lang="en-US" altLang="zh-CN" dirty="0" err="1"/>
              <a:t>Git</a:t>
            </a:r>
            <a:r>
              <a:rPr lang="en-US" altLang="zh-CN" dirty="0"/>
              <a:t> reset &lt;commit code&gt; &lt;paths&gt;  </a:t>
            </a:r>
            <a:r>
              <a:rPr lang="zh-CN" altLang="en-US" dirty="0"/>
              <a:t>利用已提交代码覆盖工作区代码（工作区原有修改保留。不重置</a:t>
            </a:r>
            <a:r>
              <a:rPr lang="en-US" altLang="zh-CN" dirty="0"/>
              <a:t>index</a:t>
            </a:r>
            <a:r>
              <a:rPr lang="zh-CN" altLang="en-US" dirty="0"/>
              <a:t>与本地仓库）</a:t>
            </a:r>
            <a:endParaRPr lang="en-US" altLang="zh-CN" dirty="0"/>
          </a:p>
          <a:p>
            <a:pPr lvl="5"/>
            <a:r>
              <a:rPr lang="en-US" altLang="zh-CN" dirty="0" err="1"/>
              <a:t>Git</a:t>
            </a:r>
            <a:r>
              <a:rPr lang="en-US" altLang="zh-CN" dirty="0"/>
              <a:t> reset –hard HEAD^( HEAD~3)  </a:t>
            </a:r>
            <a:r>
              <a:rPr lang="zh-CN" altLang="en-US" dirty="0"/>
              <a:t>工作区，</a:t>
            </a:r>
            <a:r>
              <a:rPr lang="en-US" altLang="zh-CN" dirty="0"/>
              <a:t>index</a:t>
            </a:r>
            <a:r>
              <a:rPr lang="zh-CN" altLang="en-US" dirty="0"/>
              <a:t>，本地仓库全部重置。想要恢复  </a:t>
            </a:r>
            <a:r>
              <a:rPr lang="en-US" altLang="zh-CN" dirty="0" err="1"/>
              <a:t>git</a:t>
            </a:r>
            <a:r>
              <a:rPr lang="en-US" altLang="zh-CN" dirty="0"/>
              <a:t> </a:t>
            </a:r>
            <a:r>
              <a:rPr lang="en-US" altLang="zh-CN" dirty="0" err="1"/>
              <a:t>reflog</a:t>
            </a:r>
            <a:r>
              <a:rPr lang="en-US" altLang="zh-CN" dirty="0"/>
              <a:t>  </a:t>
            </a:r>
            <a:r>
              <a:rPr lang="zh-CN" altLang="en-US" dirty="0"/>
              <a:t>后查看 </a:t>
            </a:r>
            <a:r>
              <a:rPr lang="en-US" altLang="zh-CN" dirty="0"/>
              <a:t>commit code </a:t>
            </a:r>
            <a:r>
              <a:rPr lang="zh-CN" altLang="en-US" dirty="0"/>
              <a:t>后，利用</a:t>
            </a:r>
            <a:r>
              <a:rPr lang="en-US" altLang="zh-CN" dirty="0" err="1"/>
              <a:t>Git</a:t>
            </a:r>
            <a:r>
              <a:rPr lang="en-US" altLang="zh-CN" dirty="0"/>
              <a:t> reset –hard &lt;commit code&gt;</a:t>
            </a:r>
          </a:p>
          <a:p>
            <a:pPr lvl="5"/>
            <a:r>
              <a:rPr lang="en-US" altLang="zh-CN" dirty="0" err="1"/>
              <a:t>Git</a:t>
            </a:r>
            <a:r>
              <a:rPr lang="en-US" altLang="zh-CN" dirty="0"/>
              <a:t> diff </a:t>
            </a:r>
            <a:r>
              <a:rPr lang="zh-CN" altLang="en-US" dirty="0"/>
              <a:t>此命令比较的是工作区</a:t>
            </a:r>
            <a:r>
              <a:rPr lang="en-US" altLang="zh-CN" dirty="0"/>
              <a:t>(Working tree)</a:t>
            </a:r>
            <a:r>
              <a:rPr lang="zh-CN" altLang="en-US" dirty="0"/>
              <a:t>和暂存区域快照</a:t>
            </a:r>
            <a:r>
              <a:rPr lang="en-US" altLang="zh-CN" dirty="0"/>
              <a:t>(index)</a:t>
            </a:r>
            <a:r>
              <a:rPr lang="zh-CN" altLang="en-US" dirty="0"/>
              <a:t>之间的差异</a:t>
            </a:r>
            <a:endParaRPr lang="en-US" altLang="zh-CN" dirty="0"/>
          </a:p>
          <a:p>
            <a:pPr lvl="5"/>
            <a:r>
              <a:rPr lang="en-US" altLang="zh-CN" dirty="0" err="1"/>
              <a:t>Git</a:t>
            </a:r>
            <a:r>
              <a:rPr lang="en-US" altLang="zh-CN" dirty="0"/>
              <a:t> diff SHA1 SHA2  </a:t>
            </a:r>
            <a:r>
              <a:rPr lang="zh-CN" altLang="en-US" dirty="0"/>
              <a:t>比较两个不同提交间的差异</a:t>
            </a:r>
            <a:endParaRPr lang="en-US" altLang="zh-CN" dirty="0"/>
          </a:p>
          <a:p>
            <a:pPr lvl="5"/>
            <a:r>
              <a:rPr lang="en-US" altLang="zh-CN" dirty="0" err="1"/>
              <a:t>Git</a:t>
            </a:r>
            <a:r>
              <a:rPr lang="en-US" altLang="zh-CN" dirty="0"/>
              <a:t> diff HEAD </a:t>
            </a:r>
            <a:r>
              <a:rPr lang="zh-CN" altLang="en-US" dirty="0"/>
              <a:t>比较与上次提交的差异</a:t>
            </a:r>
            <a:endParaRPr lang="en-US" altLang="zh-CN" dirty="0"/>
          </a:p>
          <a:p>
            <a:pPr lvl="5"/>
            <a:r>
              <a:rPr lang="en-US" altLang="zh-CN" dirty="0" err="1"/>
              <a:t>Git</a:t>
            </a:r>
            <a:r>
              <a:rPr lang="en-US" altLang="zh-CN" dirty="0"/>
              <a:t> diff SHA1 SAH2 -- xxx.java </a:t>
            </a:r>
            <a:r>
              <a:rPr lang="zh-CN" altLang="en-US" dirty="0"/>
              <a:t>比较指定提交间某个文件的差异</a:t>
            </a:r>
            <a:endParaRPr lang="en-US" altLang="zh-CN" dirty="0"/>
          </a:p>
          <a:p>
            <a:pPr lvl="5"/>
            <a:endParaRPr lang="en-US" altLang="zh-CN" dirty="0"/>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 y="-4693"/>
            <a:ext cx="12192000" cy="97147"/>
          </a:xfrm>
          <a:prstGeom prst="rect">
            <a:avLst/>
          </a:prstGeom>
        </p:spPr>
      </p:pic>
    </p:spTree>
    <p:extLst>
      <p:ext uri="{BB962C8B-B14F-4D97-AF65-F5344CB8AC3E}">
        <p14:creationId xmlns:p14="http://schemas.microsoft.com/office/powerpoint/2010/main" val="309958295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隔页">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1"/>
          <p:cNvSpPr>
            <a:spLocks noGrp="1"/>
          </p:cNvSpPr>
          <p:nvPr>
            <p:ph type="title" hasCustomPrompt="1"/>
          </p:nvPr>
        </p:nvSpPr>
        <p:spPr>
          <a:xfrm>
            <a:off x="6037555" y="2960067"/>
            <a:ext cx="5456068" cy="656893"/>
          </a:xfrm>
        </p:spPr>
        <p:txBody>
          <a:bodyPr>
            <a:normAutofit/>
          </a:bodyPr>
          <a:lstStyle>
            <a:lvl1pPr>
              <a:defRPr sz="3200" baseline="0">
                <a:solidFill>
                  <a:schemeClr val="bg1"/>
                </a:solidFill>
              </a:defRPr>
            </a:lvl1pPr>
          </a:lstStyle>
          <a:p>
            <a:r>
              <a:rPr lang="en-US" altLang="zh-CN" dirty="0"/>
              <a:t>Shell</a:t>
            </a:r>
            <a:r>
              <a:rPr lang="zh-CN" altLang="en-US" dirty="0"/>
              <a:t>与</a:t>
            </a:r>
            <a:r>
              <a:rPr lang="en-US" altLang="zh-CN" dirty="0" err="1"/>
              <a:t>Git</a:t>
            </a:r>
            <a:endParaRPr lang="en-US" dirty="0"/>
          </a:p>
        </p:txBody>
      </p:sp>
    </p:spTree>
    <p:extLst>
      <p:ext uri="{BB962C8B-B14F-4D97-AF65-F5344CB8AC3E}">
        <p14:creationId xmlns:p14="http://schemas.microsoft.com/office/powerpoint/2010/main" val="62350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内容">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161392"/>
            <a:ext cx="12192000" cy="692175"/>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 y="260116"/>
            <a:ext cx="3904157" cy="539313"/>
          </a:xfrm>
          <a:prstGeom prst="rect">
            <a:avLst/>
          </a:prstGeom>
        </p:spPr>
      </p:pic>
      <p:sp>
        <p:nvSpPr>
          <p:cNvPr id="13" name="Slide Number Placeholder 3"/>
          <p:cNvSpPr>
            <a:spLocks noGrp="1"/>
          </p:cNvSpPr>
          <p:nvPr>
            <p:ph type="sldNum" sz="quarter" idx="12"/>
          </p:nvPr>
        </p:nvSpPr>
        <p:spPr>
          <a:xfrm>
            <a:off x="10837271" y="6171567"/>
            <a:ext cx="695914" cy="666114"/>
          </a:xfrm>
        </p:spPr>
        <p:txBody>
          <a:bodyPr/>
          <a:lstStyle>
            <a:lvl1pPr algn="ctr">
              <a:defRPr sz="2400">
                <a:solidFill>
                  <a:schemeClr val="bg1"/>
                </a:solidFill>
              </a:defRPr>
            </a:lvl1pPr>
          </a:lstStyle>
          <a:p>
            <a:r>
              <a:rPr lang="en-US" dirty="0"/>
              <a:t>3</a:t>
            </a:r>
          </a:p>
        </p:txBody>
      </p:sp>
      <p:sp>
        <p:nvSpPr>
          <p:cNvPr id="14" name="Title 1"/>
          <p:cNvSpPr>
            <a:spLocks noGrp="1"/>
          </p:cNvSpPr>
          <p:nvPr>
            <p:ph type="title" hasCustomPrompt="1"/>
          </p:nvPr>
        </p:nvSpPr>
        <p:spPr>
          <a:xfrm>
            <a:off x="83646" y="330053"/>
            <a:ext cx="3338005" cy="469376"/>
          </a:xfrm>
        </p:spPr>
        <p:txBody>
          <a:bodyPr>
            <a:noAutofit/>
          </a:bodyPr>
          <a:lstStyle>
            <a:lvl1pPr>
              <a:lnSpc>
                <a:spcPct val="100000"/>
              </a:lnSpc>
              <a:defRPr sz="1800" b="0">
                <a:solidFill>
                  <a:schemeClr val="bg1"/>
                </a:solidFill>
                <a:latin typeface="方正正中黑简体" panose="02000000000000000000" pitchFamily="2" charset="-122"/>
                <a:ea typeface="方正正中黑简体" panose="02000000000000000000" pitchFamily="2" charset="-122"/>
              </a:defRPr>
            </a:lvl1pPr>
          </a:lstStyle>
          <a:p>
            <a:r>
              <a:rPr lang="en-US" dirty="0" err="1"/>
              <a:t>Git</a:t>
            </a:r>
            <a:r>
              <a:rPr lang="en-US" dirty="0"/>
              <a:t> </a:t>
            </a:r>
            <a:r>
              <a:rPr lang="zh-CN" altLang="en-US" dirty="0"/>
              <a:t>代码批量更新</a:t>
            </a:r>
            <a:r>
              <a:rPr lang="en-US" altLang="zh-CN" dirty="0"/>
              <a:t>1</a:t>
            </a:r>
            <a:endParaRPr lang="en-US" dirty="0"/>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 y="-4693"/>
            <a:ext cx="12192000" cy="97147"/>
          </a:xfrm>
          <a:prstGeom prst="rect">
            <a:avLst/>
          </a:prstGeom>
        </p:spPr>
      </p:pic>
      <p:pic>
        <p:nvPicPr>
          <p:cNvPr id="6" name="图片 5"/>
          <p:cNvPicPr>
            <a:picLocks noChangeAspect="1"/>
          </p:cNvPicPr>
          <p:nvPr userDrawn="1"/>
        </p:nvPicPr>
        <p:blipFill>
          <a:blip r:embed="rId5"/>
          <a:stretch>
            <a:fillRect/>
          </a:stretch>
        </p:blipFill>
        <p:spPr>
          <a:xfrm>
            <a:off x="1952076" y="967091"/>
            <a:ext cx="7067550" cy="4686300"/>
          </a:xfrm>
          <a:prstGeom prst="rect">
            <a:avLst/>
          </a:prstGeom>
        </p:spPr>
      </p:pic>
    </p:spTree>
    <p:extLst>
      <p:ext uri="{BB962C8B-B14F-4D97-AF65-F5344CB8AC3E}">
        <p14:creationId xmlns:p14="http://schemas.microsoft.com/office/powerpoint/2010/main" val="67912416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内容">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161392"/>
            <a:ext cx="12192000" cy="692175"/>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 y="260116"/>
            <a:ext cx="3904157" cy="539313"/>
          </a:xfrm>
          <a:prstGeom prst="rect">
            <a:avLst/>
          </a:prstGeom>
        </p:spPr>
      </p:pic>
      <p:sp>
        <p:nvSpPr>
          <p:cNvPr id="13" name="Slide Number Placeholder 3"/>
          <p:cNvSpPr>
            <a:spLocks noGrp="1"/>
          </p:cNvSpPr>
          <p:nvPr>
            <p:ph type="sldNum" sz="quarter" idx="12"/>
          </p:nvPr>
        </p:nvSpPr>
        <p:spPr>
          <a:xfrm>
            <a:off x="10837271" y="6171567"/>
            <a:ext cx="695914" cy="666114"/>
          </a:xfrm>
        </p:spPr>
        <p:txBody>
          <a:bodyPr/>
          <a:lstStyle>
            <a:lvl1pPr algn="ctr">
              <a:defRPr sz="2400">
                <a:solidFill>
                  <a:schemeClr val="bg1"/>
                </a:solidFill>
              </a:defRPr>
            </a:lvl1pPr>
          </a:lstStyle>
          <a:p>
            <a:r>
              <a:rPr lang="en-US" dirty="0"/>
              <a:t>3</a:t>
            </a:r>
          </a:p>
        </p:txBody>
      </p:sp>
      <p:sp>
        <p:nvSpPr>
          <p:cNvPr id="14" name="Title 1"/>
          <p:cNvSpPr>
            <a:spLocks noGrp="1"/>
          </p:cNvSpPr>
          <p:nvPr>
            <p:ph type="title" hasCustomPrompt="1"/>
          </p:nvPr>
        </p:nvSpPr>
        <p:spPr>
          <a:xfrm>
            <a:off x="83646" y="330053"/>
            <a:ext cx="3338005" cy="469376"/>
          </a:xfrm>
        </p:spPr>
        <p:txBody>
          <a:bodyPr>
            <a:noAutofit/>
          </a:bodyPr>
          <a:lstStyle>
            <a:lvl1pPr>
              <a:lnSpc>
                <a:spcPct val="100000"/>
              </a:lnSpc>
              <a:defRPr sz="1800" b="0">
                <a:solidFill>
                  <a:schemeClr val="bg1"/>
                </a:solidFill>
                <a:latin typeface="方正正中黑简体" panose="02000000000000000000" pitchFamily="2" charset="-122"/>
                <a:ea typeface="方正正中黑简体" panose="02000000000000000000" pitchFamily="2" charset="-122"/>
              </a:defRPr>
            </a:lvl1pPr>
          </a:lstStyle>
          <a:p>
            <a:r>
              <a:rPr lang="en-US" dirty="0" err="1"/>
              <a:t>Git</a:t>
            </a:r>
            <a:r>
              <a:rPr lang="en-US" dirty="0"/>
              <a:t> </a:t>
            </a:r>
            <a:r>
              <a:rPr lang="zh-CN" altLang="en-US" dirty="0"/>
              <a:t>代码回退处理</a:t>
            </a:r>
            <a:endParaRPr lang="en-US" dirty="0"/>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 y="-4693"/>
            <a:ext cx="12192000" cy="97147"/>
          </a:xfrm>
          <a:prstGeom prst="rect">
            <a:avLst/>
          </a:prstGeom>
        </p:spPr>
      </p:pic>
      <p:pic>
        <p:nvPicPr>
          <p:cNvPr id="2" name="图片 1"/>
          <p:cNvPicPr>
            <a:picLocks noChangeAspect="1"/>
          </p:cNvPicPr>
          <p:nvPr userDrawn="1"/>
        </p:nvPicPr>
        <p:blipFill>
          <a:blip r:embed="rId5"/>
          <a:stretch>
            <a:fillRect/>
          </a:stretch>
        </p:blipFill>
        <p:spPr>
          <a:xfrm>
            <a:off x="1825428" y="1085430"/>
            <a:ext cx="6258516" cy="4789961"/>
          </a:xfrm>
          <a:prstGeom prst="rect">
            <a:avLst/>
          </a:prstGeom>
        </p:spPr>
      </p:pic>
    </p:spTree>
    <p:extLst>
      <p:ext uri="{BB962C8B-B14F-4D97-AF65-F5344CB8AC3E}">
        <p14:creationId xmlns:p14="http://schemas.microsoft.com/office/powerpoint/2010/main" val="109620764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内容">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161392"/>
            <a:ext cx="12192000" cy="692175"/>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 y="260116"/>
            <a:ext cx="3904157" cy="539313"/>
          </a:xfrm>
          <a:prstGeom prst="rect">
            <a:avLst/>
          </a:prstGeom>
        </p:spPr>
      </p:pic>
      <p:sp>
        <p:nvSpPr>
          <p:cNvPr id="13" name="Slide Number Placeholder 3"/>
          <p:cNvSpPr>
            <a:spLocks noGrp="1"/>
          </p:cNvSpPr>
          <p:nvPr>
            <p:ph type="sldNum" sz="quarter" idx="12"/>
          </p:nvPr>
        </p:nvSpPr>
        <p:spPr>
          <a:xfrm>
            <a:off x="10837271" y="6171567"/>
            <a:ext cx="695914" cy="666114"/>
          </a:xfrm>
        </p:spPr>
        <p:txBody>
          <a:bodyPr/>
          <a:lstStyle>
            <a:lvl1pPr algn="ctr">
              <a:defRPr sz="2400">
                <a:solidFill>
                  <a:schemeClr val="bg1"/>
                </a:solidFill>
              </a:defRPr>
            </a:lvl1pPr>
          </a:lstStyle>
          <a:p>
            <a:r>
              <a:rPr lang="en-US" dirty="0"/>
              <a:t>3</a:t>
            </a:r>
          </a:p>
        </p:txBody>
      </p:sp>
      <p:sp>
        <p:nvSpPr>
          <p:cNvPr id="14" name="Title 1"/>
          <p:cNvSpPr>
            <a:spLocks noGrp="1"/>
          </p:cNvSpPr>
          <p:nvPr>
            <p:ph type="title" hasCustomPrompt="1"/>
          </p:nvPr>
        </p:nvSpPr>
        <p:spPr>
          <a:xfrm>
            <a:off x="83646" y="330053"/>
            <a:ext cx="3338005" cy="469376"/>
          </a:xfrm>
        </p:spPr>
        <p:txBody>
          <a:bodyPr>
            <a:noAutofit/>
          </a:bodyPr>
          <a:lstStyle>
            <a:lvl1pPr>
              <a:lnSpc>
                <a:spcPct val="100000"/>
              </a:lnSpc>
              <a:defRPr sz="1800" b="0">
                <a:solidFill>
                  <a:schemeClr val="bg1"/>
                </a:solidFill>
                <a:latin typeface="方正正中黑简体" panose="02000000000000000000" pitchFamily="2" charset="-122"/>
                <a:ea typeface="方正正中黑简体" panose="02000000000000000000" pitchFamily="2" charset="-122"/>
              </a:defRPr>
            </a:lvl1pPr>
          </a:lstStyle>
          <a:p>
            <a:r>
              <a:rPr lang="en-US" dirty="0" err="1"/>
              <a:t>Git</a:t>
            </a:r>
            <a:r>
              <a:rPr lang="en-US" dirty="0"/>
              <a:t> </a:t>
            </a:r>
            <a:r>
              <a:rPr lang="zh-CN" altLang="en-US" dirty="0"/>
              <a:t>代码批量更新</a:t>
            </a:r>
            <a:r>
              <a:rPr lang="en-US" altLang="zh-CN" dirty="0"/>
              <a:t>1</a:t>
            </a:r>
            <a:endParaRPr lang="en-US" dirty="0"/>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 y="-4693"/>
            <a:ext cx="12192000" cy="97147"/>
          </a:xfrm>
          <a:prstGeom prst="rect">
            <a:avLst/>
          </a:prstGeom>
        </p:spPr>
      </p:pic>
      <p:pic>
        <p:nvPicPr>
          <p:cNvPr id="2" name="图片 1"/>
          <p:cNvPicPr>
            <a:picLocks noChangeAspect="1"/>
          </p:cNvPicPr>
          <p:nvPr userDrawn="1"/>
        </p:nvPicPr>
        <p:blipFill>
          <a:blip r:embed="rId5"/>
          <a:stretch>
            <a:fillRect/>
          </a:stretch>
        </p:blipFill>
        <p:spPr>
          <a:xfrm>
            <a:off x="1752648" y="1079440"/>
            <a:ext cx="5548566" cy="4586544"/>
          </a:xfrm>
          <a:prstGeom prst="rect">
            <a:avLst/>
          </a:prstGeom>
        </p:spPr>
      </p:pic>
    </p:spTree>
    <p:extLst>
      <p:ext uri="{BB962C8B-B14F-4D97-AF65-F5344CB8AC3E}">
        <p14:creationId xmlns:p14="http://schemas.microsoft.com/office/powerpoint/2010/main" val="339902652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p:cNvSpPr>
            <a:spLocks noGrp="1"/>
          </p:cNvSpPr>
          <p:nvPr>
            <p:ph type="ctrTitle" hasCustomPrompt="1"/>
          </p:nvPr>
        </p:nvSpPr>
        <p:spPr>
          <a:xfrm>
            <a:off x="6568580" y="2246359"/>
            <a:ext cx="2936146" cy="656231"/>
          </a:xfrm>
        </p:spPr>
        <p:txBody>
          <a:bodyPr anchor="b">
            <a:noAutofit/>
          </a:bodyPr>
          <a:lstStyle>
            <a:lvl1pPr algn="l">
              <a:lnSpc>
                <a:spcPct val="100000"/>
              </a:lnSpc>
              <a:defRPr sz="2800">
                <a:solidFill>
                  <a:schemeClr val="bg1"/>
                </a:solidFill>
                <a:latin typeface="方正正中黑简体" panose="02000000000000000000" pitchFamily="2" charset="-122"/>
                <a:ea typeface="方正正中黑简体" panose="02000000000000000000" pitchFamily="2" charset="-122"/>
              </a:defRPr>
            </a:lvl1pPr>
          </a:lstStyle>
          <a:p>
            <a:r>
              <a:rPr lang="zh-CN" altLang="en-US" dirty="0"/>
              <a:t>谢谢</a:t>
            </a:r>
            <a:endParaRPr lang="en-US" dirty="0"/>
          </a:p>
        </p:txBody>
      </p:sp>
    </p:spTree>
    <p:extLst>
      <p:ext uri="{BB962C8B-B14F-4D97-AF65-F5344CB8AC3E}">
        <p14:creationId xmlns:p14="http://schemas.microsoft.com/office/powerpoint/2010/main" val="17728027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B03453-DAC9-4B92-AD21-A5C613554654}" type="slidenum">
              <a:rPr lang="en-US" smtClean="0"/>
              <a:t>‹#›</a:t>
            </a:fld>
            <a:endParaRPr lang="en-US"/>
          </a:p>
        </p:txBody>
      </p:sp>
    </p:spTree>
    <p:extLst>
      <p:ext uri="{BB962C8B-B14F-4D97-AF65-F5344CB8AC3E}">
        <p14:creationId xmlns:p14="http://schemas.microsoft.com/office/powerpoint/2010/main" val="2490292585"/>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60" r:id="rId3"/>
    <p:sldLayoutId id="2147483659" r:id="rId4"/>
    <p:sldLayoutId id="2147483657" r:id="rId5"/>
    <p:sldLayoutId id="2147483661" r:id="rId6"/>
    <p:sldLayoutId id="2147483662" r:id="rId7"/>
    <p:sldLayoutId id="2147483663" r:id="rId8"/>
    <p:sldLayoutId id="2147483658" r:id="rId9"/>
  </p:sldLayoutIdLst>
  <p:hf hdr="0" ftr="0" dt="0"/>
  <p:txStyles>
    <p:titleStyle>
      <a:lvl1pPr algn="l" defTabSz="914400" rtl="0" eaLnBrk="1" latinLnBrk="0" hangingPunct="1">
        <a:lnSpc>
          <a:spcPct val="90000"/>
        </a:lnSpc>
        <a:spcBef>
          <a:spcPct val="0"/>
        </a:spcBef>
        <a:buNone/>
        <a:defRPr sz="4000" kern="1200">
          <a:solidFill>
            <a:schemeClr val="tx1"/>
          </a:solidFill>
          <a:latin typeface="方正正中黑简体" panose="02000000000000000000" pitchFamily="2" charset="-122"/>
          <a:ea typeface="方正正中黑简体" panose="02000000000000000000"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方正正中黑简体" panose="02000000000000000000" pitchFamily="2" charset="-122"/>
          <a:ea typeface="方正正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方正正中黑简体" panose="02000000000000000000" pitchFamily="2" charset="-122"/>
          <a:ea typeface="方正正中黑简体" panose="02000000000000000000"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正中黑简体" panose="02000000000000000000" pitchFamily="2" charset="-122"/>
          <a:ea typeface="方正正中黑简体" panose="02000000000000000000"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方正正中黑简体" panose="02000000000000000000" pitchFamily="2" charset="-122"/>
          <a:ea typeface="方正正中黑简体" panose="02000000000000000000"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方正正中黑简体" panose="02000000000000000000" pitchFamily="2" charset="-122"/>
          <a:ea typeface="方正正中黑简体" panose="02000000000000000000"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roups.google.com/group/golang-china" TargetMode="External"/><Relationship Id="rId3" Type="http://schemas.openxmlformats.org/officeDocument/2006/relationships/hyperlink" Target="http://studygolang.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dirty="0" err="1" smtClean="0">
                <a:latin typeface="华文宋体" panose="02010600040101010101" pitchFamily="2" charset="-122"/>
                <a:ea typeface="华文宋体" panose="02010600040101010101" pitchFamily="2" charset="-122"/>
              </a:rPr>
              <a:t>Golang</a:t>
            </a:r>
            <a:r>
              <a:rPr lang="zh-CN" altLang="en-US" dirty="0" smtClean="0">
                <a:latin typeface="华文宋体" panose="02010600040101010101" pitchFamily="2" charset="-122"/>
                <a:ea typeface="华文宋体" panose="02010600040101010101" pitchFamily="2" charset="-122"/>
              </a:rPr>
              <a:t>语法基础</a:t>
            </a:r>
            <a:endParaRPr lang="en-US" dirty="0">
              <a:latin typeface="华文宋体" panose="02010600040101010101" pitchFamily="2" charset="-122"/>
              <a:ea typeface="华文宋体" panose="02010600040101010101" pitchFamily="2" charset="-122"/>
            </a:endParaRPr>
          </a:p>
        </p:txBody>
      </p:sp>
      <p:sp>
        <p:nvSpPr>
          <p:cNvPr id="3" name="Subtitle 2"/>
          <p:cNvSpPr>
            <a:spLocks noGrp="1"/>
          </p:cNvSpPr>
          <p:nvPr>
            <p:ph type="subTitle" idx="4294967295"/>
          </p:nvPr>
        </p:nvSpPr>
        <p:spPr>
          <a:xfrm>
            <a:off x="3311968" y="3503327"/>
            <a:ext cx="3550920" cy="258762"/>
          </a:xfrm>
        </p:spPr>
        <p:txBody>
          <a:bodyPr>
            <a:normAutofit fontScale="62500" lnSpcReduction="20000"/>
          </a:bodyPr>
          <a:lstStyle/>
          <a:p>
            <a:pPr marL="0" indent="0">
              <a:buNone/>
            </a:pPr>
            <a:r>
              <a:rPr lang="en-US" dirty="0"/>
              <a:t>201</a:t>
            </a:r>
            <a:r>
              <a:rPr lang="en-US" altLang="zh-CN" dirty="0"/>
              <a:t>7</a:t>
            </a:r>
            <a:r>
              <a:rPr lang="zh-CN" altLang="en-US" dirty="0"/>
              <a:t>年</a:t>
            </a:r>
            <a:r>
              <a:rPr lang="en-US" altLang="zh-CN" dirty="0" smtClean="0"/>
              <a:t>05</a:t>
            </a:r>
            <a:r>
              <a:rPr lang="zh-CN" altLang="en-US" dirty="0" smtClean="0"/>
              <a:t>月</a:t>
            </a:r>
            <a:r>
              <a:rPr lang="en-US" altLang="zh-CN" dirty="0" smtClean="0"/>
              <a:t>05</a:t>
            </a:r>
            <a:r>
              <a:rPr lang="zh-CN" altLang="en-US" dirty="0" smtClean="0"/>
              <a:t>日</a:t>
            </a:r>
            <a:endParaRPr lang="en-US" dirty="0"/>
          </a:p>
        </p:txBody>
      </p:sp>
    </p:spTree>
    <p:extLst>
      <p:ext uri="{BB962C8B-B14F-4D97-AF65-F5344CB8AC3E}">
        <p14:creationId xmlns:p14="http://schemas.microsoft.com/office/powerpoint/2010/main" val="19630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r>
              <a:rPr lang="en-US" smtClean="0">
                <a:latin typeface="Hiragino Sans GB W3" charset="-122"/>
                <a:ea typeface="Hiragino Sans GB W3" charset="-122"/>
                <a:cs typeface="Hiragino Sans GB W3" charset="-122"/>
              </a:rPr>
              <a:t>1</a:t>
            </a:r>
            <a:endParaRPr lang="en-US" dirty="0">
              <a:latin typeface="Hiragino Sans GB W3" charset="-122"/>
              <a:ea typeface="Hiragino Sans GB W3" charset="-122"/>
              <a:cs typeface="Hiragino Sans GB W3" charset="-122"/>
            </a:endParaRPr>
          </a:p>
        </p:txBody>
      </p:sp>
      <p:sp>
        <p:nvSpPr>
          <p:cNvPr id="3" name="标题 2"/>
          <p:cNvSpPr>
            <a:spLocks noGrp="1"/>
          </p:cNvSpPr>
          <p:nvPr>
            <p:ph type="title"/>
          </p:nvPr>
        </p:nvSpPr>
        <p:spPr/>
        <p:txBody>
          <a:bodyPr/>
          <a:lstStyle/>
          <a:p>
            <a:r>
              <a:rPr kumimoji="1" lang="zh-CN" altLang="en-US" dirty="0" smtClean="0">
                <a:latin typeface="Hiragino Sans GB W3" charset="-122"/>
                <a:ea typeface="Hiragino Sans GB W3" charset="-122"/>
                <a:cs typeface="Hiragino Sans GB W3" charset="-122"/>
              </a:rPr>
              <a:t>基础语法</a:t>
            </a:r>
            <a:endParaRPr kumimoji="1" lang="zh-CN" altLang="en-US" dirty="0">
              <a:latin typeface="Hiragino Sans GB W3" charset="-122"/>
              <a:ea typeface="Hiragino Sans GB W3" charset="-122"/>
              <a:cs typeface="Hiragino Sans GB W3" charset="-122"/>
            </a:endParaRPr>
          </a:p>
        </p:txBody>
      </p:sp>
      <p:sp>
        <p:nvSpPr>
          <p:cNvPr id="5" name="文本框 4"/>
          <p:cNvSpPr txBox="1"/>
          <p:nvPr/>
        </p:nvSpPr>
        <p:spPr>
          <a:xfrm>
            <a:off x="196770" y="1064871"/>
            <a:ext cx="1527858" cy="369332"/>
          </a:xfrm>
          <a:prstGeom prst="rect">
            <a:avLst/>
          </a:prstGeom>
          <a:noFill/>
        </p:spPr>
        <p:txBody>
          <a:bodyPr wrap="square" rtlCol="0">
            <a:spAutoFit/>
          </a:bodyPr>
          <a:lstStyle/>
          <a:p>
            <a:r>
              <a:rPr kumimoji="1" lang="zh-CN" altLang="en-US" dirty="0" smtClean="0">
                <a:latin typeface="Hiragino Sans GB W3" charset="-122"/>
                <a:ea typeface="Hiragino Sans GB W3" charset="-122"/>
                <a:cs typeface="Hiragino Sans GB W3" charset="-122"/>
              </a:rPr>
              <a:t>零值</a:t>
            </a:r>
            <a:endParaRPr kumimoji="1" lang="zh-CN" altLang="en-US" dirty="0">
              <a:latin typeface="Hiragino Sans GB W3" charset="-122"/>
              <a:ea typeface="Hiragino Sans GB W3" charset="-122"/>
              <a:cs typeface="Hiragino Sans GB W3" charset="-122"/>
            </a:endParaRPr>
          </a:p>
        </p:txBody>
      </p:sp>
      <p:sp>
        <p:nvSpPr>
          <p:cNvPr id="6" name="文本框 5"/>
          <p:cNvSpPr txBox="1"/>
          <p:nvPr/>
        </p:nvSpPr>
        <p:spPr>
          <a:xfrm>
            <a:off x="196770" y="1585732"/>
            <a:ext cx="9572264" cy="648182"/>
          </a:xfrm>
          <a:prstGeom prst="rect">
            <a:avLst/>
          </a:prstGeom>
          <a:noFill/>
        </p:spPr>
        <p:txBody>
          <a:bodyPr wrap="square" rtlCol="0">
            <a:spAutoFit/>
          </a:bodyPr>
          <a:lstStyle/>
          <a:p>
            <a:r>
              <a:rPr kumimoji="1" lang="zh-CN" altLang="en-US" dirty="0" smtClean="0">
                <a:latin typeface="Hiragino Sans GB W3" charset="-122"/>
                <a:ea typeface="Hiragino Sans GB W3" charset="-122"/>
                <a:cs typeface="Hiragino Sans GB W3" charset="-122"/>
              </a:rPr>
              <a:t>没有明确初始值的变量声明会被赋予它们的零值，数值类型为</a:t>
            </a:r>
            <a:r>
              <a:rPr kumimoji="1" lang="en-US" altLang="zh-CN" dirty="0" smtClean="0">
                <a:latin typeface="Hiragino Sans GB W3" charset="-122"/>
                <a:ea typeface="Hiragino Sans GB W3" charset="-122"/>
                <a:cs typeface="Hiragino Sans GB W3" charset="-122"/>
              </a:rPr>
              <a:t>0</a:t>
            </a:r>
            <a:r>
              <a:rPr kumimoji="1" lang="zh-CN" altLang="en-US" dirty="0" smtClean="0">
                <a:latin typeface="Hiragino Sans GB W3" charset="-122"/>
                <a:ea typeface="Hiragino Sans GB W3" charset="-122"/>
                <a:cs typeface="Hiragino Sans GB W3" charset="-122"/>
              </a:rPr>
              <a:t>，布尔类型为</a:t>
            </a:r>
            <a:r>
              <a:rPr kumimoji="1" lang="en-US" altLang="zh-CN" dirty="0" smtClean="0">
                <a:latin typeface="Hiragino Sans GB W3" charset="-122"/>
                <a:ea typeface="Hiragino Sans GB W3" charset="-122"/>
                <a:cs typeface="Hiragino Sans GB W3" charset="-122"/>
              </a:rPr>
              <a:t>false</a:t>
            </a:r>
            <a:r>
              <a:rPr kumimoji="1" lang="zh-CN" altLang="en-US" dirty="0" smtClean="0">
                <a:latin typeface="Hiragino Sans GB W3" charset="-122"/>
                <a:ea typeface="Hiragino Sans GB W3" charset="-122"/>
                <a:cs typeface="Hiragino Sans GB W3" charset="-122"/>
              </a:rPr>
              <a:t>，字符串为“”空字符串。</a:t>
            </a:r>
            <a:endParaRPr kumimoji="1" lang="zh-CN" altLang="en-US" dirty="0">
              <a:latin typeface="Hiragino Sans GB W3" charset="-122"/>
              <a:ea typeface="Hiragino Sans GB W3" charset="-122"/>
              <a:cs typeface="Hiragino Sans GB W3" charset="-122"/>
            </a:endParaRPr>
          </a:p>
        </p:txBody>
      </p:sp>
      <p:sp>
        <p:nvSpPr>
          <p:cNvPr id="7" name="文本框 6"/>
          <p:cNvSpPr txBox="1"/>
          <p:nvPr/>
        </p:nvSpPr>
        <p:spPr>
          <a:xfrm>
            <a:off x="196770" y="2474472"/>
            <a:ext cx="1111170" cy="369332"/>
          </a:xfrm>
          <a:prstGeom prst="rect">
            <a:avLst/>
          </a:prstGeom>
          <a:noFill/>
        </p:spPr>
        <p:txBody>
          <a:bodyPr wrap="square" rtlCol="0">
            <a:spAutoFit/>
          </a:bodyPr>
          <a:lstStyle/>
          <a:p>
            <a:r>
              <a:rPr kumimoji="1" lang="zh-CN" altLang="en-US" dirty="0" smtClean="0">
                <a:latin typeface="Hiragino Sans GB W3" charset="-122"/>
                <a:ea typeface="Hiragino Sans GB W3" charset="-122"/>
                <a:cs typeface="Hiragino Sans GB W3" charset="-122"/>
              </a:rPr>
              <a:t>类型转换</a:t>
            </a:r>
            <a:endParaRPr kumimoji="1" lang="zh-CN" altLang="en-US" dirty="0">
              <a:latin typeface="Hiragino Sans GB W3" charset="-122"/>
              <a:ea typeface="Hiragino Sans GB W3" charset="-122"/>
              <a:cs typeface="Hiragino Sans GB W3" charset="-122"/>
            </a:endParaRPr>
          </a:p>
        </p:txBody>
      </p:sp>
      <p:sp>
        <p:nvSpPr>
          <p:cNvPr id="4" name="文本框 3"/>
          <p:cNvSpPr txBox="1"/>
          <p:nvPr/>
        </p:nvSpPr>
        <p:spPr>
          <a:xfrm>
            <a:off x="196770" y="3020217"/>
            <a:ext cx="9970477" cy="923330"/>
          </a:xfrm>
          <a:prstGeom prst="rect">
            <a:avLst/>
          </a:prstGeom>
          <a:noFill/>
        </p:spPr>
        <p:txBody>
          <a:bodyPr wrap="square" rtlCol="0">
            <a:spAutoFit/>
          </a:bodyPr>
          <a:lstStyle/>
          <a:p>
            <a:r>
              <a:rPr kumimoji="1" lang="en-US" altLang="zh-CN" dirty="0" smtClean="0">
                <a:latin typeface="Hiragino Sans GB W3" charset="-122"/>
                <a:ea typeface="Hiragino Sans GB W3" charset="-122"/>
                <a:cs typeface="Hiragino Sans GB W3" charset="-122"/>
              </a:rPr>
              <a:t>Go</a:t>
            </a:r>
            <a:r>
              <a:rPr kumimoji="1" lang="zh-CN" altLang="en-US" dirty="0" smtClean="0">
                <a:latin typeface="Hiragino Sans GB W3" charset="-122"/>
                <a:ea typeface="Hiragino Sans GB W3" charset="-122"/>
                <a:cs typeface="Hiragino Sans GB W3" charset="-122"/>
              </a:rPr>
              <a:t>中一般通过显示转换的方式转换数据类型，可以通过强制类型转换直接转换类型，需要注意的是在数据类型转换时尽量不要从位宽大的类型向位宽小的类型转换，因为容易出现数据丢失的情况。</a:t>
            </a:r>
            <a:endParaRPr kumimoji="1" lang="zh-CN" altLang="en-US" dirty="0">
              <a:latin typeface="Hiragino Sans GB W3" charset="-122"/>
              <a:ea typeface="Hiragino Sans GB W3" charset="-122"/>
              <a:cs typeface="Hiragino Sans GB W3" charset="-122"/>
            </a:endParaRPr>
          </a:p>
        </p:txBody>
      </p:sp>
      <p:pic>
        <p:nvPicPr>
          <p:cNvPr id="8" name="图片 7"/>
          <p:cNvPicPr>
            <a:picLocks noChangeAspect="1"/>
          </p:cNvPicPr>
          <p:nvPr/>
        </p:nvPicPr>
        <p:blipFill>
          <a:blip r:embed="rId2"/>
          <a:stretch>
            <a:fillRect/>
          </a:stretch>
        </p:blipFill>
        <p:spPr>
          <a:xfrm>
            <a:off x="2095500" y="95250"/>
            <a:ext cx="8001000" cy="6667500"/>
          </a:xfrm>
          <a:prstGeom prst="rect">
            <a:avLst/>
          </a:prstGeom>
        </p:spPr>
      </p:pic>
      <p:sp>
        <p:nvSpPr>
          <p:cNvPr id="9" name="文本框 8"/>
          <p:cNvSpPr txBox="1"/>
          <p:nvPr/>
        </p:nvSpPr>
        <p:spPr>
          <a:xfrm>
            <a:off x="196770" y="4341169"/>
            <a:ext cx="2911697" cy="369332"/>
          </a:xfrm>
          <a:prstGeom prst="rect">
            <a:avLst/>
          </a:prstGeom>
          <a:noFill/>
        </p:spPr>
        <p:txBody>
          <a:bodyPr wrap="square" rtlCol="0">
            <a:spAutoFit/>
          </a:bodyPr>
          <a:lstStyle/>
          <a:p>
            <a:r>
              <a:rPr kumimoji="1" lang="zh-CN" altLang="en-US" dirty="0" smtClean="0">
                <a:latin typeface="Hiragino Sans GB W3" charset="-122"/>
                <a:ea typeface="Hiragino Sans GB W3" charset="-122"/>
                <a:cs typeface="Hiragino Sans GB W3" charset="-122"/>
              </a:rPr>
              <a:t>常量</a:t>
            </a:r>
            <a:endParaRPr kumimoji="1" lang="zh-CN" altLang="en-US" dirty="0">
              <a:latin typeface="Hiragino Sans GB W3" charset="-122"/>
              <a:ea typeface="Hiragino Sans GB W3" charset="-122"/>
              <a:cs typeface="Hiragino Sans GB W3" charset="-122"/>
            </a:endParaRPr>
          </a:p>
        </p:txBody>
      </p:sp>
      <p:sp>
        <p:nvSpPr>
          <p:cNvPr id="10" name="文本框 9"/>
          <p:cNvSpPr txBox="1"/>
          <p:nvPr/>
        </p:nvSpPr>
        <p:spPr>
          <a:xfrm>
            <a:off x="196770" y="4974215"/>
            <a:ext cx="10849708" cy="369332"/>
          </a:xfrm>
          <a:prstGeom prst="rect">
            <a:avLst/>
          </a:prstGeom>
          <a:noFill/>
        </p:spPr>
        <p:txBody>
          <a:bodyPr wrap="square" rtlCol="0">
            <a:spAutoFit/>
          </a:bodyPr>
          <a:lstStyle/>
          <a:p>
            <a:r>
              <a:rPr kumimoji="1" lang="zh-CN" altLang="en-US" dirty="0" smtClean="0">
                <a:latin typeface="Hiragino Sans GB W3" charset="-122"/>
                <a:ea typeface="Hiragino Sans GB W3" charset="-122"/>
                <a:cs typeface="Hiragino Sans GB W3" charset="-122"/>
              </a:rPr>
              <a:t>常量的声明方式与变量相似，但是关键字是</a:t>
            </a:r>
            <a:r>
              <a:rPr kumimoji="1" lang="en-US" altLang="zh-CN" dirty="0" err="1" smtClean="0">
                <a:latin typeface="Hiragino Sans GB W3" charset="-122"/>
                <a:ea typeface="Hiragino Sans GB W3" charset="-122"/>
                <a:cs typeface="Hiragino Sans GB W3" charset="-122"/>
              </a:rPr>
              <a:t>const</a:t>
            </a:r>
            <a:r>
              <a:rPr kumimoji="1" lang="zh-CN" altLang="en-US" dirty="0" smtClean="0">
                <a:latin typeface="Hiragino Sans GB W3" charset="-122"/>
                <a:ea typeface="Hiragino Sans GB W3" charset="-122"/>
                <a:cs typeface="Hiragino Sans GB W3" charset="-122"/>
              </a:rPr>
              <a:t>而不是</a:t>
            </a:r>
            <a:r>
              <a:rPr kumimoji="1" lang="en-US" altLang="zh-CN" dirty="0" err="1" smtClean="0">
                <a:latin typeface="Hiragino Sans GB W3" charset="-122"/>
                <a:ea typeface="Hiragino Sans GB W3" charset="-122"/>
                <a:cs typeface="Hiragino Sans GB W3" charset="-122"/>
              </a:rPr>
              <a:t>var</a:t>
            </a:r>
            <a:r>
              <a:rPr kumimoji="1" lang="zh-CN" altLang="en-US" dirty="0" smtClean="0">
                <a:latin typeface="Hiragino Sans GB W3" charset="-122"/>
                <a:ea typeface="Hiragino Sans GB W3" charset="-122"/>
                <a:cs typeface="Hiragino Sans GB W3" charset="-122"/>
              </a:rPr>
              <a:t>，而且常量不能通过</a:t>
            </a:r>
            <a:r>
              <a:rPr kumimoji="1" lang="en-US" altLang="zh-CN" dirty="0" smtClean="0">
                <a:latin typeface="Hiragino Sans GB W3" charset="-122"/>
                <a:ea typeface="Hiragino Sans GB W3" charset="-122"/>
                <a:cs typeface="Hiragino Sans GB W3" charset="-122"/>
              </a:rPr>
              <a:t>:=</a:t>
            </a:r>
            <a:r>
              <a:rPr kumimoji="1" lang="zh-CN" altLang="en-US" dirty="0" smtClean="0">
                <a:latin typeface="Hiragino Sans GB W3" charset="-122"/>
                <a:ea typeface="Hiragino Sans GB W3" charset="-122"/>
                <a:cs typeface="Hiragino Sans GB W3" charset="-122"/>
              </a:rPr>
              <a:t>语法进行声明</a:t>
            </a:r>
            <a:endParaRPr kumimoji="1" lang="zh-CN" altLang="en-US" dirty="0">
              <a:latin typeface="Hiragino Sans GB W3" charset="-122"/>
              <a:ea typeface="Hiragino Sans GB W3" charset="-122"/>
              <a:cs typeface="Hiragino Sans GB W3" charset="-122"/>
            </a:endParaRPr>
          </a:p>
        </p:txBody>
      </p:sp>
    </p:spTree>
    <p:extLst>
      <p:ext uri="{BB962C8B-B14F-4D97-AF65-F5344CB8AC3E}">
        <p14:creationId xmlns:p14="http://schemas.microsoft.com/office/powerpoint/2010/main" val="1465897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r>
              <a:rPr lang="en-US" smtClean="0">
                <a:latin typeface="Hiragino Sans GB W3" charset="-122"/>
                <a:ea typeface="Hiragino Sans GB W3" charset="-122"/>
                <a:cs typeface="Hiragino Sans GB W3" charset="-122"/>
              </a:rPr>
              <a:t>1</a:t>
            </a:r>
            <a:endParaRPr lang="en-US" dirty="0">
              <a:latin typeface="Hiragino Sans GB W3" charset="-122"/>
              <a:ea typeface="Hiragino Sans GB W3" charset="-122"/>
              <a:cs typeface="Hiragino Sans GB W3" charset="-122"/>
            </a:endParaRPr>
          </a:p>
        </p:txBody>
      </p:sp>
      <p:sp>
        <p:nvSpPr>
          <p:cNvPr id="3" name="标题 2"/>
          <p:cNvSpPr>
            <a:spLocks noGrp="1"/>
          </p:cNvSpPr>
          <p:nvPr>
            <p:ph type="title"/>
          </p:nvPr>
        </p:nvSpPr>
        <p:spPr/>
        <p:txBody>
          <a:bodyPr/>
          <a:lstStyle/>
          <a:p>
            <a:r>
              <a:rPr kumimoji="1" lang="zh-CN" altLang="en-US" dirty="0" smtClean="0">
                <a:latin typeface="Hiragino Sans GB W3" charset="-122"/>
                <a:ea typeface="Hiragino Sans GB W3" charset="-122"/>
                <a:cs typeface="Hiragino Sans GB W3" charset="-122"/>
              </a:rPr>
              <a:t>基础语法</a:t>
            </a:r>
            <a:endParaRPr kumimoji="1" lang="zh-CN" altLang="en-US" dirty="0">
              <a:latin typeface="Hiragino Sans GB W3" charset="-122"/>
              <a:ea typeface="Hiragino Sans GB W3" charset="-122"/>
              <a:cs typeface="Hiragino Sans GB W3" charset="-122"/>
            </a:endParaRPr>
          </a:p>
        </p:txBody>
      </p:sp>
      <p:sp>
        <p:nvSpPr>
          <p:cNvPr id="7" name="文本框 6"/>
          <p:cNvSpPr txBox="1"/>
          <p:nvPr/>
        </p:nvSpPr>
        <p:spPr>
          <a:xfrm>
            <a:off x="281354" y="1019908"/>
            <a:ext cx="3481754" cy="369332"/>
          </a:xfrm>
          <a:prstGeom prst="rect">
            <a:avLst/>
          </a:prstGeom>
          <a:noFill/>
        </p:spPr>
        <p:txBody>
          <a:bodyPr wrap="square" rtlCol="0">
            <a:spAutoFit/>
          </a:bodyPr>
          <a:lstStyle/>
          <a:p>
            <a:r>
              <a:rPr kumimoji="1" lang="zh-CN" altLang="en-US" dirty="0" smtClean="0">
                <a:latin typeface="Hiragino Sans GB W3" charset="-122"/>
                <a:ea typeface="Hiragino Sans GB W3" charset="-122"/>
                <a:cs typeface="Hiragino Sans GB W3" charset="-122"/>
              </a:rPr>
              <a:t>循环语句</a:t>
            </a:r>
            <a:endParaRPr kumimoji="1" lang="zh-CN" altLang="en-US" dirty="0">
              <a:latin typeface="Hiragino Sans GB W3" charset="-122"/>
              <a:ea typeface="Hiragino Sans GB W3" charset="-122"/>
              <a:cs typeface="Hiragino Sans GB W3" charset="-122"/>
            </a:endParaRPr>
          </a:p>
        </p:txBody>
      </p:sp>
      <p:sp>
        <p:nvSpPr>
          <p:cNvPr id="8" name="文本框 7"/>
          <p:cNvSpPr txBox="1"/>
          <p:nvPr/>
        </p:nvSpPr>
        <p:spPr>
          <a:xfrm>
            <a:off x="281354" y="1609719"/>
            <a:ext cx="11058400" cy="646331"/>
          </a:xfrm>
          <a:prstGeom prst="rect">
            <a:avLst/>
          </a:prstGeom>
          <a:noFill/>
        </p:spPr>
        <p:txBody>
          <a:bodyPr wrap="square" rtlCol="0">
            <a:spAutoFit/>
          </a:bodyPr>
          <a:lstStyle/>
          <a:p>
            <a:r>
              <a:rPr kumimoji="1" lang="en-US" altLang="zh-CN" dirty="0" smtClean="0">
                <a:latin typeface="Hiragino Sans GB W3" charset="-122"/>
                <a:ea typeface="Hiragino Sans GB W3" charset="-122"/>
                <a:cs typeface="Hiragino Sans GB W3" charset="-122"/>
              </a:rPr>
              <a:t>Go</a:t>
            </a:r>
            <a:r>
              <a:rPr kumimoji="1" lang="zh-CN" altLang="en-US" dirty="0" smtClean="0">
                <a:latin typeface="Hiragino Sans GB W3" charset="-122"/>
                <a:ea typeface="Hiragino Sans GB W3" charset="-122"/>
                <a:cs typeface="Hiragino Sans GB W3" charset="-122"/>
              </a:rPr>
              <a:t>里面只有一种循环语句，就是</a:t>
            </a:r>
            <a:r>
              <a:rPr kumimoji="1" lang="en-US" altLang="zh-CN" dirty="0" smtClean="0">
                <a:latin typeface="Hiragino Sans GB W3" charset="-122"/>
                <a:ea typeface="Hiragino Sans GB W3" charset="-122"/>
                <a:cs typeface="Hiragino Sans GB W3" charset="-122"/>
              </a:rPr>
              <a:t>for</a:t>
            </a:r>
            <a:r>
              <a:rPr kumimoji="1" lang="zh-CN" altLang="en-US" dirty="0" smtClean="0">
                <a:latin typeface="Hiragino Sans GB W3" charset="-122"/>
                <a:ea typeface="Hiragino Sans GB W3" charset="-122"/>
                <a:cs typeface="Hiragino Sans GB W3" charset="-122"/>
              </a:rPr>
              <a:t>循环，与</a:t>
            </a:r>
            <a:r>
              <a:rPr kumimoji="1" lang="en-US" altLang="zh-CN" dirty="0" smtClean="0">
                <a:latin typeface="Hiragino Sans GB W3" charset="-122"/>
                <a:ea typeface="Hiragino Sans GB W3" charset="-122"/>
                <a:cs typeface="Hiragino Sans GB W3" charset="-122"/>
              </a:rPr>
              <a:t>PHP</a:t>
            </a:r>
            <a:r>
              <a:rPr kumimoji="1" lang="zh-CN" altLang="en-US" dirty="0" smtClean="0">
                <a:latin typeface="Hiragino Sans GB W3" charset="-122"/>
                <a:ea typeface="Hiragino Sans GB W3" charset="-122"/>
                <a:cs typeface="Hiragino Sans GB W3" charset="-122"/>
              </a:rPr>
              <a:t>一样它由初始化语句，条件表达式语句，后置语句三个部分组成，以分号隔开，但是不需要用小括号包裹，循环体需要通过大括号包裹。例如：</a:t>
            </a:r>
            <a:endParaRPr kumimoji="1" lang="zh-CN" altLang="en-US" dirty="0">
              <a:latin typeface="Hiragino Sans GB W3" charset="-122"/>
              <a:ea typeface="Hiragino Sans GB W3" charset="-122"/>
              <a:cs typeface="Hiragino Sans GB W3" charset="-122"/>
            </a:endParaRPr>
          </a:p>
        </p:txBody>
      </p:sp>
      <p:pic>
        <p:nvPicPr>
          <p:cNvPr id="9" name="图片 8"/>
          <p:cNvPicPr>
            <a:picLocks noChangeAspect="1"/>
          </p:cNvPicPr>
          <p:nvPr/>
        </p:nvPicPr>
        <p:blipFill>
          <a:blip r:embed="rId2"/>
          <a:stretch>
            <a:fillRect/>
          </a:stretch>
        </p:blipFill>
        <p:spPr>
          <a:xfrm>
            <a:off x="1752648" y="2256050"/>
            <a:ext cx="7988300" cy="3454400"/>
          </a:xfrm>
          <a:prstGeom prst="rect">
            <a:avLst/>
          </a:prstGeom>
        </p:spPr>
      </p:pic>
      <p:sp>
        <p:nvSpPr>
          <p:cNvPr id="10" name="文本框 9"/>
          <p:cNvSpPr txBox="1"/>
          <p:nvPr/>
        </p:nvSpPr>
        <p:spPr>
          <a:xfrm>
            <a:off x="281354" y="2902381"/>
            <a:ext cx="10745613" cy="1200329"/>
          </a:xfrm>
          <a:prstGeom prst="rect">
            <a:avLst/>
          </a:prstGeom>
          <a:noFill/>
        </p:spPr>
        <p:txBody>
          <a:bodyPr wrap="square" rtlCol="0">
            <a:spAutoFit/>
          </a:bodyPr>
          <a:lstStyle/>
          <a:p>
            <a:r>
              <a:rPr kumimoji="1" lang="zh-CN" altLang="en-US" dirty="0" smtClean="0">
                <a:latin typeface="Hiragino Sans GB W3" charset="-122"/>
                <a:ea typeface="Hiragino Sans GB W3" charset="-122"/>
                <a:cs typeface="Hiragino Sans GB W3" charset="-122"/>
              </a:rPr>
              <a:t>在</a:t>
            </a:r>
            <a:r>
              <a:rPr kumimoji="1" lang="en-US" altLang="zh-CN" dirty="0" smtClean="0">
                <a:latin typeface="Hiragino Sans GB W3" charset="-122"/>
                <a:ea typeface="Hiragino Sans GB W3" charset="-122"/>
                <a:cs typeface="Hiragino Sans GB W3" charset="-122"/>
              </a:rPr>
              <a:t>Go</a:t>
            </a:r>
            <a:r>
              <a:rPr kumimoji="1" lang="zh-CN" altLang="en-US" dirty="0" smtClean="0">
                <a:latin typeface="Hiragino Sans GB W3" charset="-122"/>
                <a:ea typeface="Hiragino Sans GB W3" charset="-122"/>
                <a:cs typeface="Hiragino Sans GB W3" charset="-122"/>
              </a:rPr>
              <a:t>中，</a:t>
            </a:r>
            <a:r>
              <a:rPr kumimoji="1" lang="en-US" altLang="zh-CN" dirty="0" smtClean="0">
                <a:latin typeface="Hiragino Sans GB W3" charset="-122"/>
                <a:ea typeface="Hiragino Sans GB W3" charset="-122"/>
                <a:cs typeface="Hiragino Sans GB W3" charset="-122"/>
              </a:rPr>
              <a:t>for</a:t>
            </a:r>
            <a:r>
              <a:rPr kumimoji="1" lang="zh-CN" altLang="en-US" dirty="0" smtClean="0">
                <a:latin typeface="Hiragino Sans GB W3" charset="-122"/>
                <a:ea typeface="Hiragino Sans GB W3" charset="-122"/>
                <a:cs typeface="Hiragino Sans GB W3" charset="-122"/>
              </a:rPr>
              <a:t>循环的初始化语句与后置语句是可选的，可不填任何语句，当写无限循环时，三个语句都不需要写，具体如下 </a:t>
            </a:r>
            <a:r>
              <a:rPr kumimoji="1" lang="en-US" altLang="zh-CN" dirty="0" smtClean="0">
                <a:latin typeface="Hiragino Sans GB W3" charset="-122"/>
                <a:ea typeface="Hiragino Sans GB W3" charset="-122"/>
                <a:cs typeface="Hiragino Sans GB W3" charset="-122"/>
              </a:rPr>
              <a:t>for{</a:t>
            </a:r>
          </a:p>
          <a:p>
            <a:r>
              <a:rPr kumimoji="1" lang="mr-IN" altLang="zh-CN" dirty="0" smtClean="0">
                <a:latin typeface="Hiragino Sans GB W3" charset="-122"/>
                <a:ea typeface="Hiragino Sans GB W3" charset="-122"/>
                <a:cs typeface="Hiragino Sans GB W3" charset="-122"/>
              </a:rPr>
              <a:t>…</a:t>
            </a:r>
            <a:r>
              <a:rPr kumimoji="1" lang="en-US" altLang="zh-CN" dirty="0" smtClean="0">
                <a:latin typeface="Hiragino Sans GB W3" charset="-122"/>
                <a:ea typeface="Hiragino Sans GB W3" charset="-122"/>
                <a:cs typeface="Hiragino Sans GB W3" charset="-122"/>
              </a:rPr>
              <a:t>..</a:t>
            </a:r>
          </a:p>
          <a:p>
            <a:r>
              <a:rPr kumimoji="1" lang="en-US" altLang="zh-CN" dirty="0" smtClean="0">
                <a:latin typeface="Hiragino Sans GB W3" charset="-122"/>
                <a:ea typeface="Hiragino Sans GB W3" charset="-122"/>
                <a:cs typeface="Hiragino Sans GB W3" charset="-122"/>
              </a:rPr>
              <a:t>}</a:t>
            </a:r>
          </a:p>
        </p:txBody>
      </p:sp>
    </p:spTree>
    <p:extLst>
      <p:ext uri="{BB962C8B-B14F-4D97-AF65-F5344CB8AC3E}">
        <p14:creationId xmlns:p14="http://schemas.microsoft.com/office/powerpoint/2010/main" val="54519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r>
              <a:rPr lang="en-US" smtClean="0">
                <a:latin typeface="Hiragino Sans GB W3" charset="-122"/>
                <a:ea typeface="Hiragino Sans GB W3" charset="-122"/>
                <a:cs typeface="Hiragino Sans GB W3" charset="-122"/>
              </a:rPr>
              <a:t>1</a:t>
            </a:r>
            <a:endParaRPr lang="en-US" dirty="0">
              <a:latin typeface="Hiragino Sans GB W3" charset="-122"/>
              <a:ea typeface="Hiragino Sans GB W3" charset="-122"/>
              <a:cs typeface="Hiragino Sans GB W3" charset="-122"/>
            </a:endParaRPr>
          </a:p>
        </p:txBody>
      </p:sp>
      <p:sp>
        <p:nvSpPr>
          <p:cNvPr id="3" name="标题 2"/>
          <p:cNvSpPr>
            <a:spLocks noGrp="1"/>
          </p:cNvSpPr>
          <p:nvPr>
            <p:ph type="title"/>
          </p:nvPr>
        </p:nvSpPr>
        <p:spPr/>
        <p:txBody>
          <a:bodyPr/>
          <a:lstStyle/>
          <a:p>
            <a:r>
              <a:rPr kumimoji="1" lang="zh-CN" altLang="en-US" dirty="0" smtClean="0">
                <a:latin typeface="Hiragino Sans GB W3" charset="-122"/>
                <a:ea typeface="Hiragino Sans GB W3" charset="-122"/>
                <a:cs typeface="Hiragino Sans GB W3" charset="-122"/>
              </a:rPr>
              <a:t>基础语法</a:t>
            </a:r>
            <a:endParaRPr kumimoji="1" lang="zh-CN" altLang="en-US" dirty="0">
              <a:latin typeface="Hiragino Sans GB W3" charset="-122"/>
              <a:ea typeface="Hiragino Sans GB W3" charset="-122"/>
              <a:cs typeface="Hiragino Sans GB W3" charset="-122"/>
            </a:endParaRPr>
          </a:p>
        </p:txBody>
      </p:sp>
      <p:sp>
        <p:nvSpPr>
          <p:cNvPr id="5" name="文本框 4"/>
          <p:cNvSpPr txBox="1"/>
          <p:nvPr/>
        </p:nvSpPr>
        <p:spPr>
          <a:xfrm>
            <a:off x="210065" y="1173892"/>
            <a:ext cx="1841157" cy="369332"/>
          </a:xfrm>
          <a:prstGeom prst="rect">
            <a:avLst/>
          </a:prstGeom>
          <a:noFill/>
        </p:spPr>
        <p:txBody>
          <a:bodyPr wrap="square" rtlCol="0">
            <a:spAutoFit/>
          </a:bodyPr>
          <a:lstStyle/>
          <a:p>
            <a:r>
              <a:rPr kumimoji="1" lang="en-US" altLang="zh-CN" dirty="0" smtClean="0">
                <a:latin typeface="Hiragino Sans GB W3" charset="-122"/>
                <a:ea typeface="Hiragino Sans GB W3" charset="-122"/>
                <a:cs typeface="Hiragino Sans GB W3" charset="-122"/>
              </a:rPr>
              <a:t>if</a:t>
            </a:r>
            <a:r>
              <a:rPr kumimoji="1" lang="zh-CN" altLang="en-US" dirty="0" smtClean="0">
                <a:latin typeface="Hiragino Sans GB W3" charset="-122"/>
                <a:ea typeface="Hiragino Sans GB W3" charset="-122"/>
                <a:cs typeface="Hiragino Sans GB W3" charset="-122"/>
              </a:rPr>
              <a:t>语句</a:t>
            </a:r>
            <a:endParaRPr kumimoji="1" lang="zh-CN" altLang="en-US" dirty="0">
              <a:latin typeface="Hiragino Sans GB W3" charset="-122"/>
              <a:ea typeface="Hiragino Sans GB W3" charset="-122"/>
              <a:cs typeface="Hiragino Sans GB W3" charset="-122"/>
            </a:endParaRPr>
          </a:p>
        </p:txBody>
      </p:sp>
      <p:sp>
        <p:nvSpPr>
          <p:cNvPr id="6" name="文本框 5"/>
          <p:cNvSpPr txBox="1"/>
          <p:nvPr/>
        </p:nvSpPr>
        <p:spPr>
          <a:xfrm>
            <a:off x="210065" y="1831190"/>
            <a:ext cx="10181967" cy="646331"/>
          </a:xfrm>
          <a:prstGeom prst="rect">
            <a:avLst/>
          </a:prstGeom>
          <a:noFill/>
        </p:spPr>
        <p:txBody>
          <a:bodyPr wrap="square" rtlCol="0">
            <a:spAutoFit/>
          </a:bodyPr>
          <a:lstStyle/>
          <a:p>
            <a:r>
              <a:rPr kumimoji="1" lang="en-US" altLang="zh-CN" dirty="0" smtClean="0">
                <a:latin typeface="Hiragino Sans GB W3" charset="-122"/>
                <a:ea typeface="Hiragino Sans GB W3" charset="-122"/>
                <a:cs typeface="Hiragino Sans GB W3" charset="-122"/>
              </a:rPr>
              <a:t>Go</a:t>
            </a:r>
            <a:r>
              <a:rPr kumimoji="1" lang="zh-CN" altLang="en-US" dirty="0" smtClean="0">
                <a:latin typeface="Hiragino Sans GB W3" charset="-122"/>
                <a:ea typeface="Hiragino Sans GB W3" charset="-122"/>
                <a:cs typeface="Hiragino Sans GB W3" charset="-122"/>
              </a:rPr>
              <a:t>中</a:t>
            </a:r>
            <a:r>
              <a:rPr kumimoji="1" lang="en-US" altLang="zh-CN" dirty="0" smtClean="0">
                <a:latin typeface="Hiragino Sans GB W3" charset="-122"/>
                <a:ea typeface="Hiragino Sans GB W3" charset="-122"/>
                <a:cs typeface="Hiragino Sans GB W3" charset="-122"/>
              </a:rPr>
              <a:t>if</a:t>
            </a:r>
            <a:r>
              <a:rPr kumimoji="1" lang="zh-CN" altLang="en-US" dirty="0" smtClean="0">
                <a:latin typeface="Hiragino Sans GB W3" charset="-122"/>
                <a:ea typeface="Hiragino Sans GB W3" charset="-122"/>
                <a:cs typeface="Hiragino Sans GB W3" charset="-122"/>
              </a:rPr>
              <a:t>语句与</a:t>
            </a:r>
            <a:r>
              <a:rPr kumimoji="1" lang="en-US" altLang="zh-CN" dirty="0" smtClean="0">
                <a:latin typeface="Hiragino Sans GB W3" charset="-122"/>
                <a:ea typeface="Hiragino Sans GB W3" charset="-122"/>
                <a:cs typeface="Hiragino Sans GB W3" charset="-122"/>
              </a:rPr>
              <a:t>for</a:t>
            </a:r>
            <a:r>
              <a:rPr kumimoji="1" lang="zh-CN" altLang="en-US" dirty="0" smtClean="0">
                <a:latin typeface="Hiragino Sans GB W3" charset="-122"/>
                <a:ea typeface="Hiragino Sans GB W3" charset="-122"/>
                <a:cs typeface="Hiragino Sans GB W3" charset="-122"/>
              </a:rPr>
              <a:t>相似，</a:t>
            </a:r>
            <a:r>
              <a:rPr kumimoji="1" lang="en-US" altLang="zh-CN" dirty="0" smtClean="0">
                <a:latin typeface="Hiragino Sans GB W3" charset="-122"/>
                <a:ea typeface="Hiragino Sans GB W3" charset="-122"/>
                <a:cs typeface="Hiragino Sans GB W3" charset="-122"/>
              </a:rPr>
              <a:t>if</a:t>
            </a:r>
            <a:r>
              <a:rPr kumimoji="1" lang="zh-CN" altLang="en-US" dirty="0" smtClean="0">
                <a:latin typeface="Hiragino Sans GB W3" charset="-122"/>
                <a:ea typeface="Hiragino Sans GB W3" charset="-122"/>
                <a:cs typeface="Hiragino Sans GB W3" charset="-122"/>
              </a:rPr>
              <a:t>语句只有一个条件表达式，但可以在条件表达式前执行一个简单语句，该语句声明的变量作用域仅在</a:t>
            </a:r>
            <a:r>
              <a:rPr kumimoji="1" lang="en-US" altLang="zh-CN" dirty="0" smtClean="0">
                <a:latin typeface="Hiragino Sans GB W3" charset="-122"/>
                <a:ea typeface="Hiragino Sans GB W3" charset="-122"/>
                <a:cs typeface="Hiragino Sans GB W3" charset="-122"/>
              </a:rPr>
              <a:t>if</a:t>
            </a:r>
            <a:r>
              <a:rPr kumimoji="1" lang="zh-CN" altLang="en-US" dirty="0" smtClean="0">
                <a:latin typeface="Hiragino Sans GB W3" charset="-122"/>
                <a:ea typeface="Hiragino Sans GB W3" charset="-122"/>
                <a:cs typeface="Hiragino Sans GB W3" charset="-122"/>
              </a:rPr>
              <a:t>之内</a:t>
            </a:r>
            <a:endParaRPr kumimoji="1" lang="zh-CN" altLang="en-US" dirty="0">
              <a:latin typeface="Hiragino Sans GB W3" charset="-122"/>
              <a:ea typeface="Hiragino Sans GB W3" charset="-122"/>
              <a:cs typeface="Hiragino Sans GB W3" charset="-122"/>
            </a:endParaRPr>
          </a:p>
        </p:txBody>
      </p:sp>
      <p:pic>
        <p:nvPicPr>
          <p:cNvPr id="8" name="图片 7"/>
          <p:cNvPicPr>
            <a:picLocks noChangeAspect="1"/>
          </p:cNvPicPr>
          <p:nvPr/>
        </p:nvPicPr>
        <p:blipFill>
          <a:blip r:embed="rId2"/>
          <a:stretch>
            <a:fillRect/>
          </a:stretch>
        </p:blipFill>
        <p:spPr>
          <a:xfrm>
            <a:off x="1272746" y="2564018"/>
            <a:ext cx="7302843" cy="3451554"/>
          </a:xfrm>
          <a:prstGeom prst="rect">
            <a:avLst/>
          </a:prstGeom>
        </p:spPr>
      </p:pic>
    </p:spTree>
    <p:extLst>
      <p:ext uri="{BB962C8B-B14F-4D97-AF65-F5344CB8AC3E}">
        <p14:creationId xmlns:p14="http://schemas.microsoft.com/office/powerpoint/2010/main" val="2080475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r>
              <a:rPr lang="en-US" smtClean="0">
                <a:latin typeface="Hiragino Sans GB W3" charset="-122"/>
                <a:ea typeface="Hiragino Sans GB W3" charset="-122"/>
                <a:cs typeface="Hiragino Sans GB W3" charset="-122"/>
              </a:rPr>
              <a:t>1</a:t>
            </a:r>
            <a:endParaRPr lang="en-US" dirty="0">
              <a:latin typeface="Hiragino Sans GB W3" charset="-122"/>
              <a:ea typeface="Hiragino Sans GB W3" charset="-122"/>
              <a:cs typeface="Hiragino Sans GB W3" charset="-122"/>
            </a:endParaRPr>
          </a:p>
        </p:txBody>
      </p:sp>
      <p:sp>
        <p:nvSpPr>
          <p:cNvPr id="3" name="标题 2"/>
          <p:cNvSpPr>
            <a:spLocks noGrp="1"/>
          </p:cNvSpPr>
          <p:nvPr>
            <p:ph type="title"/>
          </p:nvPr>
        </p:nvSpPr>
        <p:spPr/>
        <p:txBody>
          <a:bodyPr/>
          <a:lstStyle/>
          <a:p>
            <a:r>
              <a:rPr kumimoji="1" lang="zh-CN" altLang="en-US" dirty="0" smtClean="0">
                <a:latin typeface="Hiragino Sans GB W3" charset="-122"/>
                <a:ea typeface="Hiragino Sans GB W3" charset="-122"/>
                <a:cs typeface="Hiragino Sans GB W3" charset="-122"/>
              </a:rPr>
              <a:t>基础语法</a:t>
            </a:r>
            <a:endParaRPr kumimoji="1" lang="zh-CN" altLang="en-US" dirty="0">
              <a:latin typeface="Hiragino Sans GB W3" charset="-122"/>
              <a:ea typeface="Hiragino Sans GB W3" charset="-122"/>
              <a:cs typeface="Hiragino Sans GB W3" charset="-122"/>
            </a:endParaRPr>
          </a:p>
        </p:txBody>
      </p:sp>
      <p:sp>
        <p:nvSpPr>
          <p:cNvPr id="5" name="文本框 4"/>
          <p:cNvSpPr txBox="1"/>
          <p:nvPr/>
        </p:nvSpPr>
        <p:spPr>
          <a:xfrm>
            <a:off x="506627" y="976183"/>
            <a:ext cx="1606377" cy="369332"/>
          </a:xfrm>
          <a:prstGeom prst="rect">
            <a:avLst/>
          </a:prstGeom>
          <a:noFill/>
        </p:spPr>
        <p:txBody>
          <a:bodyPr wrap="square" rtlCol="0">
            <a:spAutoFit/>
          </a:bodyPr>
          <a:lstStyle/>
          <a:p>
            <a:r>
              <a:rPr kumimoji="1" lang="en-US" altLang="zh-CN" dirty="0" smtClean="0">
                <a:latin typeface="Hiragino Sans GB W3" charset="-122"/>
                <a:ea typeface="Hiragino Sans GB W3" charset="-122"/>
                <a:cs typeface="Hiragino Sans GB W3" charset="-122"/>
              </a:rPr>
              <a:t>switch</a:t>
            </a:r>
            <a:r>
              <a:rPr kumimoji="1" lang="zh-CN" altLang="en-US" dirty="0" smtClean="0">
                <a:latin typeface="Hiragino Sans GB W3" charset="-122"/>
                <a:ea typeface="Hiragino Sans GB W3" charset="-122"/>
                <a:cs typeface="Hiragino Sans GB W3" charset="-122"/>
              </a:rPr>
              <a:t>语句</a:t>
            </a:r>
            <a:endParaRPr kumimoji="1" lang="zh-CN" altLang="en-US" dirty="0">
              <a:latin typeface="Hiragino Sans GB W3" charset="-122"/>
              <a:ea typeface="Hiragino Sans GB W3" charset="-122"/>
              <a:cs typeface="Hiragino Sans GB W3" charset="-122"/>
            </a:endParaRPr>
          </a:p>
        </p:txBody>
      </p:sp>
      <p:sp>
        <p:nvSpPr>
          <p:cNvPr id="6" name="文本框 5"/>
          <p:cNvSpPr txBox="1"/>
          <p:nvPr/>
        </p:nvSpPr>
        <p:spPr>
          <a:xfrm>
            <a:off x="506627" y="1487214"/>
            <a:ext cx="10058400" cy="923330"/>
          </a:xfrm>
          <a:prstGeom prst="rect">
            <a:avLst/>
          </a:prstGeom>
          <a:noFill/>
        </p:spPr>
        <p:txBody>
          <a:bodyPr wrap="square" rtlCol="0">
            <a:spAutoFit/>
          </a:bodyPr>
          <a:lstStyle/>
          <a:p>
            <a:r>
              <a:rPr kumimoji="1" lang="en-US" altLang="zh-CN" dirty="0" smtClean="0">
                <a:latin typeface="Hiragino Sans GB W3" charset="-122"/>
                <a:ea typeface="Hiragino Sans GB W3" charset="-122"/>
                <a:cs typeface="Hiragino Sans GB W3" charset="-122"/>
              </a:rPr>
              <a:t>Go</a:t>
            </a:r>
            <a:r>
              <a:rPr kumimoji="1" lang="zh-CN" altLang="en-US" dirty="0" smtClean="0">
                <a:latin typeface="Hiragino Sans GB W3" charset="-122"/>
                <a:ea typeface="Hiragino Sans GB W3" charset="-122"/>
                <a:cs typeface="Hiragino Sans GB W3" charset="-122"/>
              </a:rPr>
              <a:t>中</a:t>
            </a:r>
            <a:r>
              <a:rPr kumimoji="1" lang="en-US" altLang="zh-CN" dirty="0" smtClean="0">
                <a:latin typeface="Hiragino Sans GB W3" charset="-122"/>
                <a:ea typeface="Hiragino Sans GB W3" charset="-122"/>
                <a:cs typeface="Hiragino Sans GB W3" charset="-122"/>
              </a:rPr>
              <a:t>switch</a:t>
            </a:r>
            <a:r>
              <a:rPr kumimoji="1" lang="zh-CN" altLang="en-US" dirty="0" smtClean="0">
                <a:latin typeface="Hiragino Sans GB W3" charset="-122"/>
                <a:ea typeface="Hiragino Sans GB W3" charset="-122"/>
                <a:cs typeface="Hiragino Sans GB W3" charset="-122"/>
              </a:rPr>
              <a:t>语句与其他语言差别不大，与</a:t>
            </a:r>
            <a:r>
              <a:rPr kumimoji="1" lang="en-US" altLang="zh-CN" dirty="0" smtClean="0">
                <a:latin typeface="Hiragino Sans GB W3" charset="-122"/>
                <a:ea typeface="Hiragino Sans GB W3" charset="-122"/>
                <a:cs typeface="Hiragino Sans GB W3" charset="-122"/>
              </a:rPr>
              <a:t>for</a:t>
            </a:r>
            <a:r>
              <a:rPr kumimoji="1" lang="zh-CN" altLang="en-US" dirty="0" smtClean="0">
                <a:latin typeface="Hiragino Sans GB W3" charset="-122"/>
                <a:ea typeface="Hiragino Sans GB W3" charset="-122"/>
                <a:cs typeface="Hiragino Sans GB W3" charset="-122"/>
              </a:rPr>
              <a:t>以及</a:t>
            </a:r>
            <a:r>
              <a:rPr kumimoji="1" lang="en-US" altLang="zh-CN" dirty="0" smtClean="0">
                <a:latin typeface="Hiragino Sans GB W3" charset="-122"/>
                <a:ea typeface="Hiragino Sans GB W3" charset="-122"/>
                <a:cs typeface="Hiragino Sans GB W3" charset="-122"/>
              </a:rPr>
              <a:t>if</a:t>
            </a:r>
            <a:r>
              <a:rPr kumimoji="1" lang="zh-CN" altLang="en-US" dirty="0" smtClean="0">
                <a:latin typeface="Hiragino Sans GB W3" charset="-122"/>
                <a:ea typeface="Hiragino Sans GB W3" charset="-122"/>
                <a:cs typeface="Hiragino Sans GB W3" charset="-122"/>
              </a:rPr>
              <a:t>一样，不存在小括号，必须存在大括号，且条件语句之前可以存在一个简单语句，其中声明的变量只能在</a:t>
            </a:r>
            <a:r>
              <a:rPr kumimoji="1" lang="en-US" altLang="zh-CN" dirty="0" smtClean="0">
                <a:latin typeface="Hiragino Sans GB W3" charset="-122"/>
                <a:ea typeface="Hiragino Sans GB W3" charset="-122"/>
                <a:cs typeface="Hiragino Sans GB W3" charset="-122"/>
              </a:rPr>
              <a:t>switch</a:t>
            </a:r>
            <a:r>
              <a:rPr kumimoji="1" lang="zh-CN" altLang="en-US" dirty="0" smtClean="0">
                <a:latin typeface="Hiragino Sans GB W3" charset="-122"/>
                <a:ea typeface="Hiragino Sans GB W3" charset="-122"/>
                <a:cs typeface="Hiragino Sans GB W3" charset="-122"/>
              </a:rPr>
              <a:t>中使用，与其他语言不通的是</a:t>
            </a:r>
            <a:r>
              <a:rPr kumimoji="1" lang="en-US" altLang="zh-CN" dirty="0" smtClean="0">
                <a:latin typeface="Hiragino Sans GB W3" charset="-122"/>
                <a:ea typeface="Hiragino Sans GB W3" charset="-122"/>
                <a:cs typeface="Hiragino Sans GB W3" charset="-122"/>
              </a:rPr>
              <a:t>Go</a:t>
            </a:r>
            <a:r>
              <a:rPr kumimoji="1" lang="zh-CN" altLang="en-US" dirty="0" smtClean="0">
                <a:latin typeface="Hiragino Sans GB W3" charset="-122"/>
                <a:ea typeface="Hiragino Sans GB W3" charset="-122"/>
                <a:cs typeface="Hiragino Sans GB W3" charset="-122"/>
              </a:rPr>
              <a:t>中</a:t>
            </a:r>
            <a:r>
              <a:rPr kumimoji="1" lang="en-US" altLang="zh-CN" dirty="0" smtClean="0">
                <a:latin typeface="Hiragino Sans GB W3" charset="-122"/>
                <a:ea typeface="Hiragino Sans GB W3" charset="-122"/>
                <a:cs typeface="Hiragino Sans GB W3" charset="-122"/>
              </a:rPr>
              <a:t>switch</a:t>
            </a:r>
            <a:r>
              <a:rPr kumimoji="1" lang="zh-CN" altLang="en-US" dirty="0" smtClean="0">
                <a:latin typeface="Hiragino Sans GB W3" charset="-122"/>
                <a:ea typeface="Hiragino Sans GB W3" charset="-122"/>
                <a:cs typeface="Hiragino Sans GB W3" charset="-122"/>
              </a:rPr>
              <a:t>在匹配到的分支结束时自动终止，除非以</a:t>
            </a:r>
            <a:r>
              <a:rPr kumimoji="1" lang="en-US" altLang="zh-CN" dirty="0" err="1" smtClean="0">
                <a:latin typeface="Hiragino Sans GB W3" charset="-122"/>
                <a:ea typeface="Hiragino Sans GB W3" charset="-122"/>
                <a:cs typeface="Hiragino Sans GB W3" charset="-122"/>
              </a:rPr>
              <a:t>fallthrough</a:t>
            </a:r>
            <a:r>
              <a:rPr kumimoji="1" lang="zh-CN" altLang="en-US" dirty="0" smtClean="0">
                <a:latin typeface="Hiragino Sans GB W3" charset="-122"/>
                <a:ea typeface="Hiragino Sans GB W3" charset="-122"/>
                <a:cs typeface="Hiragino Sans GB W3" charset="-122"/>
              </a:rPr>
              <a:t>语句结束才会继续执行</a:t>
            </a:r>
            <a:endParaRPr kumimoji="1" lang="zh-CN" altLang="en-US" dirty="0">
              <a:latin typeface="Hiragino Sans GB W3" charset="-122"/>
              <a:ea typeface="Hiragino Sans GB W3" charset="-122"/>
              <a:cs typeface="Hiragino Sans GB W3" charset="-122"/>
            </a:endParaRPr>
          </a:p>
        </p:txBody>
      </p:sp>
      <p:pic>
        <p:nvPicPr>
          <p:cNvPr id="7" name="图片 6"/>
          <p:cNvPicPr>
            <a:picLocks noChangeAspect="1"/>
          </p:cNvPicPr>
          <p:nvPr/>
        </p:nvPicPr>
        <p:blipFill>
          <a:blip r:embed="rId2"/>
          <a:stretch>
            <a:fillRect/>
          </a:stretch>
        </p:blipFill>
        <p:spPr>
          <a:xfrm>
            <a:off x="1915298" y="2552243"/>
            <a:ext cx="6030098" cy="3619324"/>
          </a:xfrm>
          <a:prstGeom prst="rect">
            <a:avLst/>
          </a:prstGeom>
        </p:spPr>
      </p:pic>
    </p:spTree>
    <p:extLst>
      <p:ext uri="{BB962C8B-B14F-4D97-AF65-F5344CB8AC3E}">
        <p14:creationId xmlns:p14="http://schemas.microsoft.com/office/powerpoint/2010/main" val="779766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r>
              <a:rPr lang="en-US" smtClean="0"/>
              <a:t>1</a:t>
            </a:r>
            <a:endParaRPr lang="en-US" dirty="0"/>
          </a:p>
        </p:txBody>
      </p:sp>
      <p:sp>
        <p:nvSpPr>
          <p:cNvPr id="3" name="标题 2"/>
          <p:cNvSpPr>
            <a:spLocks noGrp="1"/>
          </p:cNvSpPr>
          <p:nvPr>
            <p:ph type="title"/>
          </p:nvPr>
        </p:nvSpPr>
        <p:spPr/>
        <p:txBody>
          <a:bodyPr/>
          <a:lstStyle/>
          <a:p>
            <a:r>
              <a:rPr kumimoji="1" lang="zh-CN" altLang="en-US" dirty="0" smtClean="0"/>
              <a:t>基础语法</a:t>
            </a:r>
            <a:endParaRPr kumimoji="1" lang="zh-CN" altLang="en-US" dirty="0"/>
          </a:p>
        </p:txBody>
      </p:sp>
      <p:sp>
        <p:nvSpPr>
          <p:cNvPr id="5" name="文本框 4"/>
          <p:cNvSpPr txBox="1"/>
          <p:nvPr/>
        </p:nvSpPr>
        <p:spPr>
          <a:xfrm>
            <a:off x="259492" y="1037968"/>
            <a:ext cx="1186249" cy="369332"/>
          </a:xfrm>
          <a:prstGeom prst="rect">
            <a:avLst/>
          </a:prstGeom>
          <a:noFill/>
        </p:spPr>
        <p:txBody>
          <a:bodyPr wrap="square" rtlCol="0">
            <a:spAutoFit/>
          </a:bodyPr>
          <a:lstStyle/>
          <a:p>
            <a:r>
              <a:rPr kumimoji="1" lang="en-US" altLang="zh-CN" smtClean="0"/>
              <a:t>defer</a:t>
            </a:r>
            <a:endParaRPr kumimoji="1" lang="zh-CN" altLang="en-US" dirty="0"/>
          </a:p>
        </p:txBody>
      </p:sp>
      <p:sp>
        <p:nvSpPr>
          <p:cNvPr id="6" name="文本框 5"/>
          <p:cNvSpPr txBox="1"/>
          <p:nvPr/>
        </p:nvSpPr>
        <p:spPr>
          <a:xfrm>
            <a:off x="247135" y="1643449"/>
            <a:ext cx="11286050" cy="923330"/>
          </a:xfrm>
          <a:prstGeom prst="rect">
            <a:avLst/>
          </a:prstGeom>
          <a:noFill/>
        </p:spPr>
        <p:txBody>
          <a:bodyPr wrap="square" rtlCol="0">
            <a:spAutoFit/>
          </a:bodyPr>
          <a:lstStyle/>
          <a:p>
            <a:r>
              <a:rPr kumimoji="1" lang="en-US" altLang="zh-CN" dirty="0" smtClean="0"/>
              <a:t>defer</a:t>
            </a:r>
            <a:r>
              <a:rPr kumimoji="1" lang="zh-CN" altLang="en-US" dirty="0" smtClean="0"/>
              <a:t>语句会将函数推迟到外层函数返回之后执行。</a:t>
            </a:r>
            <a:r>
              <a:rPr lang="zh-CN" altLang="en-US" dirty="0"/>
              <a:t>推迟调用的函数其参数会立即求值，但直到外层函数返回前该函数都不会被</a:t>
            </a:r>
            <a:r>
              <a:rPr lang="zh-CN" altLang="en-US" dirty="0" smtClean="0"/>
              <a:t>调用。推迟的函数会压入一个栈中，当外层函数返回时，被推迟的函数会按照后进先出的数据进行调用。</a:t>
            </a:r>
            <a:endParaRPr kumimoji="1" lang="zh-CN" altLang="en-US" dirty="0"/>
          </a:p>
        </p:txBody>
      </p:sp>
    </p:spTree>
    <p:extLst>
      <p:ext uri="{BB962C8B-B14F-4D97-AF65-F5344CB8AC3E}">
        <p14:creationId xmlns:p14="http://schemas.microsoft.com/office/powerpoint/2010/main" val="1728416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0654391" y="6171567"/>
            <a:ext cx="695914" cy="666114"/>
          </a:xfrm>
        </p:spPr>
        <p:txBody>
          <a:bodyPr/>
          <a:lstStyle/>
          <a:p>
            <a:fld id="{28B03453-DAC9-4B92-AD21-A5C613554654}" type="slidenum">
              <a:rPr lang="en-US" smtClean="0">
                <a:latin typeface="Hiragino Sans GB W3" charset="-122"/>
                <a:ea typeface="Hiragino Sans GB W3" charset="-122"/>
                <a:cs typeface="Hiragino Sans GB W3" charset="-122"/>
              </a:rPr>
              <a:pPr/>
              <a:t>15</a:t>
            </a:fld>
            <a:endParaRPr lang="en-US" dirty="0">
              <a:latin typeface="Hiragino Sans GB W3" charset="-122"/>
              <a:ea typeface="Hiragino Sans GB W3" charset="-122"/>
              <a:cs typeface="Hiragino Sans GB W3" charset="-122"/>
            </a:endParaRPr>
          </a:p>
        </p:txBody>
      </p:sp>
      <p:sp>
        <p:nvSpPr>
          <p:cNvPr id="3" name="Title 2"/>
          <p:cNvSpPr>
            <a:spLocks noGrp="1"/>
          </p:cNvSpPr>
          <p:nvPr>
            <p:ph type="title"/>
          </p:nvPr>
        </p:nvSpPr>
        <p:spPr>
          <a:xfrm>
            <a:off x="83646" y="330053"/>
            <a:ext cx="3338005" cy="469376"/>
          </a:xfrm>
        </p:spPr>
        <p:txBody>
          <a:bodyPr>
            <a:normAutofit/>
          </a:bodyPr>
          <a:lstStyle/>
          <a:p>
            <a:r>
              <a:rPr lang="zh-CN" altLang="en-US">
                <a:latin typeface="Hiragino Sans GB W3" charset="-122"/>
                <a:ea typeface="Hiragino Sans GB W3" charset="-122"/>
                <a:cs typeface="Hiragino Sans GB W3" charset="-122"/>
              </a:rPr>
              <a:t>目录</a:t>
            </a:r>
            <a:endParaRPr lang="en-US" dirty="0">
              <a:latin typeface="Hiragino Sans GB W3" charset="-122"/>
              <a:ea typeface="Hiragino Sans GB W3" charset="-122"/>
              <a:cs typeface="Hiragino Sans GB W3" charset="-122"/>
            </a:endParaRPr>
          </a:p>
        </p:txBody>
      </p:sp>
      <p:sp>
        <p:nvSpPr>
          <p:cNvPr id="4" name="Text Placeholder 3"/>
          <p:cNvSpPr>
            <a:spLocks noGrp="1"/>
          </p:cNvSpPr>
          <p:nvPr>
            <p:ph type="body" sz="quarter" idx="4294967295"/>
          </p:nvPr>
        </p:nvSpPr>
        <p:spPr>
          <a:xfrm>
            <a:off x="335666" y="1181099"/>
            <a:ext cx="11443958" cy="4862649"/>
          </a:xfrm>
        </p:spPr>
        <p:txBody>
          <a:bodyPr>
            <a:normAutofit/>
          </a:bodyPr>
          <a:lstStyle/>
          <a:p>
            <a:pPr marL="0" indent="0">
              <a:buNone/>
            </a:pPr>
            <a:endParaRPr lang="en-US" altLang="zh-CN" dirty="0">
              <a:solidFill>
                <a:srgbClr val="3C3C3C"/>
              </a:solidFill>
              <a:latin typeface="Hiragino Sans GB W3" charset="-122"/>
              <a:ea typeface="Hiragino Sans GB W3" charset="-122"/>
              <a:cs typeface="Hiragino Sans GB W3" charset="-122"/>
            </a:endParaRPr>
          </a:p>
          <a:p>
            <a:pPr marL="0" indent="0">
              <a:buNone/>
            </a:pPr>
            <a:endParaRPr lang="en-US" dirty="0">
              <a:solidFill>
                <a:srgbClr val="E74430"/>
              </a:solidFill>
              <a:latin typeface="Hiragino Sans GB W3" charset="-122"/>
              <a:ea typeface="Hiragino Sans GB W3" charset="-122"/>
              <a:cs typeface="Hiragino Sans GB W3" charset="-122"/>
            </a:endParaRPr>
          </a:p>
        </p:txBody>
      </p:sp>
      <p:sp>
        <p:nvSpPr>
          <p:cNvPr id="5" name="矩形 4"/>
          <p:cNvSpPr/>
          <p:nvPr/>
        </p:nvSpPr>
        <p:spPr>
          <a:xfrm>
            <a:off x="1460898" y="2391494"/>
            <a:ext cx="1682303" cy="15902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Hiragino Sans GB W3" charset="-122"/>
                <a:ea typeface="Hiragino Sans GB W3" charset="-122"/>
                <a:cs typeface="Hiragino Sans GB W3" charset="-122"/>
              </a:rPr>
              <a:t>安装环境</a:t>
            </a:r>
          </a:p>
        </p:txBody>
      </p:sp>
      <p:sp>
        <p:nvSpPr>
          <p:cNvPr id="8" name="文本框 7"/>
          <p:cNvSpPr txBox="1"/>
          <p:nvPr/>
        </p:nvSpPr>
        <p:spPr>
          <a:xfrm>
            <a:off x="1543296" y="2391494"/>
            <a:ext cx="489236" cy="369332"/>
          </a:xfrm>
          <a:prstGeom prst="rect">
            <a:avLst/>
          </a:prstGeom>
          <a:noFill/>
        </p:spPr>
        <p:txBody>
          <a:bodyPr wrap="none" rtlCol="0">
            <a:spAutoFit/>
          </a:bodyPr>
          <a:lstStyle/>
          <a:p>
            <a:r>
              <a:rPr lang="en-US" altLang="zh-CN" dirty="0">
                <a:solidFill>
                  <a:schemeClr val="bg1"/>
                </a:solidFill>
                <a:latin typeface="Hiragino Sans GB W3" charset="-122"/>
                <a:ea typeface="Hiragino Sans GB W3" charset="-122"/>
                <a:cs typeface="Hiragino Sans GB W3" charset="-122"/>
              </a:rPr>
              <a:t>01</a:t>
            </a:r>
            <a:endParaRPr lang="zh-CN" altLang="en-US" dirty="0">
              <a:solidFill>
                <a:schemeClr val="bg1"/>
              </a:solidFill>
              <a:latin typeface="Hiragino Sans GB W3" charset="-122"/>
              <a:ea typeface="Hiragino Sans GB W3" charset="-122"/>
              <a:cs typeface="Hiragino Sans GB W3" charset="-122"/>
            </a:endParaRPr>
          </a:p>
        </p:txBody>
      </p:sp>
      <p:sp>
        <p:nvSpPr>
          <p:cNvPr id="11" name="矩形 10"/>
          <p:cNvSpPr/>
          <p:nvPr/>
        </p:nvSpPr>
        <p:spPr>
          <a:xfrm>
            <a:off x="5216493" y="2391493"/>
            <a:ext cx="1682303" cy="15902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Hiragino Sans GB W3" charset="-122"/>
                <a:ea typeface="Hiragino Sans GB W3" charset="-122"/>
                <a:cs typeface="Hiragino Sans GB W3" charset="-122"/>
              </a:rPr>
              <a:t>基础语法</a:t>
            </a:r>
          </a:p>
        </p:txBody>
      </p:sp>
      <p:sp>
        <p:nvSpPr>
          <p:cNvPr id="12" name="文本框 11"/>
          <p:cNvSpPr txBox="1"/>
          <p:nvPr/>
        </p:nvSpPr>
        <p:spPr>
          <a:xfrm>
            <a:off x="5374263" y="2379303"/>
            <a:ext cx="489236" cy="369332"/>
          </a:xfrm>
          <a:prstGeom prst="rect">
            <a:avLst/>
          </a:prstGeom>
          <a:noFill/>
        </p:spPr>
        <p:txBody>
          <a:bodyPr wrap="none" rtlCol="0">
            <a:spAutoFit/>
          </a:bodyPr>
          <a:lstStyle/>
          <a:p>
            <a:r>
              <a:rPr lang="en-US" altLang="zh-CN" dirty="0">
                <a:solidFill>
                  <a:schemeClr val="bg1"/>
                </a:solidFill>
                <a:latin typeface="Hiragino Sans GB W3" charset="-122"/>
                <a:ea typeface="Hiragino Sans GB W3" charset="-122"/>
                <a:cs typeface="Hiragino Sans GB W3" charset="-122"/>
              </a:rPr>
              <a:t>02</a:t>
            </a:r>
            <a:endParaRPr lang="zh-CN" altLang="en-US" dirty="0">
              <a:solidFill>
                <a:schemeClr val="bg1"/>
              </a:solidFill>
              <a:latin typeface="Hiragino Sans GB W3" charset="-122"/>
              <a:ea typeface="Hiragino Sans GB W3" charset="-122"/>
              <a:cs typeface="Hiragino Sans GB W3" charset="-122"/>
            </a:endParaRPr>
          </a:p>
        </p:txBody>
      </p:sp>
      <p:sp>
        <p:nvSpPr>
          <p:cNvPr id="13" name="矩形 12"/>
          <p:cNvSpPr/>
          <p:nvPr/>
        </p:nvSpPr>
        <p:spPr>
          <a:xfrm>
            <a:off x="8972088" y="2391494"/>
            <a:ext cx="1682303" cy="15902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Hiragino Sans GB W3" charset="-122"/>
                <a:ea typeface="Hiragino Sans GB W3" charset="-122"/>
                <a:cs typeface="Hiragino Sans GB W3" charset="-122"/>
              </a:rPr>
              <a:t>Ending</a:t>
            </a:r>
            <a:endParaRPr lang="zh-CN" altLang="en-US" dirty="0">
              <a:latin typeface="Hiragino Sans GB W3" charset="-122"/>
              <a:ea typeface="Hiragino Sans GB W3" charset="-122"/>
              <a:cs typeface="Hiragino Sans GB W3" charset="-122"/>
            </a:endParaRPr>
          </a:p>
        </p:txBody>
      </p:sp>
      <p:sp>
        <p:nvSpPr>
          <p:cNvPr id="14" name="文本框 13"/>
          <p:cNvSpPr txBox="1"/>
          <p:nvPr/>
        </p:nvSpPr>
        <p:spPr>
          <a:xfrm>
            <a:off x="9054486" y="2391494"/>
            <a:ext cx="489236" cy="369332"/>
          </a:xfrm>
          <a:prstGeom prst="rect">
            <a:avLst/>
          </a:prstGeom>
          <a:noFill/>
        </p:spPr>
        <p:txBody>
          <a:bodyPr wrap="none" rtlCol="0">
            <a:spAutoFit/>
          </a:bodyPr>
          <a:lstStyle/>
          <a:p>
            <a:r>
              <a:rPr lang="en-US" altLang="zh-CN" dirty="0">
                <a:solidFill>
                  <a:schemeClr val="bg1"/>
                </a:solidFill>
                <a:latin typeface="Hiragino Sans GB W3" charset="-122"/>
                <a:ea typeface="Hiragino Sans GB W3" charset="-122"/>
                <a:cs typeface="Hiragino Sans GB W3" charset="-122"/>
              </a:rPr>
              <a:t>03</a:t>
            </a:r>
            <a:endParaRPr lang="zh-CN" altLang="en-US" dirty="0">
              <a:solidFill>
                <a:schemeClr val="bg1"/>
              </a:solidFill>
              <a:latin typeface="Hiragino Sans GB W3" charset="-122"/>
              <a:ea typeface="Hiragino Sans GB W3" charset="-122"/>
              <a:cs typeface="Hiragino Sans GB W3" charset="-122"/>
            </a:endParaRPr>
          </a:p>
        </p:txBody>
      </p:sp>
    </p:spTree>
    <p:extLst>
      <p:ext uri="{BB962C8B-B14F-4D97-AF65-F5344CB8AC3E}">
        <p14:creationId xmlns:p14="http://schemas.microsoft.com/office/powerpoint/2010/main" val="385701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0654391" y="6171567"/>
            <a:ext cx="695914" cy="666114"/>
          </a:xfrm>
        </p:spPr>
        <p:txBody>
          <a:bodyPr/>
          <a:lstStyle/>
          <a:p>
            <a:fld id="{28B03453-DAC9-4B92-AD21-A5C613554654}" type="slidenum">
              <a:rPr lang="en-US" smtClean="0">
                <a:latin typeface="Hiragino Sans GB W3" charset="-122"/>
                <a:ea typeface="Hiragino Sans GB W3" charset="-122"/>
                <a:cs typeface="Hiragino Sans GB W3" charset="-122"/>
              </a:rPr>
              <a:pPr/>
              <a:t>16</a:t>
            </a:fld>
            <a:endParaRPr lang="en-US" dirty="0">
              <a:latin typeface="Hiragino Sans GB W3" charset="-122"/>
              <a:ea typeface="Hiragino Sans GB W3" charset="-122"/>
              <a:cs typeface="Hiragino Sans GB W3" charset="-122"/>
            </a:endParaRPr>
          </a:p>
        </p:txBody>
      </p:sp>
      <p:sp>
        <p:nvSpPr>
          <p:cNvPr id="3" name="Title 2"/>
          <p:cNvSpPr>
            <a:spLocks noGrp="1"/>
          </p:cNvSpPr>
          <p:nvPr>
            <p:ph type="title"/>
          </p:nvPr>
        </p:nvSpPr>
        <p:spPr>
          <a:xfrm>
            <a:off x="83646" y="330053"/>
            <a:ext cx="3338005" cy="469376"/>
          </a:xfrm>
        </p:spPr>
        <p:txBody>
          <a:bodyPr>
            <a:normAutofit/>
          </a:bodyPr>
          <a:lstStyle/>
          <a:p>
            <a:r>
              <a:rPr lang="en-US" altLang="zh-CN" dirty="0" smtClean="0">
                <a:latin typeface="Hiragino Sans GB W3" charset="-122"/>
                <a:ea typeface="Hiragino Sans GB W3" charset="-122"/>
                <a:cs typeface="Hiragino Sans GB W3" charset="-122"/>
              </a:rPr>
              <a:t>Ending</a:t>
            </a:r>
            <a:endParaRPr lang="en-US" dirty="0">
              <a:latin typeface="Hiragino Sans GB W3" charset="-122"/>
              <a:ea typeface="Hiragino Sans GB W3" charset="-122"/>
              <a:cs typeface="Hiragino Sans GB W3" charset="-122"/>
            </a:endParaRPr>
          </a:p>
        </p:txBody>
      </p:sp>
      <p:sp>
        <p:nvSpPr>
          <p:cNvPr id="4" name="文本框 3"/>
          <p:cNvSpPr txBox="1"/>
          <p:nvPr/>
        </p:nvSpPr>
        <p:spPr>
          <a:xfrm>
            <a:off x="1273215" y="1493134"/>
            <a:ext cx="9965803" cy="369332"/>
          </a:xfrm>
          <a:prstGeom prst="rect">
            <a:avLst/>
          </a:prstGeom>
          <a:noFill/>
        </p:spPr>
        <p:txBody>
          <a:bodyPr wrap="square" rtlCol="0">
            <a:spAutoFit/>
          </a:bodyPr>
          <a:lstStyle/>
          <a:p>
            <a:r>
              <a:rPr kumimoji="1" lang="zh-CN" altLang="en-US" dirty="0" smtClean="0">
                <a:latin typeface="Hiragino Sans GB W3" charset="-122"/>
                <a:ea typeface="Hiragino Sans GB W3" charset="-122"/>
                <a:cs typeface="Hiragino Sans GB W3" charset="-122"/>
              </a:rPr>
              <a:t>学习资料</a:t>
            </a:r>
            <a:endParaRPr kumimoji="1" lang="zh-CN" altLang="en-US" dirty="0">
              <a:latin typeface="Hiragino Sans GB W3" charset="-122"/>
              <a:ea typeface="Hiragino Sans GB W3" charset="-122"/>
              <a:cs typeface="Hiragino Sans GB W3" charset="-122"/>
            </a:endParaRPr>
          </a:p>
        </p:txBody>
      </p:sp>
      <p:sp>
        <p:nvSpPr>
          <p:cNvPr id="5" name="文本框 4"/>
          <p:cNvSpPr txBox="1"/>
          <p:nvPr/>
        </p:nvSpPr>
        <p:spPr>
          <a:xfrm>
            <a:off x="1377387" y="2245489"/>
            <a:ext cx="9190299" cy="2862322"/>
          </a:xfrm>
          <a:prstGeom prst="rect">
            <a:avLst/>
          </a:prstGeom>
          <a:noFill/>
        </p:spPr>
        <p:txBody>
          <a:bodyPr wrap="square" rtlCol="0">
            <a:spAutoFit/>
          </a:bodyPr>
          <a:lstStyle/>
          <a:p>
            <a:r>
              <a:rPr kumimoji="1" lang="en-US" altLang="zh-CN" dirty="0" smtClean="0">
                <a:latin typeface="Hiragino Sans GB W3" charset="-122"/>
                <a:ea typeface="Hiragino Sans GB W3" charset="-122"/>
                <a:cs typeface="Hiragino Sans GB W3" charset="-122"/>
              </a:rPr>
              <a:t>1.</a:t>
            </a:r>
            <a:r>
              <a:rPr kumimoji="1" lang="zh-CN" altLang="en-US" dirty="0" smtClean="0">
                <a:latin typeface="Hiragino Sans GB W3" charset="-122"/>
                <a:ea typeface="Hiragino Sans GB W3" charset="-122"/>
                <a:cs typeface="Hiragino Sans GB W3" charset="-122"/>
              </a:rPr>
              <a:t>谷歌邮件组</a:t>
            </a:r>
            <a:endParaRPr kumimoji="1" lang="en-US" altLang="zh-CN" dirty="0" smtClean="0">
              <a:latin typeface="Hiragino Sans GB W3" charset="-122"/>
              <a:ea typeface="Hiragino Sans GB W3" charset="-122"/>
              <a:cs typeface="Hiragino Sans GB W3" charset="-122"/>
            </a:endParaRPr>
          </a:p>
          <a:p>
            <a:r>
              <a:rPr kumimoji="1" lang="en-US" altLang="zh-CN" dirty="0">
                <a:latin typeface="Hiragino Sans GB W3" charset="-122"/>
                <a:ea typeface="Hiragino Sans GB W3" charset="-122"/>
                <a:cs typeface="Hiragino Sans GB W3" charset="-122"/>
              </a:rPr>
              <a:t>	</a:t>
            </a:r>
            <a:r>
              <a:rPr lang="en-US" altLang="zh-CN" dirty="0">
                <a:latin typeface="Hiragino Sans GB W3" charset="-122"/>
                <a:ea typeface="Hiragino Sans GB W3" charset="-122"/>
                <a:cs typeface="Hiragino Sans GB W3" charset="-122"/>
              </a:rPr>
              <a:t> </a:t>
            </a:r>
            <a:r>
              <a:rPr lang="en-US" altLang="zh-CN" dirty="0">
                <a:latin typeface="Hiragino Sans GB W3" charset="-122"/>
                <a:ea typeface="Hiragino Sans GB W3" charset="-122"/>
                <a:cs typeface="Hiragino Sans GB W3" charset="-122"/>
                <a:hlinkClick r:id="rId2"/>
              </a:rPr>
              <a:t>http://</a:t>
            </a:r>
            <a:r>
              <a:rPr lang="en-US" altLang="zh-CN" dirty="0" smtClean="0">
                <a:latin typeface="Hiragino Sans GB W3" charset="-122"/>
                <a:ea typeface="Hiragino Sans GB W3" charset="-122"/>
                <a:cs typeface="Hiragino Sans GB W3" charset="-122"/>
                <a:hlinkClick r:id="rId2"/>
              </a:rPr>
              <a:t>groups.google.com/group/golang-china</a:t>
            </a:r>
            <a:endParaRPr lang="en-US" altLang="zh-CN" dirty="0" smtClean="0">
              <a:latin typeface="Hiragino Sans GB W3" charset="-122"/>
              <a:ea typeface="Hiragino Sans GB W3" charset="-122"/>
              <a:cs typeface="Hiragino Sans GB W3" charset="-122"/>
            </a:endParaRPr>
          </a:p>
          <a:p>
            <a:r>
              <a:rPr lang="en-US" altLang="zh-CN" dirty="0" smtClean="0">
                <a:latin typeface="Hiragino Sans GB W3" charset="-122"/>
                <a:ea typeface="Hiragino Sans GB W3" charset="-122"/>
                <a:cs typeface="Hiragino Sans GB W3" charset="-122"/>
              </a:rPr>
              <a:t>	http</a:t>
            </a:r>
            <a:r>
              <a:rPr lang="en-US" altLang="zh-CN" dirty="0">
                <a:latin typeface="Hiragino Sans GB W3" charset="-122"/>
                <a:ea typeface="Hiragino Sans GB W3" charset="-122"/>
                <a:cs typeface="Hiragino Sans GB W3" charset="-122"/>
              </a:rPr>
              <a:t>://</a:t>
            </a:r>
            <a:r>
              <a:rPr lang="en-US" altLang="zh-CN" dirty="0" err="1">
                <a:latin typeface="Hiragino Sans GB W3" charset="-122"/>
                <a:ea typeface="Hiragino Sans GB W3" charset="-122"/>
                <a:cs typeface="Hiragino Sans GB W3" charset="-122"/>
              </a:rPr>
              <a:t>groups.google.com</a:t>
            </a:r>
            <a:r>
              <a:rPr lang="en-US" altLang="zh-CN" dirty="0">
                <a:latin typeface="Hiragino Sans GB W3" charset="-122"/>
                <a:ea typeface="Hiragino Sans GB W3" charset="-122"/>
                <a:cs typeface="Hiragino Sans GB W3" charset="-122"/>
              </a:rPr>
              <a:t>/group/</a:t>
            </a:r>
            <a:r>
              <a:rPr lang="en-US" altLang="zh-CN" dirty="0" err="1">
                <a:latin typeface="Hiragino Sans GB W3" charset="-122"/>
                <a:ea typeface="Hiragino Sans GB W3" charset="-122"/>
                <a:cs typeface="Hiragino Sans GB W3" charset="-122"/>
              </a:rPr>
              <a:t>golang</a:t>
            </a:r>
            <a:r>
              <a:rPr lang="en-US" altLang="zh-CN" dirty="0">
                <a:latin typeface="Hiragino Sans GB W3" charset="-122"/>
                <a:ea typeface="Hiragino Sans GB W3" charset="-122"/>
                <a:cs typeface="Hiragino Sans GB W3" charset="-122"/>
              </a:rPr>
              <a:t>-nuts </a:t>
            </a:r>
            <a:endParaRPr kumimoji="1" lang="en-US" altLang="zh-CN" dirty="0" smtClean="0">
              <a:latin typeface="Hiragino Sans GB W3" charset="-122"/>
              <a:ea typeface="Hiragino Sans GB W3" charset="-122"/>
              <a:cs typeface="Hiragino Sans GB W3" charset="-122"/>
            </a:endParaRPr>
          </a:p>
          <a:p>
            <a:r>
              <a:rPr kumimoji="1" lang="en-US" altLang="zh-CN" dirty="0" smtClean="0">
                <a:latin typeface="Hiragino Sans GB W3" charset="-122"/>
                <a:ea typeface="Hiragino Sans GB W3" charset="-122"/>
                <a:cs typeface="Hiragino Sans GB W3" charset="-122"/>
              </a:rPr>
              <a:t>2.Gotour</a:t>
            </a:r>
          </a:p>
          <a:p>
            <a:r>
              <a:rPr kumimoji="1" lang="en-US" altLang="zh-CN" dirty="0">
                <a:latin typeface="Hiragino Sans GB W3" charset="-122"/>
                <a:ea typeface="Hiragino Sans GB W3" charset="-122"/>
                <a:cs typeface="Hiragino Sans GB W3" charset="-122"/>
              </a:rPr>
              <a:t>	</a:t>
            </a:r>
            <a:r>
              <a:rPr kumimoji="1" lang="en-US" altLang="zh-CN" dirty="0" smtClean="0">
                <a:latin typeface="Hiragino Sans GB W3" charset="-122"/>
                <a:ea typeface="Hiragino Sans GB W3" charset="-122"/>
                <a:cs typeface="Hiragino Sans GB W3" charset="-122"/>
              </a:rPr>
              <a:t>go</a:t>
            </a:r>
            <a:r>
              <a:rPr kumimoji="1" lang="zh-CN" altLang="en-US" dirty="0" smtClean="0">
                <a:latin typeface="Hiragino Sans GB W3" charset="-122"/>
                <a:ea typeface="Hiragino Sans GB W3" charset="-122"/>
                <a:cs typeface="Hiragino Sans GB W3" charset="-122"/>
              </a:rPr>
              <a:t> </a:t>
            </a:r>
            <a:r>
              <a:rPr kumimoji="1" lang="en-US" altLang="zh-CN" dirty="0" smtClean="0">
                <a:latin typeface="Hiragino Sans GB W3" charset="-122"/>
                <a:ea typeface="Hiragino Sans GB W3" charset="-122"/>
                <a:cs typeface="Hiragino Sans GB W3" charset="-122"/>
              </a:rPr>
              <a:t>get</a:t>
            </a:r>
            <a:r>
              <a:rPr kumimoji="1" lang="zh-CN" altLang="en-US" dirty="0" smtClean="0">
                <a:latin typeface="Hiragino Sans GB W3" charset="-122"/>
                <a:ea typeface="Hiragino Sans GB W3" charset="-122"/>
                <a:cs typeface="Hiragino Sans GB W3" charset="-122"/>
              </a:rPr>
              <a:t> </a:t>
            </a:r>
            <a:r>
              <a:rPr kumimoji="1" lang="en-US" altLang="zh-CN" dirty="0" err="1" smtClean="0">
                <a:latin typeface="Hiragino Sans GB W3" charset="-122"/>
                <a:ea typeface="Hiragino Sans GB W3" charset="-122"/>
                <a:cs typeface="Hiragino Sans GB W3" charset="-122"/>
              </a:rPr>
              <a:t>github.com</a:t>
            </a:r>
            <a:r>
              <a:rPr kumimoji="1" lang="en-US" altLang="zh-CN" dirty="0" smtClean="0">
                <a:latin typeface="Hiragino Sans GB W3" charset="-122"/>
                <a:ea typeface="Hiragino Sans GB W3" charset="-122"/>
                <a:cs typeface="Hiragino Sans GB W3" charset="-122"/>
              </a:rPr>
              <a:t>/Go-</a:t>
            </a:r>
            <a:r>
              <a:rPr kumimoji="1" lang="en-US" altLang="zh-CN" dirty="0" err="1" smtClean="0">
                <a:latin typeface="Hiragino Sans GB W3" charset="-122"/>
                <a:ea typeface="Hiragino Sans GB W3" charset="-122"/>
                <a:cs typeface="Hiragino Sans GB W3" charset="-122"/>
              </a:rPr>
              <a:t>zh</a:t>
            </a:r>
            <a:r>
              <a:rPr kumimoji="1" lang="en-US" altLang="zh-CN" dirty="0" smtClean="0">
                <a:latin typeface="Hiragino Sans GB W3" charset="-122"/>
                <a:ea typeface="Hiragino Sans GB W3" charset="-122"/>
                <a:cs typeface="Hiragino Sans GB W3" charset="-122"/>
              </a:rPr>
              <a:t>/tour/</a:t>
            </a:r>
            <a:r>
              <a:rPr kumimoji="1" lang="en-US" altLang="zh-CN" dirty="0" err="1" smtClean="0">
                <a:latin typeface="Hiragino Sans GB W3" charset="-122"/>
                <a:ea typeface="Hiragino Sans GB W3" charset="-122"/>
                <a:cs typeface="Hiragino Sans GB W3" charset="-122"/>
              </a:rPr>
              <a:t>gotour</a:t>
            </a:r>
            <a:endParaRPr kumimoji="1" lang="en-US" altLang="zh-CN" dirty="0" smtClean="0">
              <a:latin typeface="Hiragino Sans GB W3" charset="-122"/>
              <a:ea typeface="Hiragino Sans GB W3" charset="-122"/>
              <a:cs typeface="Hiragino Sans GB W3" charset="-122"/>
            </a:endParaRPr>
          </a:p>
          <a:p>
            <a:r>
              <a:rPr kumimoji="1" lang="en-US" altLang="zh-CN" dirty="0" smtClean="0">
                <a:latin typeface="Hiragino Sans GB W3" charset="-122"/>
                <a:ea typeface="Hiragino Sans GB W3" charset="-122"/>
                <a:cs typeface="Hiragino Sans GB W3" charset="-122"/>
              </a:rPr>
              <a:t>3.Go</a:t>
            </a:r>
            <a:r>
              <a:rPr kumimoji="1" lang="zh-CN" altLang="en-US" dirty="0" smtClean="0">
                <a:latin typeface="Hiragino Sans GB W3" charset="-122"/>
                <a:ea typeface="Hiragino Sans GB W3" charset="-122"/>
                <a:cs typeface="Hiragino Sans GB W3" charset="-122"/>
              </a:rPr>
              <a:t>语言中文网</a:t>
            </a:r>
            <a:endParaRPr kumimoji="1" lang="en-US" altLang="zh-CN" dirty="0" smtClean="0">
              <a:latin typeface="Hiragino Sans GB W3" charset="-122"/>
              <a:ea typeface="Hiragino Sans GB W3" charset="-122"/>
              <a:cs typeface="Hiragino Sans GB W3" charset="-122"/>
            </a:endParaRPr>
          </a:p>
          <a:p>
            <a:r>
              <a:rPr kumimoji="1" lang="en-US" altLang="zh-CN" dirty="0">
                <a:latin typeface="Hiragino Sans GB W3" charset="-122"/>
                <a:ea typeface="Hiragino Sans GB W3" charset="-122"/>
                <a:cs typeface="Hiragino Sans GB W3" charset="-122"/>
              </a:rPr>
              <a:t>	 </a:t>
            </a:r>
            <a:r>
              <a:rPr kumimoji="1" lang="en-US" altLang="zh-CN" dirty="0">
                <a:latin typeface="Hiragino Sans GB W3" charset="-122"/>
                <a:ea typeface="Hiragino Sans GB W3" charset="-122"/>
                <a:cs typeface="Hiragino Sans GB W3" charset="-122"/>
                <a:hlinkClick r:id="rId3"/>
              </a:rPr>
              <a:t>http://studygolang.com</a:t>
            </a:r>
            <a:r>
              <a:rPr kumimoji="1" lang="en-US" altLang="zh-CN" dirty="0" smtClean="0">
                <a:latin typeface="Hiragino Sans GB W3" charset="-122"/>
                <a:ea typeface="Hiragino Sans GB W3" charset="-122"/>
                <a:cs typeface="Hiragino Sans GB W3" charset="-122"/>
                <a:hlinkClick r:id="rId3"/>
              </a:rPr>
              <a:t>/</a:t>
            </a:r>
            <a:endParaRPr kumimoji="1" lang="en-US" altLang="zh-CN" dirty="0" smtClean="0">
              <a:latin typeface="Hiragino Sans GB W3" charset="-122"/>
              <a:ea typeface="Hiragino Sans GB W3" charset="-122"/>
              <a:cs typeface="Hiragino Sans GB W3" charset="-122"/>
            </a:endParaRPr>
          </a:p>
          <a:p>
            <a:r>
              <a:rPr kumimoji="1" lang="en-US" altLang="zh-CN" dirty="0" smtClean="0">
                <a:latin typeface="Hiragino Sans GB W3" charset="-122"/>
                <a:ea typeface="Hiragino Sans GB W3" charset="-122"/>
                <a:cs typeface="Hiragino Sans GB W3" charset="-122"/>
              </a:rPr>
              <a:t>4.GoWalker</a:t>
            </a:r>
          </a:p>
          <a:p>
            <a:r>
              <a:rPr kumimoji="1" lang="en-US" altLang="zh-CN" dirty="0">
                <a:latin typeface="Hiragino Sans GB W3" charset="-122"/>
                <a:ea typeface="Hiragino Sans GB W3" charset="-122"/>
                <a:cs typeface="Hiragino Sans GB W3" charset="-122"/>
              </a:rPr>
              <a:t>	 https://</a:t>
            </a:r>
            <a:r>
              <a:rPr kumimoji="1" lang="en-US" altLang="zh-CN" dirty="0" err="1">
                <a:latin typeface="Hiragino Sans GB W3" charset="-122"/>
                <a:ea typeface="Hiragino Sans GB W3" charset="-122"/>
                <a:cs typeface="Hiragino Sans GB W3" charset="-122"/>
              </a:rPr>
              <a:t>gowalker.org</a:t>
            </a:r>
            <a:r>
              <a:rPr kumimoji="1" lang="en-US" altLang="zh-CN" dirty="0">
                <a:latin typeface="Hiragino Sans GB W3" charset="-122"/>
                <a:ea typeface="Hiragino Sans GB W3" charset="-122"/>
                <a:cs typeface="Hiragino Sans GB W3" charset="-122"/>
              </a:rPr>
              <a:t>/</a:t>
            </a:r>
            <a:endParaRPr kumimoji="1" lang="en-US" altLang="zh-CN" dirty="0" smtClean="0">
              <a:latin typeface="Hiragino Sans GB W3" charset="-122"/>
              <a:ea typeface="Hiragino Sans GB W3" charset="-122"/>
              <a:cs typeface="Hiragino Sans GB W3" charset="-122"/>
            </a:endParaRPr>
          </a:p>
          <a:p>
            <a:r>
              <a:rPr kumimoji="1" lang="en-US" altLang="zh-CN" dirty="0" smtClean="0">
                <a:latin typeface="Hiragino Sans GB W3" charset="-122"/>
                <a:ea typeface="Hiragino Sans GB W3" charset="-122"/>
                <a:cs typeface="Hiragino Sans GB W3" charset="-122"/>
              </a:rPr>
              <a:t>5.Go</a:t>
            </a:r>
            <a:r>
              <a:rPr kumimoji="1" lang="zh-CN" altLang="en-US" dirty="0" smtClean="0">
                <a:latin typeface="Hiragino Sans GB W3" charset="-122"/>
                <a:ea typeface="Hiragino Sans GB W3" charset="-122"/>
                <a:cs typeface="Hiragino Sans GB W3" charset="-122"/>
              </a:rPr>
              <a:t>语言编程</a:t>
            </a:r>
            <a:endParaRPr kumimoji="1" lang="zh-CN" altLang="en-US" dirty="0">
              <a:latin typeface="Hiragino Sans GB W3" charset="-122"/>
              <a:ea typeface="Hiragino Sans GB W3" charset="-122"/>
              <a:cs typeface="Hiragino Sans GB W3" charset="-122"/>
            </a:endParaRPr>
          </a:p>
        </p:txBody>
      </p:sp>
    </p:spTree>
    <p:extLst>
      <p:ext uri="{BB962C8B-B14F-4D97-AF65-F5344CB8AC3E}">
        <p14:creationId xmlns:p14="http://schemas.microsoft.com/office/powerpoint/2010/main" val="8236939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谢谢</a:t>
            </a:r>
            <a:endParaRPr lang="en-US" dirty="0"/>
          </a:p>
        </p:txBody>
      </p:sp>
      <p:pic>
        <p:nvPicPr>
          <p:cNvPr id="3" name="图片 2"/>
          <p:cNvPicPr>
            <a:picLocks noChangeAspect="1"/>
          </p:cNvPicPr>
          <p:nvPr/>
        </p:nvPicPr>
        <p:blipFill>
          <a:blip r:embed="rId2"/>
          <a:stretch>
            <a:fillRect/>
          </a:stretch>
        </p:blipFill>
        <p:spPr>
          <a:xfrm>
            <a:off x="0" y="0"/>
            <a:ext cx="3149600" cy="2349500"/>
          </a:xfrm>
          <a:prstGeom prst="rect">
            <a:avLst/>
          </a:prstGeom>
        </p:spPr>
      </p:pic>
    </p:spTree>
    <p:extLst>
      <p:ext uri="{BB962C8B-B14F-4D97-AF65-F5344CB8AC3E}">
        <p14:creationId xmlns:p14="http://schemas.microsoft.com/office/powerpoint/2010/main" val="2666917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0654391" y="6171567"/>
            <a:ext cx="695914" cy="666114"/>
          </a:xfrm>
        </p:spPr>
        <p:txBody>
          <a:bodyPr/>
          <a:lstStyle/>
          <a:p>
            <a:fld id="{28B03453-DAC9-4B92-AD21-A5C613554654}" type="slidenum">
              <a:rPr lang="en-US" smtClean="0"/>
              <a:pPr/>
              <a:t>2</a:t>
            </a:fld>
            <a:endParaRPr lang="en-US" dirty="0"/>
          </a:p>
        </p:txBody>
      </p:sp>
      <p:sp>
        <p:nvSpPr>
          <p:cNvPr id="3" name="Title 2"/>
          <p:cNvSpPr>
            <a:spLocks noGrp="1"/>
          </p:cNvSpPr>
          <p:nvPr>
            <p:ph type="title"/>
          </p:nvPr>
        </p:nvSpPr>
        <p:spPr>
          <a:xfrm>
            <a:off x="83646" y="330053"/>
            <a:ext cx="3338005" cy="469376"/>
          </a:xfrm>
        </p:spPr>
        <p:txBody>
          <a:bodyPr>
            <a:normAutofit/>
          </a:bodyPr>
          <a:lstStyle/>
          <a:p>
            <a:r>
              <a:rPr lang="zh-CN" altLang="en-US" dirty="0">
                <a:latin typeface="Hiragino Sans GB W3" charset="-122"/>
                <a:ea typeface="Hiragino Sans GB W3" charset="-122"/>
                <a:cs typeface="Hiragino Sans GB W3" charset="-122"/>
              </a:rPr>
              <a:t>目录</a:t>
            </a:r>
            <a:endParaRPr lang="en-US" dirty="0">
              <a:latin typeface="Hiragino Sans GB W3" charset="-122"/>
              <a:ea typeface="Hiragino Sans GB W3" charset="-122"/>
              <a:cs typeface="Hiragino Sans GB W3" charset="-122"/>
            </a:endParaRPr>
          </a:p>
        </p:txBody>
      </p:sp>
      <p:sp>
        <p:nvSpPr>
          <p:cNvPr id="4" name="Text Placeholder 3"/>
          <p:cNvSpPr>
            <a:spLocks noGrp="1"/>
          </p:cNvSpPr>
          <p:nvPr>
            <p:ph type="body" sz="quarter" idx="4294967295"/>
          </p:nvPr>
        </p:nvSpPr>
        <p:spPr>
          <a:xfrm>
            <a:off x="335666" y="1181099"/>
            <a:ext cx="11443958" cy="4862649"/>
          </a:xfrm>
        </p:spPr>
        <p:txBody>
          <a:bodyPr>
            <a:normAutofit/>
          </a:bodyPr>
          <a:lstStyle/>
          <a:p>
            <a:pPr marL="0" indent="0">
              <a:buNone/>
            </a:pPr>
            <a:endParaRPr lang="en-US" altLang="zh-CN" dirty="0">
              <a:solidFill>
                <a:srgbClr val="3C3C3C"/>
              </a:solidFill>
            </a:endParaRPr>
          </a:p>
          <a:p>
            <a:pPr marL="0" indent="0">
              <a:buNone/>
            </a:pPr>
            <a:endParaRPr lang="en-US" dirty="0">
              <a:solidFill>
                <a:srgbClr val="E74430"/>
              </a:solidFill>
            </a:endParaRPr>
          </a:p>
        </p:txBody>
      </p:sp>
      <p:sp>
        <p:nvSpPr>
          <p:cNvPr id="5" name="矩形 4"/>
          <p:cNvSpPr/>
          <p:nvPr/>
        </p:nvSpPr>
        <p:spPr>
          <a:xfrm>
            <a:off x="1460898" y="2391494"/>
            <a:ext cx="1682303" cy="1590261"/>
          </a:xfrm>
          <a:prstGeom prst="rect">
            <a:avLst/>
          </a:prstGeom>
          <a:solidFill>
            <a:srgbClr val="FF6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安装环境</a:t>
            </a:r>
          </a:p>
        </p:txBody>
      </p:sp>
      <p:sp>
        <p:nvSpPr>
          <p:cNvPr id="8" name="文本框 7"/>
          <p:cNvSpPr txBox="1"/>
          <p:nvPr/>
        </p:nvSpPr>
        <p:spPr>
          <a:xfrm>
            <a:off x="1543296" y="2391494"/>
            <a:ext cx="418704" cy="369332"/>
          </a:xfrm>
          <a:prstGeom prst="rect">
            <a:avLst/>
          </a:prstGeom>
          <a:noFill/>
        </p:spPr>
        <p:txBody>
          <a:bodyPr wrap="none" rtlCol="0">
            <a:spAutoFit/>
          </a:bodyPr>
          <a:lstStyle/>
          <a:p>
            <a:r>
              <a:rPr lang="en-US" altLang="zh-CN" dirty="0">
                <a:solidFill>
                  <a:schemeClr val="bg1"/>
                </a:solidFill>
              </a:rPr>
              <a:t>01</a:t>
            </a:r>
            <a:endParaRPr lang="zh-CN" altLang="en-US" dirty="0">
              <a:solidFill>
                <a:schemeClr val="bg1"/>
              </a:solidFill>
            </a:endParaRPr>
          </a:p>
        </p:txBody>
      </p:sp>
      <p:sp>
        <p:nvSpPr>
          <p:cNvPr id="11" name="矩形 10"/>
          <p:cNvSpPr/>
          <p:nvPr/>
        </p:nvSpPr>
        <p:spPr>
          <a:xfrm>
            <a:off x="5216493" y="2391493"/>
            <a:ext cx="1682303" cy="15902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基础语法</a:t>
            </a:r>
          </a:p>
        </p:txBody>
      </p:sp>
      <p:sp>
        <p:nvSpPr>
          <p:cNvPr id="12" name="文本框 11"/>
          <p:cNvSpPr txBox="1"/>
          <p:nvPr/>
        </p:nvSpPr>
        <p:spPr>
          <a:xfrm>
            <a:off x="5374263" y="2379303"/>
            <a:ext cx="418704" cy="369332"/>
          </a:xfrm>
          <a:prstGeom prst="rect">
            <a:avLst/>
          </a:prstGeom>
          <a:noFill/>
        </p:spPr>
        <p:txBody>
          <a:bodyPr wrap="none" rtlCol="0">
            <a:spAutoFit/>
          </a:bodyPr>
          <a:lstStyle/>
          <a:p>
            <a:r>
              <a:rPr lang="en-US" altLang="zh-CN" dirty="0">
                <a:solidFill>
                  <a:schemeClr val="bg1"/>
                </a:solidFill>
              </a:rPr>
              <a:t>02</a:t>
            </a:r>
            <a:endParaRPr lang="zh-CN" altLang="en-US" dirty="0">
              <a:solidFill>
                <a:schemeClr val="bg1"/>
              </a:solidFill>
            </a:endParaRPr>
          </a:p>
        </p:txBody>
      </p:sp>
      <p:sp>
        <p:nvSpPr>
          <p:cNvPr id="13" name="矩形 12"/>
          <p:cNvSpPr/>
          <p:nvPr/>
        </p:nvSpPr>
        <p:spPr>
          <a:xfrm>
            <a:off x="8972088" y="2391494"/>
            <a:ext cx="1682303" cy="15902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Ending</a:t>
            </a:r>
            <a:endParaRPr lang="zh-CN" altLang="en-US"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9054486" y="2391494"/>
            <a:ext cx="418704" cy="369332"/>
          </a:xfrm>
          <a:prstGeom prst="rect">
            <a:avLst/>
          </a:prstGeom>
          <a:noFill/>
        </p:spPr>
        <p:txBody>
          <a:bodyPr wrap="none" rtlCol="0">
            <a:spAutoFit/>
          </a:bodyPr>
          <a:lstStyle/>
          <a:p>
            <a:r>
              <a:rPr lang="en-US" altLang="zh-CN" dirty="0">
                <a:solidFill>
                  <a:schemeClr val="bg1"/>
                </a:solidFill>
              </a:rPr>
              <a:t>03</a:t>
            </a:r>
            <a:endParaRPr lang="zh-CN" altLang="en-US" dirty="0">
              <a:solidFill>
                <a:schemeClr val="bg1"/>
              </a:solidFill>
            </a:endParaRPr>
          </a:p>
        </p:txBody>
      </p:sp>
    </p:spTree>
    <p:extLst>
      <p:ext uri="{BB962C8B-B14F-4D97-AF65-F5344CB8AC3E}">
        <p14:creationId xmlns:p14="http://schemas.microsoft.com/office/powerpoint/2010/main" val="3585833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0654391" y="6171567"/>
            <a:ext cx="695914" cy="666114"/>
          </a:xfrm>
        </p:spPr>
        <p:txBody>
          <a:bodyPr/>
          <a:lstStyle/>
          <a:p>
            <a:fld id="{28B03453-DAC9-4B92-AD21-A5C613554654}" type="slidenum">
              <a:rPr lang="en-US" smtClean="0">
                <a:latin typeface="Hiragino Sans GB W3" charset="-122"/>
                <a:ea typeface="Hiragino Sans GB W3" charset="-122"/>
                <a:cs typeface="Hiragino Sans GB W3" charset="-122"/>
              </a:rPr>
              <a:pPr/>
              <a:t>3</a:t>
            </a:fld>
            <a:endParaRPr lang="en-US" dirty="0">
              <a:latin typeface="Hiragino Sans GB W3" charset="-122"/>
              <a:ea typeface="Hiragino Sans GB W3" charset="-122"/>
              <a:cs typeface="Hiragino Sans GB W3" charset="-122"/>
            </a:endParaRPr>
          </a:p>
        </p:txBody>
      </p:sp>
      <p:sp>
        <p:nvSpPr>
          <p:cNvPr id="3" name="Title 2"/>
          <p:cNvSpPr>
            <a:spLocks noGrp="1"/>
          </p:cNvSpPr>
          <p:nvPr>
            <p:ph type="title"/>
          </p:nvPr>
        </p:nvSpPr>
        <p:spPr>
          <a:xfrm>
            <a:off x="83646" y="330053"/>
            <a:ext cx="3338005" cy="469376"/>
          </a:xfrm>
        </p:spPr>
        <p:txBody>
          <a:bodyPr>
            <a:normAutofit/>
          </a:bodyPr>
          <a:lstStyle/>
          <a:p>
            <a:r>
              <a:rPr lang="zh-CN" altLang="en-US" dirty="0" smtClean="0">
                <a:latin typeface="Hiragino Sans GB W3" charset="-122"/>
                <a:ea typeface="Hiragino Sans GB W3" charset="-122"/>
                <a:cs typeface="Hiragino Sans GB W3" charset="-122"/>
              </a:rPr>
              <a:t>安装环境</a:t>
            </a:r>
            <a:endParaRPr lang="en-US" dirty="0">
              <a:latin typeface="Hiragino Sans GB W3" charset="-122"/>
              <a:ea typeface="Hiragino Sans GB W3" charset="-122"/>
              <a:cs typeface="Hiragino Sans GB W3" charset="-122"/>
            </a:endParaRPr>
          </a:p>
        </p:txBody>
      </p:sp>
      <p:sp>
        <p:nvSpPr>
          <p:cNvPr id="9" name="文本框 8"/>
          <p:cNvSpPr txBox="1"/>
          <p:nvPr/>
        </p:nvSpPr>
        <p:spPr>
          <a:xfrm>
            <a:off x="694481" y="1122744"/>
            <a:ext cx="9502815" cy="369332"/>
          </a:xfrm>
          <a:prstGeom prst="rect">
            <a:avLst/>
          </a:prstGeom>
          <a:noFill/>
        </p:spPr>
        <p:txBody>
          <a:bodyPr wrap="square" rtlCol="0">
            <a:spAutoFit/>
          </a:bodyPr>
          <a:lstStyle/>
          <a:p>
            <a:r>
              <a:rPr kumimoji="1" lang="en-US" altLang="zh-CN" dirty="0">
                <a:latin typeface="Hiragino Sans GB W3" charset="-122"/>
                <a:ea typeface="Hiragino Sans GB W3" charset="-122"/>
                <a:cs typeface="Hiragino Sans GB W3" charset="-122"/>
              </a:rPr>
              <a:t>http://</a:t>
            </a:r>
            <a:r>
              <a:rPr kumimoji="1" lang="en-US" altLang="zh-CN" dirty="0" err="1">
                <a:latin typeface="Hiragino Sans GB W3" charset="-122"/>
                <a:ea typeface="Hiragino Sans GB W3" charset="-122"/>
                <a:cs typeface="Hiragino Sans GB W3" charset="-122"/>
              </a:rPr>
              <a:t>docscn.studygolang.com</a:t>
            </a:r>
            <a:r>
              <a:rPr kumimoji="1" lang="en-US" altLang="zh-CN" dirty="0">
                <a:latin typeface="Hiragino Sans GB W3" charset="-122"/>
                <a:ea typeface="Hiragino Sans GB W3" charset="-122"/>
                <a:cs typeface="Hiragino Sans GB W3" charset="-122"/>
              </a:rPr>
              <a:t>/doc/install#</a:t>
            </a:r>
            <a:r>
              <a:rPr kumimoji="1" lang="zh-CN" altLang="en-US" dirty="0">
                <a:latin typeface="Hiragino Sans GB W3" charset="-122"/>
                <a:ea typeface="Hiragino Sans GB W3" charset="-122"/>
                <a:cs typeface="Hiragino Sans GB W3" charset="-122"/>
              </a:rPr>
              <a:t>安装</a:t>
            </a:r>
          </a:p>
        </p:txBody>
      </p:sp>
      <p:sp>
        <p:nvSpPr>
          <p:cNvPr id="10" name="文本框 9"/>
          <p:cNvSpPr txBox="1"/>
          <p:nvPr/>
        </p:nvSpPr>
        <p:spPr>
          <a:xfrm>
            <a:off x="694481" y="1921397"/>
            <a:ext cx="9005104" cy="923330"/>
          </a:xfrm>
          <a:prstGeom prst="rect">
            <a:avLst/>
          </a:prstGeom>
          <a:noFill/>
        </p:spPr>
        <p:txBody>
          <a:bodyPr wrap="square" rtlCol="0">
            <a:spAutoFit/>
          </a:bodyPr>
          <a:lstStyle/>
          <a:p>
            <a:r>
              <a:rPr kumimoji="1" lang="en-US" altLang="zh-CN" dirty="0" smtClean="0">
                <a:latin typeface="Hiragino Sans GB W3" charset="-122"/>
                <a:ea typeface="Hiragino Sans GB W3" charset="-122"/>
                <a:cs typeface="Hiragino Sans GB W3" charset="-122"/>
              </a:rPr>
              <a:t>Mac</a:t>
            </a:r>
            <a:r>
              <a:rPr kumimoji="1" lang="zh-CN" altLang="en-US" dirty="0" smtClean="0">
                <a:latin typeface="Hiragino Sans GB W3" charset="-122"/>
                <a:ea typeface="Hiragino Sans GB W3" charset="-122"/>
                <a:cs typeface="Hiragino Sans GB W3" charset="-122"/>
              </a:rPr>
              <a:t> 可以通过</a:t>
            </a:r>
            <a:r>
              <a:rPr kumimoji="1" lang="en-US" altLang="zh-CN" dirty="0" smtClean="0">
                <a:latin typeface="Hiragino Sans GB W3" charset="-122"/>
                <a:ea typeface="Hiragino Sans GB W3" charset="-122"/>
                <a:cs typeface="Hiragino Sans GB W3" charset="-122"/>
              </a:rPr>
              <a:t>brew</a:t>
            </a:r>
            <a:r>
              <a:rPr kumimoji="1" lang="zh-CN" altLang="en-US" dirty="0" smtClean="0">
                <a:latin typeface="Hiragino Sans GB W3" charset="-122"/>
                <a:ea typeface="Hiragino Sans GB W3" charset="-122"/>
                <a:cs typeface="Hiragino Sans GB W3" charset="-122"/>
              </a:rPr>
              <a:t>安装</a:t>
            </a:r>
            <a:endParaRPr kumimoji="1" lang="en-US" altLang="zh-CN" dirty="0" smtClean="0">
              <a:latin typeface="Hiragino Sans GB W3" charset="-122"/>
              <a:ea typeface="Hiragino Sans GB W3" charset="-122"/>
              <a:cs typeface="Hiragino Sans GB W3" charset="-122"/>
            </a:endParaRPr>
          </a:p>
          <a:p>
            <a:r>
              <a:rPr kumimoji="1" lang="en-US" altLang="zh-CN" dirty="0" smtClean="0">
                <a:latin typeface="Hiragino Sans GB W3" charset="-122"/>
                <a:ea typeface="Hiragino Sans GB W3" charset="-122"/>
                <a:cs typeface="Hiragino Sans GB W3" charset="-122"/>
              </a:rPr>
              <a:t>Linux</a:t>
            </a:r>
            <a:r>
              <a:rPr kumimoji="1" lang="zh-CN" altLang="en-US" dirty="0" smtClean="0">
                <a:latin typeface="Hiragino Sans GB W3" charset="-122"/>
                <a:ea typeface="Hiragino Sans GB W3" charset="-122"/>
                <a:cs typeface="Hiragino Sans GB W3" charset="-122"/>
              </a:rPr>
              <a:t> 通过</a:t>
            </a:r>
            <a:r>
              <a:rPr kumimoji="1" lang="en-US" altLang="zh-CN" dirty="0" smtClean="0">
                <a:latin typeface="Hiragino Sans GB W3" charset="-122"/>
                <a:ea typeface="Hiragino Sans GB W3" charset="-122"/>
                <a:cs typeface="Hiragino Sans GB W3" charset="-122"/>
              </a:rPr>
              <a:t>BSD</a:t>
            </a:r>
            <a:r>
              <a:rPr kumimoji="1" lang="zh-CN" altLang="en-US" dirty="0" smtClean="0">
                <a:latin typeface="Hiragino Sans GB W3" charset="-122"/>
                <a:ea typeface="Hiragino Sans GB W3" charset="-122"/>
                <a:cs typeface="Hiragino Sans GB W3" charset="-122"/>
              </a:rPr>
              <a:t>源码安装</a:t>
            </a:r>
            <a:endParaRPr kumimoji="1" lang="en-US" altLang="zh-CN" dirty="0" smtClean="0">
              <a:latin typeface="Hiragino Sans GB W3" charset="-122"/>
              <a:ea typeface="Hiragino Sans GB W3" charset="-122"/>
              <a:cs typeface="Hiragino Sans GB W3" charset="-122"/>
            </a:endParaRPr>
          </a:p>
          <a:p>
            <a:r>
              <a:rPr kumimoji="1" lang="en-US" altLang="zh-CN" dirty="0" smtClean="0">
                <a:latin typeface="Hiragino Sans GB W3" charset="-122"/>
                <a:ea typeface="Hiragino Sans GB W3" charset="-122"/>
                <a:cs typeface="Hiragino Sans GB W3" charset="-122"/>
              </a:rPr>
              <a:t>Windows</a:t>
            </a:r>
            <a:r>
              <a:rPr kumimoji="1" lang="zh-CN" altLang="en-US" dirty="0" smtClean="0">
                <a:latin typeface="Hiragino Sans GB W3" charset="-122"/>
                <a:ea typeface="Hiragino Sans GB W3" charset="-122"/>
                <a:cs typeface="Hiragino Sans GB W3" charset="-122"/>
              </a:rPr>
              <a:t> </a:t>
            </a:r>
            <a:r>
              <a:rPr kumimoji="1" lang="en-US" altLang="zh-CN" dirty="0" err="1" smtClean="0">
                <a:latin typeface="Hiragino Sans GB W3" charset="-122"/>
                <a:ea typeface="Hiragino Sans GB W3" charset="-122"/>
                <a:cs typeface="Hiragino Sans GB W3" charset="-122"/>
              </a:rPr>
              <a:t>msi</a:t>
            </a:r>
            <a:r>
              <a:rPr kumimoji="1" lang="zh-CN" altLang="en-US" dirty="0" smtClean="0">
                <a:latin typeface="Hiragino Sans GB W3" charset="-122"/>
                <a:ea typeface="Hiragino Sans GB W3" charset="-122"/>
                <a:cs typeface="Hiragino Sans GB W3" charset="-122"/>
              </a:rPr>
              <a:t>文件安装</a:t>
            </a:r>
            <a:endParaRPr kumimoji="1" lang="en-US" altLang="zh-CN" dirty="0" smtClean="0">
              <a:latin typeface="Hiragino Sans GB W3" charset="-122"/>
              <a:ea typeface="Hiragino Sans GB W3" charset="-122"/>
              <a:cs typeface="Hiragino Sans GB W3" charset="-122"/>
            </a:endParaRPr>
          </a:p>
        </p:txBody>
      </p:sp>
      <p:sp>
        <p:nvSpPr>
          <p:cNvPr id="11" name="文本框 10"/>
          <p:cNvSpPr txBox="1"/>
          <p:nvPr/>
        </p:nvSpPr>
        <p:spPr>
          <a:xfrm>
            <a:off x="694481" y="3090441"/>
            <a:ext cx="9959910" cy="2585323"/>
          </a:xfrm>
          <a:prstGeom prst="rect">
            <a:avLst/>
          </a:prstGeom>
          <a:noFill/>
        </p:spPr>
        <p:txBody>
          <a:bodyPr wrap="square" rtlCol="0">
            <a:spAutoFit/>
          </a:bodyPr>
          <a:lstStyle/>
          <a:p>
            <a:r>
              <a:rPr kumimoji="1" lang="en-US" altLang="zh-CN" dirty="0" smtClean="0">
                <a:latin typeface="Hiragino Sans GB W3" charset="-122"/>
                <a:ea typeface="Hiragino Sans GB W3" charset="-122"/>
                <a:cs typeface="Hiragino Sans GB W3" charset="-122"/>
              </a:rPr>
              <a:t>Package</a:t>
            </a:r>
            <a:r>
              <a:rPr kumimoji="1" lang="zh-CN" altLang="en-US" dirty="0" smtClean="0">
                <a:latin typeface="Hiragino Sans GB W3" charset="-122"/>
                <a:ea typeface="Hiragino Sans GB W3" charset="-122"/>
                <a:cs typeface="Hiragino Sans GB W3" charset="-122"/>
              </a:rPr>
              <a:t> </a:t>
            </a:r>
            <a:r>
              <a:rPr kumimoji="1" lang="en-US" altLang="zh-CN" dirty="0" smtClean="0">
                <a:latin typeface="Hiragino Sans GB W3" charset="-122"/>
                <a:ea typeface="Hiragino Sans GB W3" charset="-122"/>
                <a:cs typeface="Hiragino Sans GB W3" charset="-122"/>
              </a:rPr>
              <a:t>main</a:t>
            </a:r>
          </a:p>
          <a:p>
            <a:endParaRPr kumimoji="1" lang="en-US" altLang="zh-CN" dirty="0" smtClean="0">
              <a:latin typeface="Hiragino Sans GB W3" charset="-122"/>
              <a:ea typeface="Hiragino Sans GB W3" charset="-122"/>
              <a:cs typeface="Hiragino Sans GB W3" charset="-122"/>
            </a:endParaRPr>
          </a:p>
          <a:p>
            <a:r>
              <a:rPr kumimoji="1" lang="en-US" altLang="zh-CN" dirty="0" smtClean="0">
                <a:latin typeface="Hiragino Sans GB W3" charset="-122"/>
                <a:ea typeface="Hiragino Sans GB W3" charset="-122"/>
                <a:cs typeface="Hiragino Sans GB W3" charset="-122"/>
              </a:rPr>
              <a:t>Import</a:t>
            </a:r>
            <a:r>
              <a:rPr kumimoji="1" lang="zh-CN" altLang="en-US" dirty="0" smtClean="0">
                <a:latin typeface="Hiragino Sans GB W3" charset="-122"/>
                <a:ea typeface="Hiragino Sans GB W3" charset="-122"/>
                <a:cs typeface="Hiragino Sans GB W3" charset="-122"/>
              </a:rPr>
              <a:t> </a:t>
            </a:r>
            <a:r>
              <a:rPr kumimoji="1" lang="en-US" altLang="zh-CN" dirty="0" smtClean="0">
                <a:latin typeface="Hiragino Sans GB W3" charset="-122"/>
                <a:ea typeface="Hiragino Sans GB W3" charset="-122"/>
                <a:cs typeface="Hiragino Sans GB W3" charset="-122"/>
              </a:rPr>
              <a:t>“</a:t>
            </a:r>
            <a:r>
              <a:rPr kumimoji="1" lang="en-US" altLang="zh-CN" dirty="0" err="1" smtClean="0">
                <a:latin typeface="Hiragino Sans GB W3" charset="-122"/>
                <a:ea typeface="Hiragino Sans GB W3" charset="-122"/>
                <a:cs typeface="Hiragino Sans GB W3" charset="-122"/>
              </a:rPr>
              <a:t>fmt</a:t>
            </a:r>
            <a:r>
              <a:rPr kumimoji="1" lang="en-US" altLang="zh-CN" dirty="0" smtClean="0">
                <a:latin typeface="Hiragino Sans GB W3" charset="-122"/>
                <a:ea typeface="Hiragino Sans GB W3" charset="-122"/>
                <a:cs typeface="Hiragino Sans GB W3" charset="-122"/>
              </a:rPr>
              <a:t>”</a:t>
            </a:r>
          </a:p>
          <a:p>
            <a:endParaRPr kumimoji="1" lang="en-US" altLang="zh-CN" dirty="0">
              <a:latin typeface="Hiragino Sans GB W3" charset="-122"/>
              <a:ea typeface="Hiragino Sans GB W3" charset="-122"/>
              <a:cs typeface="Hiragino Sans GB W3" charset="-122"/>
            </a:endParaRPr>
          </a:p>
          <a:p>
            <a:r>
              <a:rPr kumimoji="1" lang="en-US" altLang="zh-CN" dirty="0" err="1" smtClean="0">
                <a:latin typeface="Hiragino Sans GB W3" charset="-122"/>
                <a:ea typeface="Hiragino Sans GB W3" charset="-122"/>
                <a:cs typeface="Hiragino Sans GB W3" charset="-122"/>
              </a:rPr>
              <a:t>Func</a:t>
            </a:r>
            <a:r>
              <a:rPr kumimoji="1" lang="zh-CN" altLang="en-US" dirty="0" smtClean="0">
                <a:latin typeface="Hiragino Sans GB W3" charset="-122"/>
                <a:ea typeface="Hiragino Sans GB W3" charset="-122"/>
                <a:cs typeface="Hiragino Sans GB W3" charset="-122"/>
              </a:rPr>
              <a:t> </a:t>
            </a:r>
            <a:r>
              <a:rPr kumimoji="1" lang="en-US" altLang="zh-CN" dirty="0" smtClean="0">
                <a:latin typeface="Hiragino Sans GB W3" charset="-122"/>
                <a:ea typeface="Hiragino Sans GB W3" charset="-122"/>
                <a:cs typeface="Hiragino Sans GB W3" charset="-122"/>
              </a:rPr>
              <a:t>main(){</a:t>
            </a:r>
          </a:p>
          <a:p>
            <a:r>
              <a:rPr kumimoji="1" lang="en-US" altLang="zh-CN" dirty="0" smtClean="0">
                <a:latin typeface="Hiragino Sans GB W3" charset="-122"/>
                <a:ea typeface="Hiragino Sans GB W3" charset="-122"/>
                <a:cs typeface="Hiragino Sans GB W3" charset="-122"/>
              </a:rPr>
              <a:t>	</a:t>
            </a:r>
            <a:r>
              <a:rPr kumimoji="1" lang="en-US" altLang="zh-CN" dirty="0" err="1" smtClean="0">
                <a:latin typeface="Hiragino Sans GB W3" charset="-122"/>
                <a:ea typeface="Hiragino Sans GB W3" charset="-122"/>
                <a:cs typeface="Hiragino Sans GB W3" charset="-122"/>
              </a:rPr>
              <a:t>fmt.Printf</a:t>
            </a:r>
            <a:r>
              <a:rPr kumimoji="1" lang="en-US" altLang="zh-CN" dirty="0" smtClean="0">
                <a:latin typeface="Hiragino Sans GB W3" charset="-122"/>
                <a:ea typeface="Hiragino Sans GB W3" charset="-122"/>
                <a:cs typeface="Hiragino Sans GB W3" charset="-122"/>
              </a:rPr>
              <a:t>(”</a:t>
            </a:r>
            <a:r>
              <a:rPr kumimoji="1" lang="en-US" altLang="zh-CN" dirty="0" err="1" smtClean="0">
                <a:latin typeface="Hiragino Sans GB W3" charset="-122"/>
                <a:ea typeface="Hiragino Sans GB W3" charset="-122"/>
                <a:cs typeface="Hiragino Sans GB W3" charset="-122"/>
              </a:rPr>
              <a:t>Hello,world</a:t>
            </a:r>
            <a:r>
              <a:rPr kumimoji="1" lang="en-US" altLang="zh-CN" dirty="0" smtClean="0">
                <a:latin typeface="Hiragino Sans GB W3" charset="-122"/>
                <a:ea typeface="Hiragino Sans GB W3" charset="-122"/>
                <a:cs typeface="Hiragino Sans GB W3" charset="-122"/>
              </a:rPr>
              <a:t>”)</a:t>
            </a:r>
          </a:p>
          <a:p>
            <a:r>
              <a:rPr kumimoji="1" lang="en-US" altLang="zh-CN" dirty="0" smtClean="0">
                <a:latin typeface="Hiragino Sans GB W3" charset="-122"/>
                <a:ea typeface="Hiragino Sans GB W3" charset="-122"/>
                <a:cs typeface="Hiragino Sans GB W3" charset="-122"/>
              </a:rPr>
              <a:t>}</a:t>
            </a:r>
          </a:p>
          <a:p>
            <a:endParaRPr kumimoji="1" lang="en-US" altLang="zh-CN" dirty="0">
              <a:latin typeface="Hiragino Sans GB W3" charset="-122"/>
              <a:ea typeface="Hiragino Sans GB W3" charset="-122"/>
              <a:cs typeface="Hiragino Sans GB W3" charset="-122"/>
            </a:endParaRPr>
          </a:p>
          <a:p>
            <a:r>
              <a:rPr kumimoji="1" lang="zh-CN" altLang="en-US" dirty="0" smtClean="0">
                <a:latin typeface="Hiragino Sans GB W3" charset="-122"/>
                <a:ea typeface="Hiragino Sans GB W3" charset="-122"/>
                <a:cs typeface="Hiragino Sans GB W3" charset="-122"/>
              </a:rPr>
              <a:t>通过这段代码来测试下</a:t>
            </a:r>
            <a:r>
              <a:rPr kumimoji="1" lang="en-US" altLang="zh-CN" dirty="0" err="1" smtClean="0">
                <a:latin typeface="Hiragino Sans GB W3" charset="-122"/>
                <a:ea typeface="Hiragino Sans GB W3" charset="-122"/>
                <a:cs typeface="Hiragino Sans GB W3" charset="-122"/>
              </a:rPr>
              <a:t>Golang</a:t>
            </a:r>
            <a:r>
              <a:rPr kumimoji="1" lang="zh-CN" altLang="en-US" dirty="0" smtClean="0">
                <a:latin typeface="Hiragino Sans GB W3" charset="-122"/>
                <a:ea typeface="Hiragino Sans GB W3" charset="-122"/>
                <a:cs typeface="Hiragino Sans GB W3" charset="-122"/>
              </a:rPr>
              <a:t>是否安装成功</a:t>
            </a:r>
            <a:endParaRPr kumimoji="1" lang="zh-CN" altLang="en-US" dirty="0">
              <a:latin typeface="Hiragino Sans GB W3" charset="-122"/>
              <a:ea typeface="Hiragino Sans GB W3" charset="-122"/>
              <a:cs typeface="Hiragino Sans GB W3" charset="-122"/>
            </a:endParaRPr>
          </a:p>
        </p:txBody>
      </p:sp>
    </p:spTree>
    <p:extLst>
      <p:ext uri="{BB962C8B-B14F-4D97-AF65-F5344CB8AC3E}">
        <p14:creationId xmlns:p14="http://schemas.microsoft.com/office/powerpoint/2010/main" val="1926707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r>
              <a:rPr lang="en-US" smtClean="0">
                <a:latin typeface="Hiragino Sans GB W3" charset="-122"/>
                <a:ea typeface="Hiragino Sans GB W3" charset="-122"/>
                <a:cs typeface="Hiragino Sans GB W3" charset="-122"/>
              </a:rPr>
              <a:t>1</a:t>
            </a:r>
            <a:endParaRPr lang="en-US" dirty="0">
              <a:latin typeface="Hiragino Sans GB W3" charset="-122"/>
              <a:ea typeface="Hiragino Sans GB W3" charset="-122"/>
              <a:cs typeface="Hiragino Sans GB W3" charset="-122"/>
            </a:endParaRPr>
          </a:p>
        </p:txBody>
      </p:sp>
      <p:sp>
        <p:nvSpPr>
          <p:cNvPr id="3" name="标题 2"/>
          <p:cNvSpPr>
            <a:spLocks noGrp="1"/>
          </p:cNvSpPr>
          <p:nvPr>
            <p:ph type="title"/>
          </p:nvPr>
        </p:nvSpPr>
        <p:spPr/>
        <p:txBody>
          <a:bodyPr/>
          <a:lstStyle/>
          <a:p>
            <a:r>
              <a:rPr kumimoji="1" lang="zh-CN" altLang="en-US" dirty="0" smtClean="0">
                <a:latin typeface="Hiragino Sans GB W3" charset="-122"/>
                <a:ea typeface="Hiragino Sans GB W3" charset="-122"/>
                <a:cs typeface="Hiragino Sans GB W3" charset="-122"/>
              </a:rPr>
              <a:t>安装环境</a:t>
            </a:r>
            <a:endParaRPr kumimoji="1" lang="zh-CN" altLang="en-US" dirty="0">
              <a:latin typeface="Hiragino Sans GB W3" charset="-122"/>
              <a:ea typeface="Hiragino Sans GB W3" charset="-122"/>
              <a:cs typeface="Hiragino Sans GB W3" charset="-122"/>
            </a:endParaRPr>
          </a:p>
        </p:txBody>
      </p:sp>
      <p:sp>
        <p:nvSpPr>
          <p:cNvPr id="5" name="文本框 4"/>
          <p:cNvSpPr txBox="1"/>
          <p:nvPr/>
        </p:nvSpPr>
        <p:spPr>
          <a:xfrm>
            <a:off x="601884" y="1250066"/>
            <a:ext cx="7095281" cy="369332"/>
          </a:xfrm>
          <a:prstGeom prst="rect">
            <a:avLst/>
          </a:prstGeom>
          <a:noFill/>
        </p:spPr>
        <p:txBody>
          <a:bodyPr wrap="square" rtlCol="0">
            <a:spAutoFit/>
          </a:bodyPr>
          <a:lstStyle/>
          <a:p>
            <a:r>
              <a:rPr kumimoji="1" lang="zh-CN" altLang="en-US" dirty="0" smtClean="0">
                <a:latin typeface="Hiragino Sans GB W3" charset="-122"/>
                <a:ea typeface="Hiragino Sans GB W3" charset="-122"/>
                <a:cs typeface="Hiragino Sans GB W3" charset="-122"/>
              </a:rPr>
              <a:t>安装</a:t>
            </a:r>
            <a:r>
              <a:rPr kumimoji="1" lang="en-US" altLang="zh-CN" dirty="0" err="1" smtClean="0">
                <a:latin typeface="Hiragino Sans GB W3" charset="-122"/>
                <a:ea typeface="Hiragino Sans GB W3" charset="-122"/>
                <a:cs typeface="Hiragino Sans GB W3" charset="-122"/>
              </a:rPr>
              <a:t>protocbuf</a:t>
            </a:r>
            <a:endParaRPr kumimoji="1" lang="zh-CN" altLang="en-US" dirty="0">
              <a:latin typeface="Hiragino Sans GB W3" charset="-122"/>
              <a:ea typeface="Hiragino Sans GB W3" charset="-122"/>
              <a:cs typeface="Hiragino Sans GB W3" charset="-122"/>
            </a:endParaRPr>
          </a:p>
        </p:txBody>
      </p:sp>
      <p:sp>
        <p:nvSpPr>
          <p:cNvPr id="6" name="文本框 5"/>
          <p:cNvSpPr txBox="1"/>
          <p:nvPr/>
        </p:nvSpPr>
        <p:spPr>
          <a:xfrm>
            <a:off x="601884" y="2070035"/>
            <a:ext cx="8738886" cy="1502311"/>
          </a:xfrm>
          <a:prstGeom prst="rect">
            <a:avLst/>
          </a:prstGeom>
          <a:noFill/>
        </p:spPr>
        <p:txBody>
          <a:bodyPr wrap="square" rtlCol="0">
            <a:spAutoFit/>
          </a:bodyPr>
          <a:lstStyle/>
          <a:p>
            <a:r>
              <a:rPr kumimoji="1" lang="en-US" altLang="zh-CN" dirty="0" smtClean="0">
                <a:latin typeface="Hiragino Sans GB W3" charset="-122"/>
                <a:ea typeface="Hiragino Sans GB W3" charset="-122"/>
                <a:cs typeface="Hiragino Sans GB W3" charset="-122"/>
              </a:rPr>
              <a:t>Windows</a:t>
            </a:r>
            <a:r>
              <a:rPr kumimoji="1" lang="zh-CN" altLang="en-US" dirty="0" smtClean="0">
                <a:latin typeface="Hiragino Sans GB W3" charset="-122"/>
                <a:ea typeface="Hiragino Sans GB W3" charset="-122"/>
                <a:cs typeface="Hiragino Sans GB W3" charset="-122"/>
              </a:rPr>
              <a:t> 通过</a:t>
            </a:r>
            <a:r>
              <a:rPr kumimoji="1" lang="en-US" altLang="zh-CN" dirty="0" err="1" smtClean="0">
                <a:latin typeface="Hiragino Sans GB W3" charset="-122"/>
                <a:ea typeface="Hiragino Sans GB W3" charset="-122"/>
                <a:cs typeface="Hiragino Sans GB W3" charset="-122"/>
              </a:rPr>
              <a:t>github</a:t>
            </a:r>
            <a:r>
              <a:rPr kumimoji="1" lang="zh-CN" altLang="en-US" dirty="0" smtClean="0">
                <a:latin typeface="Hiragino Sans GB W3" charset="-122"/>
                <a:ea typeface="Hiragino Sans GB W3" charset="-122"/>
                <a:cs typeface="Hiragino Sans GB W3" charset="-122"/>
              </a:rPr>
              <a:t>上下载相应的</a:t>
            </a:r>
            <a:r>
              <a:rPr kumimoji="1" lang="en-US" altLang="zh-CN" dirty="0" smtClean="0">
                <a:latin typeface="Hiragino Sans GB W3" charset="-122"/>
                <a:ea typeface="Hiragino Sans GB W3" charset="-122"/>
                <a:cs typeface="Hiragino Sans GB W3" charset="-122"/>
              </a:rPr>
              <a:t>zip</a:t>
            </a:r>
            <a:r>
              <a:rPr kumimoji="1" lang="zh-CN" altLang="en-US" dirty="0" smtClean="0">
                <a:latin typeface="Hiragino Sans GB W3" charset="-122"/>
                <a:ea typeface="Hiragino Sans GB W3" charset="-122"/>
                <a:cs typeface="Hiragino Sans GB W3" charset="-122"/>
              </a:rPr>
              <a:t>包解压后放入</a:t>
            </a:r>
            <a:r>
              <a:rPr kumimoji="1" lang="en-US" altLang="zh-CN" dirty="0" smtClean="0">
                <a:latin typeface="Hiragino Sans GB W3" charset="-122"/>
                <a:ea typeface="Hiragino Sans GB W3" charset="-122"/>
                <a:cs typeface="Hiragino Sans GB W3" charset="-122"/>
              </a:rPr>
              <a:t>C:/windows</a:t>
            </a:r>
            <a:r>
              <a:rPr kumimoji="1" lang="zh-CN" altLang="en-US" dirty="0" smtClean="0">
                <a:latin typeface="Hiragino Sans GB W3" charset="-122"/>
                <a:ea typeface="Hiragino Sans GB W3" charset="-122"/>
                <a:cs typeface="Hiragino Sans GB W3" charset="-122"/>
              </a:rPr>
              <a:t>目录下便可</a:t>
            </a:r>
            <a:endParaRPr kumimoji="1" lang="en-US" altLang="zh-CN" dirty="0" smtClean="0">
              <a:latin typeface="Hiragino Sans GB W3" charset="-122"/>
              <a:ea typeface="Hiragino Sans GB W3" charset="-122"/>
              <a:cs typeface="Hiragino Sans GB W3" charset="-122"/>
            </a:endParaRPr>
          </a:p>
          <a:p>
            <a:endParaRPr kumimoji="1" lang="en-US" altLang="zh-CN" dirty="0">
              <a:latin typeface="Hiragino Sans GB W3" charset="-122"/>
              <a:ea typeface="Hiragino Sans GB W3" charset="-122"/>
              <a:cs typeface="Hiragino Sans GB W3" charset="-122"/>
            </a:endParaRPr>
          </a:p>
          <a:p>
            <a:r>
              <a:rPr kumimoji="1" lang="en-US" altLang="zh-CN" dirty="0" smtClean="0">
                <a:latin typeface="Hiragino Sans GB W3" charset="-122"/>
                <a:ea typeface="Hiragino Sans GB W3" charset="-122"/>
                <a:cs typeface="Hiragino Sans GB W3" charset="-122"/>
              </a:rPr>
              <a:t>Linux</a:t>
            </a:r>
            <a:r>
              <a:rPr kumimoji="1" lang="zh-CN" altLang="en-US" dirty="0" smtClean="0">
                <a:latin typeface="Hiragino Sans GB W3" charset="-122"/>
                <a:ea typeface="Hiragino Sans GB W3" charset="-122"/>
                <a:cs typeface="Hiragino Sans GB W3" charset="-122"/>
              </a:rPr>
              <a:t> 通过下载源码进行编译安装</a:t>
            </a:r>
            <a:endParaRPr kumimoji="1" lang="en-US" altLang="zh-CN" dirty="0" smtClean="0">
              <a:latin typeface="Hiragino Sans GB W3" charset="-122"/>
              <a:ea typeface="Hiragino Sans GB W3" charset="-122"/>
              <a:cs typeface="Hiragino Sans GB W3" charset="-122"/>
            </a:endParaRPr>
          </a:p>
          <a:p>
            <a:endParaRPr kumimoji="1" lang="en-US" altLang="zh-CN" dirty="0">
              <a:latin typeface="Hiragino Sans GB W3" charset="-122"/>
              <a:ea typeface="Hiragino Sans GB W3" charset="-122"/>
              <a:cs typeface="Hiragino Sans GB W3" charset="-122"/>
            </a:endParaRPr>
          </a:p>
          <a:p>
            <a:r>
              <a:rPr kumimoji="1" lang="en-US" altLang="zh-CN" dirty="0" smtClean="0">
                <a:latin typeface="Hiragino Sans GB W3" charset="-122"/>
                <a:ea typeface="Hiragino Sans GB W3" charset="-122"/>
                <a:cs typeface="Hiragino Sans GB W3" charset="-122"/>
              </a:rPr>
              <a:t>Mac</a:t>
            </a:r>
            <a:r>
              <a:rPr kumimoji="1" lang="zh-CN" altLang="en-US" dirty="0" smtClean="0">
                <a:latin typeface="Hiragino Sans GB W3" charset="-122"/>
                <a:ea typeface="Hiragino Sans GB W3" charset="-122"/>
                <a:cs typeface="Hiragino Sans GB W3" charset="-122"/>
              </a:rPr>
              <a:t>用户通过</a:t>
            </a:r>
            <a:r>
              <a:rPr kumimoji="1" lang="en-US" altLang="zh-CN" dirty="0" smtClean="0">
                <a:latin typeface="Hiragino Sans GB W3" charset="-122"/>
                <a:ea typeface="Hiragino Sans GB W3" charset="-122"/>
                <a:cs typeface="Hiragino Sans GB W3" charset="-122"/>
              </a:rPr>
              <a:t>brew</a:t>
            </a:r>
            <a:r>
              <a:rPr kumimoji="1" lang="zh-CN" altLang="en-US" dirty="0" smtClean="0">
                <a:latin typeface="Hiragino Sans GB W3" charset="-122"/>
                <a:ea typeface="Hiragino Sans GB W3" charset="-122"/>
                <a:cs typeface="Hiragino Sans GB W3" charset="-122"/>
              </a:rPr>
              <a:t>或者源码编译安装</a:t>
            </a:r>
            <a:endParaRPr kumimoji="1" lang="zh-CN" altLang="en-US" dirty="0">
              <a:latin typeface="Hiragino Sans GB W3" charset="-122"/>
              <a:ea typeface="Hiragino Sans GB W3" charset="-122"/>
              <a:cs typeface="Hiragino Sans GB W3" charset="-122"/>
            </a:endParaRPr>
          </a:p>
        </p:txBody>
      </p:sp>
      <p:sp>
        <p:nvSpPr>
          <p:cNvPr id="4" name="文本框 3"/>
          <p:cNvSpPr txBox="1"/>
          <p:nvPr/>
        </p:nvSpPr>
        <p:spPr>
          <a:xfrm>
            <a:off x="601884" y="3653651"/>
            <a:ext cx="3449255" cy="369332"/>
          </a:xfrm>
          <a:prstGeom prst="rect">
            <a:avLst/>
          </a:prstGeom>
          <a:noFill/>
        </p:spPr>
        <p:txBody>
          <a:bodyPr wrap="square" rtlCol="0">
            <a:spAutoFit/>
          </a:bodyPr>
          <a:lstStyle/>
          <a:p>
            <a:r>
              <a:rPr kumimoji="1" lang="en-US" altLang="zh-CN" dirty="0" smtClean="0">
                <a:latin typeface="Hiragino Sans GB W3" charset="-122"/>
                <a:ea typeface="Hiragino Sans GB W3" charset="-122"/>
                <a:cs typeface="Hiragino Sans GB W3" charset="-122"/>
              </a:rPr>
              <a:t>Go</a:t>
            </a:r>
            <a:r>
              <a:rPr kumimoji="1" lang="zh-CN" altLang="en-US" dirty="0" smtClean="0">
                <a:latin typeface="Hiragino Sans GB W3" charset="-122"/>
                <a:ea typeface="Hiragino Sans GB W3" charset="-122"/>
                <a:cs typeface="Hiragino Sans GB W3" charset="-122"/>
              </a:rPr>
              <a:t>工作空间</a:t>
            </a:r>
            <a:endParaRPr kumimoji="1" lang="en-US" altLang="zh-CN" dirty="0" smtClean="0">
              <a:latin typeface="Hiragino Sans GB W3" charset="-122"/>
              <a:ea typeface="Hiragino Sans GB W3" charset="-122"/>
              <a:cs typeface="Hiragino Sans GB W3" charset="-122"/>
            </a:endParaRPr>
          </a:p>
        </p:txBody>
      </p:sp>
      <p:sp>
        <p:nvSpPr>
          <p:cNvPr id="7" name="文本框 6"/>
          <p:cNvSpPr txBox="1"/>
          <p:nvPr/>
        </p:nvSpPr>
        <p:spPr>
          <a:xfrm>
            <a:off x="601884" y="4259484"/>
            <a:ext cx="10235387" cy="1754326"/>
          </a:xfrm>
          <a:prstGeom prst="rect">
            <a:avLst/>
          </a:prstGeom>
          <a:noFill/>
        </p:spPr>
        <p:txBody>
          <a:bodyPr wrap="square" rtlCol="0">
            <a:spAutoFit/>
          </a:bodyPr>
          <a:lstStyle/>
          <a:p>
            <a:r>
              <a:rPr kumimoji="1" lang="en-US" altLang="zh-CN" dirty="0" err="1" smtClean="0">
                <a:latin typeface="Hiragino Sans GB W3" charset="-122"/>
                <a:ea typeface="Hiragino Sans GB W3" charset="-122"/>
                <a:cs typeface="Hiragino Sans GB W3" charset="-122"/>
              </a:rPr>
              <a:t>Golang</a:t>
            </a:r>
            <a:r>
              <a:rPr kumimoji="1" lang="zh-CN" altLang="en-US" dirty="0" smtClean="0">
                <a:latin typeface="Hiragino Sans GB W3" charset="-122"/>
                <a:ea typeface="Hiragino Sans GB W3" charset="-122"/>
                <a:cs typeface="Hiragino Sans GB W3" charset="-122"/>
              </a:rPr>
              <a:t>的代码必须放在工作空间内，也就是我们指定的</a:t>
            </a:r>
            <a:r>
              <a:rPr kumimoji="1" lang="en-US" altLang="zh-CN" dirty="0" smtClean="0">
                <a:latin typeface="Hiragino Sans GB W3" charset="-122"/>
                <a:ea typeface="Hiragino Sans GB W3" charset="-122"/>
                <a:cs typeface="Hiragino Sans GB W3" charset="-122"/>
              </a:rPr>
              <a:t>GOPATH</a:t>
            </a:r>
            <a:r>
              <a:rPr kumimoji="1" lang="zh-CN" altLang="en-US" dirty="0" smtClean="0">
                <a:latin typeface="Hiragino Sans GB W3" charset="-122"/>
                <a:ea typeface="Hiragino Sans GB W3" charset="-122"/>
                <a:cs typeface="Hiragino Sans GB W3" charset="-122"/>
              </a:rPr>
              <a:t>的目录。其目录结构如下</a:t>
            </a:r>
            <a:endParaRPr kumimoji="1" lang="en-US" altLang="zh-CN" dirty="0" smtClean="0">
              <a:latin typeface="Hiragino Sans GB W3" charset="-122"/>
              <a:ea typeface="Hiragino Sans GB W3" charset="-122"/>
              <a:cs typeface="Hiragino Sans GB W3" charset="-122"/>
            </a:endParaRPr>
          </a:p>
          <a:p>
            <a:r>
              <a:rPr kumimoji="1" lang="en-US" altLang="zh-CN" dirty="0" smtClean="0">
                <a:latin typeface="Hiragino Sans GB W3" charset="-122"/>
                <a:ea typeface="Hiragino Sans GB W3" charset="-122"/>
                <a:cs typeface="Hiragino Sans GB W3" charset="-122"/>
              </a:rPr>
              <a:t>GOPATH</a:t>
            </a:r>
          </a:p>
          <a:p>
            <a:r>
              <a:rPr kumimoji="1" lang="en-US" altLang="zh-CN" dirty="0" smtClean="0">
                <a:latin typeface="Hiragino Sans GB W3" charset="-122"/>
                <a:ea typeface="Hiragino Sans GB W3" charset="-122"/>
                <a:cs typeface="Hiragino Sans GB W3" charset="-122"/>
              </a:rPr>
              <a:t>|——————</a:t>
            </a:r>
            <a:r>
              <a:rPr kumimoji="1" lang="en-US" altLang="zh-CN" dirty="0" err="1" smtClean="0">
                <a:latin typeface="Hiragino Sans GB W3" charset="-122"/>
                <a:ea typeface="Hiragino Sans GB W3" charset="-122"/>
                <a:cs typeface="Hiragino Sans GB W3" charset="-122"/>
              </a:rPr>
              <a:t>src</a:t>
            </a:r>
            <a:endParaRPr kumimoji="1" lang="en-US" altLang="zh-CN" dirty="0" smtClean="0">
              <a:latin typeface="Hiragino Sans GB W3" charset="-122"/>
              <a:ea typeface="Hiragino Sans GB W3" charset="-122"/>
              <a:cs typeface="Hiragino Sans GB W3" charset="-122"/>
            </a:endParaRPr>
          </a:p>
          <a:p>
            <a:r>
              <a:rPr kumimoji="1" lang="en-US" altLang="zh-CN" dirty="0" smtClean="0">
                <a:latin typeface="Hiragino Sans GB W3" charset="-122"/>
                <a:ea typeface="Hiragino Sans GB W3" charset="-122"/>
                <a:cs typeface="Hiragino Sans GB W3" charset="-122"/>
              </a:rPr>
              <a:t>|——————</a:t>
            </a:r>
            <a:r>
              <a:rPr kumimoji="1" lang="en-US" altLang="zh-CN" dirty="0" err="1" smtClean="0">
                <a:latin typeface="Hiragino Sans GB W3" charset="-122"/>
                <a:ea typeface="Hiragino Sans GB W3" charset="-122"/>
                <a:cs typeface="Hiragino Sans GB W3" charset="-122"/>
              </a:rPr>
              <a:t>pkg</a:t>
            </a:r>
            <a:endParaRPr kumimoji="1" lang="en-US" altLang="zh-CN" dirty="0" smtClean="0">
              <a:latin typeface="Hiragino Sans GB W3" charset="-122"/>
              <a:ea typeface="Hiragino Sans GB W3" charset="-122"/>
              <a:cs typeface="Hiragino Sans GB W3" charset="-122"/>
            </a:endParaRPr>
          </a:p>
          <a:p>
            <a:r>
              <a:rPr kumimoji="1" lang="en-US" altLang="zh-CN" dirty="0" smtClean="0">
                <a:latin typeface="Hiragino Sans GB W3" charset="-122"/>
                <a:ea typeface="Hiragino Sans GB W3" charset="-122"/>
                <a:cs typeface="Hiragino Sans GB W3" charset="-122"/>
              </a:rPr>
              <a:t>|——————bin</a:t>
            </a:r>
          </a:p>
          <a:p>
            <a:r>
              <a:rPr kumimoji="1" lang="zh-CN" altLang="en-US" dirty="0">
                <a:latin typeface="Hiragino Sans GB W3" charset="-122"/>
                <a:ea typeface="Hiragino Sans GB W3" charset="-122"/>
                <a:cs typeface="Hiragino Sans GB W3" charset="-122"/>
              </a:rPr>
              <a:t> </a:t>
            </a:r>
            <a:r>
              <a:rPr kumimoji="1" lang="zh-CN" altLang="en-US" dirty="0" smtClean="0">
                <a:latin typeface="Hiragino Sans GB W3" charset="-122"/>
                <a:ea typeface="Hiragino Sans GB W3" charset="-122"/>
                <a:cs typeface="Hiragino Sans GB W3" charset="-122"/>
              </a:rPr>
              <a:t>其实在我们安装的时候便会指定</a:t>
            </a:r>
            <a:r>
              <a:rPr kumimoji="1" lang="en-US" altLang="zh-CN" dirty="0" smtClean="0">
                <a:latin typeface="Hiragino Sans GB W3" charset="-122"/>
                <a:ea typeface="Hiragino Sans GB W3" charset="-122"/>
                <a:cs typeface="Hiragino Sans GB W3" charset="-122"/>
              </a:rPr>
              <a:t>GOPATH</a:t>
            </a:r>
          </a:p>
        </p:txBody>
      </p:sp>
    </p:spTree>
    <p:extLst>
      <p:ext uri="{BB962C8B-B14F-4D97-AF65-F5344CB8AC3E}">
        <p14:creationId xmlns:p14="http://schemas.microsoft.com/office/powerpoint/2010/main" val="1844930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0654391" y="6171567"/>
            <a:ext cx="695914" cy="666114"/>
          </a:xfrm>
        </p:spPr>
        <p:txBody>
          <a:bodyPr/>
          <a:lstStyle/>
          <a:p>
            <a:fld id="{28B03453-DAC9-4B92-AD21-A5C613554654}" type="slidenum">
              <a:rPr lang="en-US" smtClean="0">
                <a:latin typeface="Hiragino Sans GB W3" charset="-122"/>
                <a:ea typeface="Hiragino Sans GB W3" charset="-122"/>
                <a:cs typeface="Hiragino Sans GB W3" charset="-122"/>
              </a:rPr>
              <a:pPr/>
              <a:t>5</a:t>
            </a:fld>
            <a:endParaRPr lang="en-US" dirty="0">
              <a:latin typeface="Hiragino Sans GB W3" charset="-122"/>
              <a:ea typeface="Hiragino Sans GB W3" charset="-122"/>
              <a:cs typeface="Hiragino Sans GB W3" charset="-122"/>
            </a:endParaRPr>
          </a:p>
        </p:txBody>
      </p:sp>
      <p:sp>
        <p:nvSpPr>
          <p:cNvPr id="3" name="Title 2"/>
          <p:cNvSpPr>
            <a:spLocks noGrp="1"/>
          </p:cNvSpPr>
          <p:nvPr>
            <p:ph type="title"/>
          </p:nvPr>
        </p:nvSpPr>
        <p:spPr>
          <a:xfrm>
            <a:off x="83646" y="330053"/>
            <a:ext cx="3338005" cy="469376"/>
          </a:xfrm>
        </p:spPr>
        <p:txBody>
          <a:bodyPr>
            <a:normAutofit/>
          </a:bodyPr>
          <a:lstStyle/>
          <a:p>
            <a:r>
              <a:rPr lang="zh-CN" altLang="en-US">
                <a:latin typeface="Hiragino Sans GB W3" charset="-122"/>
                <a:ea typeface="Hiragino Sans GB W3" charset="-122"/>
                <a:cs typeface="Hiragino Sans GB W3" charset="-122"/>
              </a:rPr>
              <a:t>目录</a:t>
            </a:r>
            <a:endParaRPr lang="en-US" dirty="0">
              <a:latin typeface="Hiragino Sans GB W3" charset="-122"/>
              <a:ea typeface="Hiragino Sans GB W3" charset="-122"/>
              <a:cs typeface="Hiragino Sans GB W3" charset="-122"/>
            </a:endParaRPr>
          </a:p>
        </p:txBody>
      </p:sp>
      <p:sp>
        <p:nvSpPr>
          <p:cNvPr id="4" name="Text Placeholder 3"/>
          <p:cNvSpPr>
            <a:spLocks noGrp="1"/>
          </p:cNvSpPr>
          <p:nvPr>
            <p:ph type="body" sz="quarter" idx="4294967295"/>
          </p:nvPr>
        </p:nvSpPr>
        <p:spPr>
          <a:xfrm>
            <a:off x="335666" y="1181099"/>
            <a:ext cx="11443958" cy="4862649"/>
          </a:xfrm>
        </p:spPr>
        <p:txBody>
          <a:bodyPr>
            <a:normAutofit/>
          </a:bodyPr>
          <a:lstStyle/>
          <a:p>
            <a:pPr marL="0" indent="0">
              <a:buNone/>
            </a:pPr>
            <a:endParaRPr lang="en-US" altLang="zh-CN" dirty="0">
              <a:solidFill>
                <a:srgbClr val="3C3C3C"/>
              </a:solidFill>
              <a:latin typeface="Hiragino Sans GB W3" charset="-122"/>
              <a:ea typeface="Hiragino Sans GB W3" charset="-122"/>
              <a:cs typeface="Hiragino Sans GB W3" charset="-122"/>
            </a:endParaRPr>
          </a:p>
          <a:p>
            <a:pPr marL="0" indent="0">
              <a:buNone/>
            </a:pPr>
            <a:endParaRPr lang="en-US" dirty="0">
              <a:solidFill>
                <a:srgbClr val="E74430"/>
              </a:solidFill>
              <a:latin typeface="Hiragino Sans GB W3" charset="-122"/>
              <a:ea typeface="Hiragino Sans GB W3" charset="-122"/>
              <a:cs typeface="Hiragino Sans GB W3" charset="-122"/>
            </a:endParaRPr>
          </a:p>
        </p:txBody>
      </p:sp>
      <p:sp>
        <p:nvSpPr>
          <p:cNvPr id="5" name="矩形 4"/>
          <p:cNvSpPr/>
          <p:nvPr/>
        </p:nvSpPr>
        <p:spPr>
          <a:xfrm>
            <a:off x="1460898" y="2391494"/>
            <a:ext cx="1682303" cy="15902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Hiragino Sans GB W3" charset="-122"/>
                <a:ea typeface="Hiragino Sans GB W3" charset="-122"/>
                <a:cs typeface="Hiragino Sans GB W3" charset="-122"/>
              </a:rPr>
              <a:t>安装环境</a:t>
            </a:r>
          </a:p>
        </p:txBody>
      </p:sp>
      <p:sp>
        <p:nvSpPr>
          <p:cNvPr id="8" name="文本框 7"/>
          <p:cNvSpPr txBox="1"/>
          <p:nvPr/>
        </p:nvSpPr>
        <p:spPr>
          <a:xfrm>
            <a:off x="1543296" y="2391494"/>
            <a:ext cx="489236" cy="369332"/>
          </a:xfrm>
          <a:prstGeom prst="rect">
            <a:avLst/>
          </a:prstGeom>
          <a:noFill/>
        </p:spPr>
        <p:txBody>
          <a:bodyPr wrap="none" rtlCol="0">
            <a:spAutoFit/>
          </a:bodyPr>
          <a:lstStyle/>
          <a:p>
            <a:r>
              <a:rPr lang="en-US" altLang="zh-CN" dirty="0">
                <a:solidFill>
                  <a:schemeClr val="bg1"/>
                </a:solidFill>
                <a:latin typeface="Hiragino Sans GB W3" charset="-122"/>
                <a:ea typeface="Hiragino Sans GB W3" charset="-122"/>
                <a:cs typeface="Hiragino Sans GB W3" charset="-122"/>
              </a:rPr>
              <a:t>01</a:t>
            </a:r>
            <a:endParaRPr lang="zh-CN" altLang="en-US" dirty="0">
              <a:solidFill>
                <a:schemeClr val="bg1"/>
              </a:solidFill>
              <a:latin typeface="Hiragino Sans GB W3" charset="-122"/>
              <a:ea typeface="Hiragino Sans GB W3" charset="-122"/>
              <a:cs typeface="Hiragino Sans GB W3" charset="-122"/>
            </a:endParaRPr>
          </a:p>
        </p:txBody>
      </p:sp>
      <p:sp>
        <p:nvSpPr>
          <p:cNvPr id="11" name="矩形 10"/>
          <p:cNvSpPr/>
          <p:nvPr/>
        </p:nvSpPr>
        <p:spPr>
          <a:xfrm>
            <a:off x="5216493" y="2391493"/>
            <a:ext cx="1682303" cy="15902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Hiragino Sans GB W3" charset="-122"/>
                <a:ea typeface="Hiragino Sans GB W3" charset="-122"/>
                <a:cs typeface="Hiragino Sans GB W3" charset="-122"/>
              </a:rPr>
              <a:t>基础语法</a:t>
            </a:r>
          </a:p>
          <a:p>
            <a:pPr algn="ctr"/>
            <a:endParaRPr lang="zh-CN" altLang="en-US" dirty="0">
              <a:latin typeface="Hiragino Sans GB W3" charset="-122"/>
              <a:ea typeface="Hiragino Sans GB W3" charset="-122"/>
              <a:cs typeface="Hiragino Sans GB W3" charset="-122"/>
            </a:endParaRPr>
          </a:p>
        </p:txBody>
      </p:sp>
      <p:sp>
        <p:nvSpPr>
          <p:cNvPr id="12" name="文本框 11"/>
          <p:cNvSpPr txBox="1"/>
          <p:nvPr/>
        </p:nvSpPr>
        <p:spPr>
          <a:xfrm>
            <a:off x="5374263" y="2379303"/>
            <a:ext cx="489236" cy="369332"/>
          </a:xfrm>
          <a:prstGeom prst="rect">
            <a:avLst/>
          </a:prstGeom>
          <a:noFill/>
        </p:spPr>
        <p:txBody>
          <a:bodyPr wrap="none" rtlCol="0">
            <a:spAutoFit/>
          </a:bodyPr>
          <a:lstStyle/>
          <a:p>
            <a:r>
              <a:rPr lang="en-US" altLang="zh-CN" dirty="0">
                <a:solidFill>
                  <a:schemeClr val="bg1"/>
                </a:solidFill>
                <a:latin typeface="Hiragino Sans GB W3" charset="-122"/>
                <a:ea typeface="Hiragino Sans GB W3" charset="-122"/>
                <a:cs typeface="Hiragino Sans GB W3" charset="-122"/>
              </a:rPr>
              <a:t>02</a:t>
            </a:r>
            <a:endParaRPr lang="zh-CN" altLang="en-US" dirty="0">
              <a:solidFill>
                <a:schemeClr val="bg1"/>
              </a:solidFill>
              <a:latin typeface="Hiragino Sans GB W3" charset="-122"/>
              <a:ea typeface="Hiragino Sans GB W3" charset="-122"/>
              <a:cs typeface="Hiragino Sans GB W3" charset="-122"/>
            </a:endParaRPr>
          </a:p>
        </p:txBody>
      </p:sp>
      <p:sp>
        <p:nvSpPr>
          <p:cNvPr id="13" name="矩形 12"/>
          <p:cNvSpPr/>
          <p:nvPr/>
        </p:nvSpPr>
        <p:spPr>
          <a:xfrm>
            <a:off x="8972088" y="2391494"/>
            <a:ext cx="1682303" cy="15902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Hiragino Sans GB W3" charset="-122"/>
                <a:ea typeface="Hiragino Sans GB W3" charset="-122"/>
                <a:cs typeface="Hiragino Sans GB W3" charset="-122"/>
              </a:rPr>
              <a:t>Ending</a:t>
            </a:r>
            <a:endParaRPr lang="zh-CN" altLang="en-US" dirty="0">
              <a:latin typeface="Hiragino Sans GB W3" charset="-122"/>
              <a:ea typeface="Hiragino Sans GB W3" charset="-122"/>
              <a:cs typeface="Hiragino Sans GB W3" charset="-122"/>
            </a:endParaRPr>
          </a:p>
        </p:txBody>
      </p:sp>
      <p:sp>
        <p:nvSpPr>
          <p:cNvPr id="14" name="文本框 13"/>
          <p:cNvSpPr txBox="1"/>
          <p:nvPr/>
        </p:nvSpPr>
        <p:spPr>
          <a:xfrm>
            <a:off x="9054486" y="2391494"/>
            <a:ext cx="489236" cy="369332"/>
          </a:xfrm>
          <a:prstGeom prst="rect">
            <a:avLst/>
          </a:prstGeom>
          <a:noFill/>
        </p:spPr>
        <p:txBody>
          <a:bodyPr wrap="none" rtlCol="0">
            <a:spAutoFit/>
          </a:bodyPr>
          <a:lstStyle/>
          <a:p>
            <a:r>
              <a:rPr lang="en-US" altLang="zh-CN" dirty="0">
                <a:solidFill>
                  <a:schemeClr val="bg1"/>
                </a:solidFill>
                <a:latin typeface="Hiragino Sans GB W3" charset="-122"/>
                <a:ea typeface="Hiragino Sans GB W3" charset="-122"/>
                <a:cs typeface="Hiragino Sans GB W3" charset="-122"/>
              </a:rPr>
              <a:t>03</a:t>
            </a:r>
            <a:endParaRPr lang="zh-CN" altLang="en-US" dirty="0">
              <a:solidFill>
                <a:schemeClr val="bg1"/>
              </a:solidFill>
              <a:latin typeface="Hiragino Sans GB W3" charset="-122"/>
              <a:ea typeface="Hiragino Sans GB W3" charset="-122"/>
              <a:cs typeface="Hiragino Sans GB W3" charset="-122"/>
            </a:endParaRPr>
          </a:p>
        </p:txBody>
      </p:sp>
    </p:spTree>
    <p:extLst>
      <p:ext uri="{BB962C8B-B14F-4D97-AF65-F5344CB8AC3E}">
        <p14:creationId xmlns:p14="http://schemas.microsoft.com/office/powerpoint/2010/main" val="3320223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r>
              <a:rPr lang="en-US" smtClean="0">
                <a:latin typeface="Hiragino Sans GB W3" charset="-122"/>
                <a:ea typeface="Hiragino Sans GB W3" charset="-122"/>
                <a:cs typeface="Hiragino Sans GB W3" charset="-122"/>
              </a:rPr>
              <a:t>1</a:t>
            </a:r>
            <a:endParaRPr lang="en-US" dirty="0">
              <a:latin typeface="Hiragino Sans GB W3" charset="-122"/>
              <a:ea typeface="Hiragino Sans GB W3" charset="-122"/>
              <a:cs typeface="Hiragino Sans GB W3" charset="-122"/>
            </a:endParaRPr>
          </a:p>
        </p:txBody>
      </p:sp>
      <p:sp>
        <p:nvSpPr>
          <p:cNvPr id="3" name="标题 2"/>
          <p:cNvSpPr>
            <a:spLocks noGrp="1"/>
          </p:cNvSpPr>
          <p:nvPr>
            <p:ph type="title"/>
          </p:nvPr>
        </p:nvSpPr>
        <p:spPr/>
        <p:txBody>
          <a:bodyPr/>
          <a:lstStyle/>
          <a:p>
            <a:r>
              <a:rPr kumimoji="1" lang="zh-CN" altLang="en-US" dirty="0" smtClean="0">
                <a:latin typeface="Hiragino Sans GB W3" charset="-122"/>
                <a:ea typeface="Hiragino Sans GB W3" charset="-122"/>
                <a:cs typeface="Hiragino Sans GB W3" charset="-122"/>
              </a:rPr>
              <a:t>基础语法</a:t>
            </a:r>
            <a:endParaRPr kumimoji="1" lang="zh-CN" altLang="en-US" dirty="0">
              <a:latin typeface="Hiragino Sans GB W3" charset="-122"/>
              <a:ea typeface="Hiragino Sans GB W3" charset="-122"/>
              <a:cs typeface="Hiragino Sans GB W3" charset="-122"/>
            </a:endParaRPr>
          </a:p>
        </p:txBody>
      </p:sp>
      <p:sp>
        <p:nvSpPr>
          <p:cNvPr id="5" name="文本框 4"/>
          <p:cNvSpPr txBox="1"/>
          <p:nvPr/>
        </p:nvSpPr>
        <p:spPr>
          <a:xfrm>
            <a:off x="289367" y="1064871"/>
            <a:ext cx="2326511" cy="369332"/>
          </a:xfrm>
          <a:prstGeom prst="rect">
            <a:avLst/>
          </a:prstGeom>
          <a:noFill/>
        </p:spPr>
        <p:txBody>
          <a:bodyPr wrap="square" rtlCol="0">
            <a:spAutoFit/>
          </a:bodyPr>
          <a:lstStyle/>
          <a:p>
            <a:r>
              <a:rPr kumimoji="1" lang="zh-CN" altLang="en-US" dirty="0" smtClean="0">
                <a:latin typeface="Hiragino Sans GB W3" charset="-122"/>
                <a:ea typeface="Hiragino Sans GB W3" charset="-122"/>
                <a:cs typeface="Hiragino Sans GB W3" charset="-122"/>
              </a:rPr>
              <a:t>包</a:t>
            </a:r>
            <a:endParaRPr kumimoji="1" lang="zh-CN" altLang="en-US" dirty="0">
              <a:latin typeface="Hiragino Sans GB W3" charset="-122"/>
              <a:ea typeface="Hiragino Sans GB W3" charset="-122"/>
              <a:cs typeface="Hiragino Sans GB W3" charset="-122"/>
            </a:endParaRPr>
          </a:p>
        </p:txBody>
      </p:sp>
      <p:sp>
        <p:nvSpPr>
          <p:cNvPr id="6" name="文本框 5"/>
          <p:cNvSpPr txBox="1"/>
          <p:nvPr/>
        </p:nvSpPr>
        <p:spPr>
          <a:xfrm>
            <a:off x="451413" y="1655180"/>
            <a:ext cx="8750460" cy="646331"/>
          </a:xfrm>
          <a:prstGeom prst="rect">
            <a:avLst/>
          </a:prstGeom>
          <a:noFill/>
        </p:spPr>
        <p:txBody>
          <a:bodyPr wrap="square" rtlCol="0">
            <a:spAutoFit/>
          </a:bodyPr>
          <a:lstStyle/>
          <a:p>
            <a:r>
              <a:rPr kumimoji="1" lang="zh-CN" altLang="en-US" dirty="0" smtClean="0">
                <a:latin typeface="Hiragino Sans GB W3" charset="-122"/>
                <a:ea typeface="Hiragino Sans GB W3" charset="-122"/>
                <a:cs typeface="Hiragino Sans GB W3" charset="-122"/>
              </a:rPr>
              <a:t>每个</a:t>
            </a:r>
            <a:r>
              <a:rPr kumimoji="1" lang="en-US" altLang="zh-CN" dirty="0" smtClean="0">
                <a:latin typeface="Hiragino Sans GB W3" charset="-122"/>
                <a:ea typeface="Hiragino Sans GB W3" charset="-122"/>
                <a:cs typeface="Hiragino Sans GB W3" charset="-122"/>
              </a:rPr>
              <a:t>Go</a:t>
            </a:r>
            <a:r>
              <a:rPr kumimoji="1" lang="zh-CN" altLang="en-US" dirty="0" smtClean="0">
                <a:latin typeface="Hiragino Sans GB W3" charset="-122"/>
                <a:ea typeface="Hiragino Sans GB W3" charset="-122"/>
                <a:cs typeface="Hiragino Sans GB W3" charset="-122"/>
              </a:rPr>
              <a:t>程序都是由包构成，所有的</a:t>
            </a:r>
            <a:r>
              <a:rPr kumimoji="1" lang="en-US" altLang="zh-CN" dirty="0" smtClean="0">
                <a:latin typeface="Hiragino Sans GB W3" charset="-122"/>
                <a:ea typeface="Hiragino Sans GB W3" charset="-122"/>
                <a:cs typeface="Hiragino Sans GB W3" charset="-122"/>
              </a:rPr>
              <a:t>Go</a:t>
            </a:r>
            <a:r>
              <a:rPr kumimoji="1" lang="zh-CN" altLang="en-US" dirty="0" smtClean="0">
                <a:latin typeface="Hiragino Sans GB W3" charset="-122"/>
                <a:ea typeface="Hiragino Sans GB W3" charset="-122"/>
                <a:cs typeface="Hiragino Sans GB W3" charset="-122"/>
              </a:rPr>
              <a:t>程序都是从</a:t>
            </a:r>
            <a:r>
              <a:rPr kumimoji="1" lang="en-US" altLang="zh-CN" dirty="0" smtClean="0">
                <a:latin typeface="Hiragino Sans GB W3" charset="-122"/>
                <a:ea typeface="Hiragino Sans GB W3" charset="-122"/>
                <a:cs typeface="Hiragino Sans GB W3" charset="-122"/>
              </a:rPr>
              <a:t>Main</a:t>
            </a:r>
            <a:r>
              <a:rPr kumimoji="1" lang="zh-CN" altLang="en-US" dirty="0" smtClean="0">
                <a:latin typeface="Hiragino Sans GB W3" charset="-122"/>
                <a:ea typeface="Hiragino Sans GB W3" charset="-122"/>
                <a:cs typeface="Hiragino Sans GB W3" charset="-122"/>
              </a:rPr>
              <a:t>包开始运行</a:t>
            </a:r>
            <a:endParaRPr kumimoji="1" lang="en-US" altLang="zh-CN" dirty="0" smtClean="0">
              <a:latin typeface="Hiragino Sans GB W3" charset="-122"/>
              <a:ea typeface="Hiragino Sans GB W3" charset="-122"/>
              <a:cs typeface="Hiragino Sans GB W3" charset="-122"/>
            </a:endParaRPr>
          </a:p>
          <a:p>
            <a:r>
              <a:rPr kumimoji="1" lang="zh-CN" altLang="en-US" dirty="0" smtClean="0">
                <a:latin typeface="Hiragino Sans GB W3" charset="-122"/>
                <a:ea typeface="Hiragino Sans GB W3" charset="-122"/>
                <a:cs typeface="Hiragino Sans GB W3" charset="-122"/>
              </a:rPr>
              <a:t>声明包：在文件的顶部声明</a:t>
            </a:r>
            <a:r>
              <a:rPr kumimoji="1" lang="en-US" altLang="zh-CN" dirty="0" smtClean="0">
                <a:latin typeface="Hiragino Sans GB W3" charset="-122"/>
                <a:ea typeface="Hiragino Sans GB W3" charset="-122"/>
                <a:cs typeface="Hiragino Sans GB W3" charset="-122"/>
              </a:rPr>
              <a:t>package</a:t>
            </a:r>
            <a:r>
              <a:rPr kumimoji="1" lang="zh-CN" altLang="en-US" dirty="0" smtClean="0">
                <a:latin typeface="Hiragino Sans GB W3" charset="-122"/>
                <a:ea typeface="Hiragino Sans GB W3" charset="-122"/>
                <a:cs typeface="Hiragino Sans GB W3" charset="-122"/>
              </a:rPr>
              <a:t> </a:t>
            </a:r>
            <a:r>
              <a:rPr kumimoji="1" lang="en-US" altLang="zh-CN" dirty="0" err="1" smtClean="0">
                <a:latin typeface="Hiragino Sans GB W3" charset="-122"/>
                <a:ea typeface="Hiragino Sans GB W3" charset="-122"/>
                <a:cs typeface="Hiragino Sans GB W3" charset="-122"/>
              </a:rPr>
              <a:t>packageName</a:t>
            </a:r>
            <a:endParaRPr kumimoji="1" lang="zh-CN" altLang="en-US" dirty="0">
              <a:latin typeface="Hiragino Sans GB W3" charset="-122"/>
              <a:ea typeface="Hiragino Sans GB W3" charset="-122"/>
              <a:cs typeface="Hiragino Sans GB W3" charset="-122"/>
            </a:endParaRPr>
          </a:p>
        </p:txBody>
      </p:sp>
      <p:sp>
        <p:nvSpPr>
          <p:cNvPr id="7" name="文本框 6"/>
          <p:cNvSpPr txBox="1"/>
          <p:nvPr/>
        </p:nvSpPr>
        <p:spPr>
          <a:xfrm>
            <a:off x="474562" y="3009418"/>
            <a:ext cx="1377387" cy="369332"/>
          </a:xfrm>
          <a:prstGeom prst="rect">
            <a:avLst/>
          </a:prstGeom>
          <a:noFill/>
        </p:spPr>
        <p:txBody>
          <a:bodyPr wrap="square" rtlCol="0">
            <a:spAutoFit/>
          </a:bodyPr>
          <a:lstStyle/>
          <a:p>
            <a:r>
              <a:rPr kumimoji="1" lang="zh-CN" altLang="en-US" dirty="0" smtClean="0">
                <a:latin typeface="Hiragino Sans GB W3" charset="-122"/>
                <a:ea typeface="Hiragino Sans GB W3" charset="-122"/>
                <a:cs typeface="Hiragino Sans GB W3" charset="-122"/>
              </a:rPr>
              <a:t>引入包</a:t>
            </a:r>
            <a:endParaRPr kumimoji="1" lang="zh-CN" altLang="en-US" dirty="0">
              <a:latin typeface="Hiragino Sans GB W3" charset="-122"/>
              <a:ea typeface="Hiragino Sans GB W3" charset="-122"/>
              <a:cs typeface="Hiragino Sans GB W3" charset="-122"/>
            </a:endParaRPr>
          </a:p>
        </p:txBody>
      </p:sp>
      <p:sp>
        <p:nvSpPr>
          <p:cNvPr id="8" name="文本框 7"/>
          <p:cNvSpPr txBox="1"/>
          <p:nvPr/>
        </p:nvSpPr>
        <p:spPr>
          <a:xfrm>
            <a:off x="590309" y="3483979"/>
            <a:ext cx="8125428" cy="2585323"/>
          </a:xfrm>
          <a:prstGeom prst="rect">
            <a:avLst/>
          </a:prstGeom>
          <a:noFill/>
        </p:spPr>
        <p:txBody>
          <a:bodyPr wrap="square" rtlCol="0">
            <a:spAutoFit/>
          </a:bodyPr>
          <a:lstStyle/>
          <a:p>
            <a:r>
              <a:rPr kumimoji="1" lang="zh-CN" altLang="en-US" dirty="0" smtClean="0">
                <a:latin typeface="Hiragino Sans GB W3" charset="-122"/>
                <a:ea typeface="Hiragino Sans GB W3" charset="-122"/>
                <a:cs typeface="Hiragino Sans GB W3" charset="-122"/>
              </a:rPr>
              <a:t>两种方式</a:t>
            </a:r>
            <a:r>
              <a:rPr kumimoji="1" lang="en-US" altLang="zh-CN" dirty="0" smtClean="0">
                <a:latin typeface="Hiragino Sans GB W3" charset="-122"/>
                <a:ea typeface="Hiragino Sans GB W3" charset="-122"/>
                <a:cs typeface="Hiragino Sans GB W3" charset="-122"/>
              </a:rPr>
              <a:t>:</a:t>
            </a:r>
          </a:p>
          <a:p>
            <a:r>
              <a:rPr kumimoji="1" lang="zh-CN" altLang="en-US" dirty="0" smtClean="0">
                <a:latin typeface="Hiragino Sans GB W3" charset="-122"/>
                <a:ea typeface="Hiragino Sans GB W3" charset="-122"/>
                <a:cs typeface="Hiragino Sans GB W3" charset="-122"/>
              </a:rPr>
              <a:t>使用圆括号分组导入</a:t>
            </a:r>
            <a:r>
              <a:rPr kumimoji="1" lang="en-US" altLang="zh-CN" dirty="0" smtClean="0">
                <a:latin typeface="Hiragino Sans GB W3" charset="-122"/>
                <a:ea typeface="Hiragino Sans GB W3" charset="-122"/>
                <a:cs typeface="Hiragino Sans GB W3" charset="-122"/>
              </a:rPr>
              <a:t>:</a:t>
            </a:r>
          </a:p>
          <a:p>
            <a:r>
              <a:rPr kumimoji="1" lang="en-US" altLang="zh-CN" dirty="0">
                <a:latin typeface="Hiragino Sans GB W3" charset="-122"/>
                <a:ea typeface="Hiragino Sans GB W3" charset="-122"/>
                <a:cs typeface="Hiragino Sans GB W3" charset="-122"/>
              </a:rPr>
              <a:t>i</a:t>
            </a:r>
            <a:r>
              <a:rPr kumimoji="1" lang="en-US" altLang="zh-CN" dirty="0" smtClean="0">
                <a:latin typeface="Hiragino Sans GB W3" charset="-122"/>
                <a:ea typeface="Hiragino Sans GB W3" charset="-122"/>
                <a:cs typeface="Hiragino Sans GB W3" charset="-122"/>
              </a:rPr>
              <a:t>mport</a:t>
            </a:r>
            <a:r>
              <a:rPr kumimoji="1" lang="zh-CN" altLang="en-US" dirty="0" smtClean="0">
                <a:latin typeface="Hiragino Sans GB W3" charset="-122"/>
                <a:ea typeface="Hiragino Sans GB W3" charset="-122"/>
                <a:cs typeface="Hiragino Sans GB W3" charset="-122"/>
              </a:rPr>
              <a:t> </a:t>
            </a:r>
            <a:r>
              <a:rPr kumimoji="1" lang="en-US" altLang="zh-CN" dirty="0" smtClean="0">
                <a:latin typeface="Hiragino Sans GB W3" charset="-122"/>
                <a:ea typeface="Hiragino Sans GB W3" charset="-122"/>
                <a:cs typeface="Hiragino Sans GB W3" charset="-122"/>
              </a:rPr>
              <a:t>(</a:t>
            </a:r>
          </a:p>
          <a:p>
            <a:r>
              <a:rPr kumimoji="1" lang="en-US" altLang="zh-CN" dirty="0" smtClean="0">
                <a:latin typeface="Hiragino Sans GB W3" charset="-122"/>
                <a:ea typeface="Hiragino Sans GB W3" charset="-122"/>
                <a:cs typeface="Hiragino Sans GB W3" charset="-122"/>
              </a:rPr>
              <a:t>“</a:t>
            </a:r>
            <a:r>
              <a:rPr kumimoji="1" lang="en-US" altLang="zh-CN" dirty="0" err="1" smtClean="0">
                <a:latin typeface="Hiragino Sans GB W3" charset="-122"/>
                <a:ea typeface="Hiragino Sans GB W3" charset="-122"/>
                <a:cs typeface="Hiragino Sans GB W3" charset="-122"/>
              </a:rPr>
              <a:t>fmt</a:t>
            </a:r>
            <a:r>
              <a:rPr kumimoji="1" lang="en-US" altLang="zh-CN" dirty="0" smtClean="0">
                <a:latin typeface="Hiragino Sans GB W3" charset="-122"/>
                <a:ea typeface="Hiragino Sans GB W3" charset="-122"/>
                <a:cs typeface="Hiragino Sans GB W3" charset="-122"/>
              </a:rPr>
              <a:t>”</a:t>
            </a:r>
          </a:p>
          <a:p>
            <a:r>
              <a:rPr kumimoji="1" lang="en-US" altLang="zh-CN" dirty="0" smtClean="0">
                <a:latin typeface="Hiragino Sans GB W3" charset="-122"/>
                <a:ea typeface="Hiragino Sans GB W3" charset="-122"/>
                <a:cs typeface="Hiragino Sans GB W3" charset="-122"/>
              </a:rPr>
              <a:t>“math”</a:t>
            </a:r>
          </a:p>
          <a:p>
            <a:r>
              <a:rPr kumimoji="1" lang="en-US" altLang="zh-CN" dirty="0" smtClean="0">
                <a:latin typeface="Hiragino Sans GB W3" charset="-122"/>
                <a:ea typeface="Hiragino Sans GB W3" charset="-122"/>
                <a:cs typeface="Hiragino Sans GB W3" charset="-122"/>
              </a:rPr>
              <a:t>)</a:t>
            </a:r>
          </a:p>
          <a:p>
            <a:r>
              <a:rPr kumimoji="1" lang="zh-CN" altLang="en-US" dirty="0" smtClean="0">
                <a:latin typeface="Hiragino Sans GB W3" charset="-122"/>
                <a:ea typeface="Hiragino Sans GB W3" charset="-122"/>
                <a:cs typeface="Hiragino Sans GB W3" charset="-122"/>
              </a:rPr>
              <a:t>多条导入语句</a:t>
            </a:r>
            <a:r>
              <a:rPr kumimoji="1" lang="en-US" altLang="zh-CN" dirty="0" smtClean="0">
                <a:latin typeface="Hiragino Sans GB W3" charset="-122"/>
                <a:ea typeface="Hiragino Sans GB W3" charset="-122"/>
                <a:cs typeface="Hiragino Sans GB W3" charset="-122"/>
              </a:rPr>
              <a:t>:</a:t>
            </a:r>
          </a:p>
          <a:p>
            <a:r>
              <a:rPr kumimoji="1" lang="en-US" altLang="zh-CN" dirty="0" smtClean="0">
                <a:latin typeface="Hiragino Sans GB W3" charset="-122"/>
                <a:ea typeface="Hiragino Sans GB W3" charset="-122"/>
                <a:cs typeface="Hiragino Sans GB W3" charset="-122"/>
              </a:rPr>
              <a:t>import</a:t>
            </a:r>
            <a:r>
              <a:rPr kumimoji="1" lang="zh-CN" altLang="en-US" dirty="0" smtClean="0">
                <a:latin typeface="Hiragino Sans GB W3" charset="-122"/>
                <a:ea typeface="Hiragino Sans GB W3" charset="-122"/>
                <a:cs typeface="Hiragino Sans GB W3" charset="-122"/>
              </a:rPr>
              <a:t> </a:t>
            </a:r>
            <a:r>
              <a:rPr kumimoji="1" lang="en-US" altLang="zh-CN" dirty="0" smtClean="0">
                <a:latin typeface="Hiragino Sans GB W3" charset="-122"/>
                <a:ea typeface="Hiragino Sans GB W3" charset="-122"/>
                <a:cs typeface="Hiragino Sans GB W3" charset="-122"/>
              </a:rPr>
              <a:t>“</a:t>
            </a:r>
            <a:r>
              <a:rPr kumimoji="1" lang="en-US" altLang="zh-CN" dirty="0" err="1" smtClean="0">
                <a:latin typeface="Hiragino Sans GB W3" charset="-122"/>
                <a:ea typeface="Hiragino Sans GB W3" charset="-122"/>
                <a:cs typeface="Hiragino Sans GB W3" charset="-122"/>
              </a:rPr>
              <a:t>fmt</a:t>
            </a:r>
            <a:r>
              <a:rPr kumimoji="1" lang="en-US" altLang="zh-CN" dirty="0" smtClean="0">
                <a:latin typeface="Hiragino Sans GB W3" charset="-122"/>
                <a:ea typeface="Hiragino Sans GB W3" charset="-122"/>
                <a:cs typeface="Hiragino Sans GB W3" charset="-122"/>
              </a:rPr>
              <a:t>”</a:t>
            </a:r>
          </a:p>
          <a:p>
            <a:r>
              <a:rPr kumimoji="1" lang="en-US" altLang="zh-CN" dirty="0">
                <a:latin typeface="Hiragino Sans GB W3" charset="-122"/>
                <a:ea typeface="Hiragino Sans GB W3" charset="-122"/>
                <a:cs typeface="Hiragino Sans GB W3" charset="-122"/>
              </a:rPr>
              <a:t>i</a:t>
            </a:r>
            <a:r>
              <a:rPr kumimoji="1" lang="en-US" altLang="zh-CN" dirty="0" smtClean="0">
                <a:latin typeface="Hiragino Sans GB W3" charset="-122"/>
                <a:ea typeface="Hiragino Sans GB W3" charset="-122"/>
                <a:cs typeface="Hiragino Sans GB W3" charset="-122"/>
              </a:rPr>
              <a:t>mport</a:t>
            </a:r>
            <a:r>
              <a:rPr kumimoji="1" lang="zh-CN" altLang="en-US" dirty="0" smtClean="0">
                <a:latin typeface="Hiragino Sans GB W3" charset="-122"/>
                <a:ea typeface="Hiragino Sans GB W3" charset="-122"/>
                <a:cs typeface="Hiragino Sans GB W3" charset="-122"/>
              </a:rPr>
              <a:t> </a:t>
            </a:r>
            <a:r>
              <a:rPr kumimoji="1" lang="en-US" altLang="zh-CN" dirty="0" smtClean="0">
                <a:latin typeface="Hiragino Sans GB W3" charset="-122"/>
                <a:ea typeface="Hiragino Sans GB W3" charset="-122"/>
                <a:cs typeface="Hiragino Sans GB W3" charset="-122"/>
              </a:rPr>
              <a:t>“math”</a:t>
            </a:r>
            <a:endParaRPr kumimoji="1" lang="zh-CN" altLang="en-US" dirty="0">
              <a:latin typeface="Hiragino Sans GB W3" charset="-122"/>
              <a:ea typeface="Hiragino Sans GB W3" charset="-122"/>
              <a:cs typeface="Hiragino Sans GB W3" charset="-122"/>
            </a:endParaRPr>
          </a:p>
        </p:txBody>
      </p:sp>
    </p:spTree>
    <p:extLst>
      <p:ext uri="{BB962C8B-B14F-4D97-AF65-F5344CB8AC3E}">
        <p14:creationId xmlns:p14="http://schemas.microsoft.com/office/powerpoint/2010/main" val="732354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r>
              <a:rPr lang="en-US" smtClean="0">
                <a:latin typeface="Hiragino Sans GB W3" charset="-122"/>
                <a:ea typeface="Hiragino Sans GB W3" charset="-122"/>
                <a:cs typeface="Hiragino Sans GB W3" charset="-122"/>
              </a:rPr>
              <a:t>1</a:t>
            </a:r>
            <a:endParaRPr lang="en-US" dirty="0">
              <a:latin typeface="Hiragino Sans GB W3" charset="-122"/>
              <a:ea typeface="Hiragino Sans GB W3" charset="-122"/>
              <a:cs typeface="Hiragino Sans GB W3" charset="-122"/>
            </a:endParaRPr>
          </a:p>
        </p:txBody>
      </p:sp>
      <p:sp>
        <p:nvSpPr>
          <p:cNvPr id="3" name="标题 2"/>
          <p:cNvSpPr>
            <a:spLocks noGrp="1"/>
          </p:cNvSpPr>
          <p:nvPr>
            <p:ph type="title"/>
          </p:nvPr>
        </p:nvSpPr>
        <p:spPr/>
        <p:txBody>
          <a:bodyPr/>
          <a:lstStyle/>
          <a:p>
            <a:r>
              <a:rPr kumimoji="1" lang="zh-CN" altLang="en-US" dirty="0" smtClean="0">
                <a:latin typeface="Hiragino Sans GB W3" charset="-122"/>
                <a:ea typeface="Hiragino Sans GB W3" charset="-122"/>
                <a:cs typeface="Hiragino Sans GB W3" charset="-122"/>
              </a:rPr>
              <a:t>基础语法</a:t>
            </a:r>
            <a:endParaRPr kumimoji="1" lang="zh-CN" altLang="en-US" dirty="0">
              <a:latin typeface="Hiragino Sans GB W3" charset="-122"/>
              <a:ea typeface="Hiragino Sans GB W3" charset="-122"/>
              <a:cs typeface="Hiragino Sans GB W3" charset="-122"/>
            </a:endParaRPr>
          </a:p>
        </p:txBody>
      </p:sp>
      <p:sp>
        <p:nvSpPr>
          <p:cNvPr id="5" name="文本框 4"/>
          <p:cNvSpPr txBox="1"/>
          <p:nvPr/>
        </p:nvSpPr>
        <p:spPr>
          <a:xfrm>
            <a:off x="277792" y="1064871"/>
            <a:ext cx="3055717" cy="369332"/>
          </a:xfrm>
          <a:prstGeom prst="rect">
            <a:avLst/>
          </a:prstGeom>
          <a:noFill/>
        </p:spPr>
        <p:txBody>
          <a:bodyPr wrap="square" rtlCol="0">
            <a:spAutoFit/>
          </a:bodyPr>
          <a:lstStyle/>
          <a:p>
            <a:r>
              <a:rPr kumimoji="1" lang="zh-CN" altLang="en-US" dirty="0" smtClean="0">
                <a:latin typeface="Hiragino Sans GB W3" charset="-122"/>
                <a:ea typeface="Hiragino Sans GB W3" charset="-122"/>
                <a:cs typeface="Hiragino Sans GB W3" charset="-122"/>
              </a:rPr>
              <a:t>导出名</a:t>
            </a:r>
            <a:endParaRPr kumimoji="1" lang="zh-CN" altLang="en-US" dirty="0">
              <a:latin typeface="Hiragino Sans GB W3" charset="-122"/>
              <a:ea typeface="Hiragino Sans GB W3" charset="-122"/>
              <a:cs typeface="Hiragino Sans GB W3" charset="-122"/>
            </a:endParaRPr>
          </a:p>
        </p:txBody>
      </p:sp>
      <p:sp>
        <p:nvSpPr>
          <p:cNvPr id="6" name="文本框 5"/>
          <p:cNvSpPr txBox="1"/>
          <p:nvPr/>
        </p:nvSpPr>
        <p:spPr>
          <a:xfrm>
            <a:off x="277792" y="1699645"/>
            <a:ext cx="8241175" cy="646331"/>
          </a:xfrm>
          <a:prstGeom prst="rect">
            <a:avLst/>
          </a:prstGeom>
          <a:noFill/>
        </p:spPr>
        <p:txBody>
          <a:bodyPr wrap="square" rtlCol="0">
            <a:spAutoFit/>
          </a:bodyPr>
          <a:lstStyle/>
          <a:p>
            <a:r>
              <a:rPr kumimoji="1" lang="zh-CN" altLang="en-US" dirty="0" smtClean="0">
                <a:latin typeface="Hiragino Sans GB W3" charset="-122"/>
                <a:ea typeface="Hiragino Sans GB W3" charset="-122"/>
                <a:cs typeface="Hiragino Sans GB W3" charset="-122"/>
              </a:rPr>
              <a:t>在</a:t>
            </a:r>
            <a:r>
              <a:rPr kumimoji="1" lang="en-US" altLang="zh-CN" dirty="0" smtClean="0">
                <a:latin typeface="Hiragino Sans GB W3" charset="-122"/>
                <a:ea typeface="Hiragino Sans GB W3" charset="-122"/>
                <a:cs typeface="Hiragino Sans GB W3" charset="-122"/>
              </a:rPr>
              <a:t>Go</a:t>
            </a:r>
            <a:r>
              <a:rPr kumimoji="1" lang="zh-CN" altLang="en-US" dirty="0" smtClean="0">
                <a:latin typeface="Hiragino Sans GB W3" charset="-122"/>
                <a:ea typeface="Hiragino Sans GB W3" charset="-122"/>
                <a:cs typeface="Hiragino Sans GB W3" charset="-122"/>
              </a:rPr>
              <a:t>中一个名字是大写字母开头，那么它就是导出的，也就是公开的，否则便是未导出的私有的</a:t>
            </a:r>
            <a:endParaRPr kumimoji="1" lang="zh-CN" altLang="en-US" dirty="0">
              <a:latin typeface="Hiragino Sans GB W3" charset="-122"/>
              <a:ea typeface="Hiragino Sans GB W3" charset="-122"/>
              <a:cs typeface="Hiragino Sans GB W3" charset="-122"/>
            </a:endParaRPr>
          </a:p>
        </p:txBody>
      </p:sp>
      <p:sp>
        <p:nvSpPr>
          <p:cNvPr id="7" name="文本框 6"/>
          <p:cNvSpPr txBox="1"/>
          <p:nvPr/>
        </p:nvSpPr>
        <p:spPr>
          <a:xfrm>
            <a:off x="277792" y="2460325"/>
            <a:ext cx="1254937" cy="369332"/>
          </a:xfrm>
          <a:prstGeom prst="rect">
            <a:avLst/>
          </a:prstGeom>
          <a:noFill/>
        </p:spPr>
        <p:txBody>
          <a:bodyPr wrap="square" rtlCol="0">
            <a:spAutoFit/>
          </a:bodyPr>
          <a:lstStyle/>
          <a:p>
            <a:r>
              <a:rPr kumimoji="1" lang="zh-CN" altLang="en-US" dirty="0" smtClean="0">
                <a:latin typeface="Hiragino Sans GB W3" charset="-122"/>
                <a:ea typeface="Hiragino Sans GB W3" charset="-122"/>
                <a:cs typeface="Hiragino Sans GB W3" charset="-122"/>
              </a:rPr>
              <a:t>函数</a:t>
            </a:r>
            <a:endParaRPr kumimoji="1" lang="zh-CN" altLang="en-US" dirty="0">
              <a:latin typeface="Hiragino Sans GB W3" charset="-122"/>
              <a:ea typeface="Hiragino Sans GB W3" charset="-122"/>
              <a:cs typeface="Hiragino Sans GB W3" charset="-122"/>
            </a:endParaRPr>
          </a:p>
        </p:txBody>
      </p:sp>
      <p:sp>
        <p:nvSpPr>
          <p:cNvPr id="8" name="文本框 7"/>
          <p:cNvSpPr txBox="1"/>
          <p:nvPr/>
        </p:nvSpPr>
        <p:spPr>
          <a:xfrm>
            <a:off x="277791" y="2922761"/>
            <a:ext cx="11255393" cy="923330"/>
          </a:xfrm>
          <a:prstGeom prst="rect">
            <a:avLst/>
          </a:prstGeom>
          <a:noFill/>
        </p:spPr>
        <p:txBody>
          <a:bodyPr wrap="square" rtlCol="0">
            <a:spAutoFit/>
          </a:bodyPr>
          <a:lstStyle/>
          <a:p>
            <a:r>
              <a:rPr kumimoji="1" lang="en-US" altLang="zh-CN" dirty="0" smtClean="0">
                <a:latin typeface="Hiragino Sans GB W3" charset="-122"/>
                <a:ea typeface="Hiragino Sans GB W3" charset="-122"/>
                <a:cs typeface="Hiragino Sans GB W3" charset="-122"/>
              </a:rPr>
              <a:t>Go</a:t>
            </a:r>
            <a:r>
              <a:rPr kumimoji="1" lang="zh-CN" altLang="en-US" dirty="0" smtClean="0">
                <a:latin typeface="Hiragino Sans GB W3" charset="-122"/>
                <a:ea typeface="Hiragino Sans GB W3" charset="-122"/>
                <a:cs typeface="Hiragino Sans GB W3" charset="-122"/>
              </a:rPr>
              <a:t>的函数与其他语言的函数定义是一样的，不同的是使用的关键字为</a:t>
            </a:r>
            <a:r>
              <a:rPr kumimoji="1" lang="en-US" altLang="zh-CN" dirty="0" err="1" smtClean="0">
                <a:latin typeface="Hiragino Sans GB W3" charset="-122"/>
                <a:ea typeface="Hiragino Sans GB W3" charset="-122"/>
                <a:cs typeface="Hiragino Sans GB W3" charset="-122"/>
              </a:rPr>
              <a:t>func</a:t>
            </a:r>
            <a:r>
              <a:rPr kumimoji="1" lang="zh-CN" altLang="en-US" dirty="0" smtClean="0">
                <a:latin typeface="Hiragino Sans GB W3" charset="-122"/>
                <a:ea typeface="Hiragino Sans GB W3" charset="-122"/>
                <a:cs typeface="Hiragino Sans GB W3" charset="-122"/>
              </a:rPr>
              <a:t>，语法特性偏</a:t>
            </a:r>
            <a:r>
              <a:rPr kumimoji="1" lang="en-US" altLang="zh-CN" dirty="0" smtClean="0">
                <a:latin typeface="Hiragino Sans GB W3" charset="-122"/>
                <a:ea typeface="Hiragino Sans GB W3" charset="-122"/>
                <a:cs typeface="Hiragino Sans GB W3" charset="-122"/>
              </a:rPr>
              <a:t>c</a:t>
            </a:r>
            <a:r>
              <a:rPr kumimoji="1" lang="zh-CN" altLang="en-US" dirty="0" smtClean="0">
                <a:latin typeface="Hiragino Sans GB W3" charset="-122"/>
                <a:ea typeface="Hiragino Sans GB W3" charset="-122"/>
                <a:cs typeface="Hiragino Sans GB W3" charset="-122"/>
              </a:rPr>
              <a:t>系，多个连续参数为同一类型时，只用标明最后一个参数的类型，例如：</a:t>
            </a:r>
            <a:endParaRPr kumimoji="1" lang="en-US" altLang="zh-CN" dirty="0" smtClean="0">
              <a:latin typeface="Hiragino Sans GB W3" charset="-122"/>
              <a:ea typeface="Hiragino Sans GB W3" charset="-122"/>
              <a:cs typeface="Hiragino Sans GB W3" charset="-122"/>
            </a:endParaRPr>
          </a:p>
          <a:p>
            <a:endParaRPr kumimoji="1" lang="en-US" altLang="zh-CN" dirty="0" smtClean="0">
              <a:latin typeface="Hiragino Sans GB W3" charset="-122"/>
              <a:ea typeface="Hiragino Sans GB W3" charset="-122"/>
              <a:cs typeface="Hiragino Sans GB W3" charset="-122"/>
            </a:endParaRPr>
          </a:p>
        </p:txBody>
      </p:sp>
      <p:pic>
        <p:nvPicPr>
          <p:cNvPr id="14" name="图片 13"/>
          <p:cNvPicPr>
            <a:picLocks noChangeAspect="1"/>
          </p:cNvPicPr>
          <p:nvPr/>
        </p:nvPicPr>
        <p:blipFill>
          <a:blip r:embed="rId2"/>
          <a:stretch>
            <a:fillRect/>
          </a:stretch>
        </p:blipFill>
        <p:spPr>
          <a:xfrm>
            <a:off x="-3592" y="1098357"/>
            <a:ext cx="12128500" cy="4787900"/>
          </a:xfrm>
          <a:prstGeom prst="rect">
            <a:avLst/>
          </a:prstGeom>
        </p:spPr>
      </p:pic>
      <p:sp>
        <p:nvSpPr>
          <p:cNvPr id="11" name="文本框 10"/>
          <p:cNvSpPr txBox="1"/>
          <p:nvPr/>
        </p:nvSpPr>
        <p:spPr>
          <a:xfrm>
            <a:off x="83646" y="3846091"/>
            <a:ext cx="11954025" cy="369332"/>
          </a:xfrm>
          <a:prstGeom prst="rect">
            <a:avLst/>
          </a:prstGeom>
          <a:noFill/>
        </p:spPr>
        <p:txBody>
          <a:bodyPr wrap="square" rtlCol="0">
            <a:spAutoFit/>
          </a:bodyPr>
          <a:lstStyle/>
          <a:p>
            <a:r>
              <a:rPr kumimoji="1" lang="zh-CN" altLang="en-US" dirty="0" smtClean="0">
                <a:latin typeface="Hiragino Sans GB W3" charset="-122"/>
                <a:ea typeface="Hiragino Sans GB W3" charset="-122"/>
                <a:cs typeface="Hiragino Sans GB W3" charset="-122"/>
              </a:rPr>
              <a:t>从示例的代码中还能看出返回值可以为多返回值，且可以命名返回值，以空</a:t>
            </a:r>
            <a:r>
              <a:rPr kumimoji="1" lang="en-US" altLang="zh-CN" dirty="0" smtClean="0">
                <a:latin typeface="Hiragino Sans GB W3" charset="-122"/>
                <a:ea typeface="Hiragino Sans GB W3" charset="-122"/>
                <a:cs typeface="Hiragino Sans GB W3" charset="-122"/>
              </a:rPr>
              <a:t>return</a:t>
            </a:r>
            <a:r>
              <a:rPr kumimoji="1" lang="zh-CN" altLang="en-US" dirty="0" smtClean="0">
                <a:latin typeface="Hiragino Sans GB W3" charset="-122"/>
                <a:ea typeface="Hiragino Sans GB W3" charset="-122"/>
                <a:cs typeface="Hiragino Sans GB W3" charset="-122"/>
              </a:rPr>
              <a:t>语句结尾</a:t>
            </a:r>
            <a:endParaRPr kumimoji="1" lang="en-US" altLang="zh-CN" dirty="0" smtClean="0">
              <a:latin typeface="Hiragino Sans GB W3" charset="-122"/>
              <a:ea typeface="Hiragino Sans GB W3" charset="-122"/>
              <a:cs typeface="Hiragino Sans GB W3" charset="-122"/>
            </a:endParaRPr>
          </a:p>
        </p:txBody>
      </p:sp>
    </p:spTree>
    <p:extLst>
      <p:ext uri="{BB962C8B-B14F-4D97-AF65-F5344CB8AC3E}">
        <p14:creationId xmlns:p14="http://schemas.microsoft.com/office/powerpoint/2010/main" val="19644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r>
              <a:rPr lang="en-US" smtClean="0">
                <a:latin typeface="Apple Color Emoji" charset="0"/>
                <a:ea typeface="Apple Color Emoji" charset="0"/>
                <a:cs typeface="Apple Color Emoji" charset="0"/>
              </a:rPr>
              <a:t>1</a:t>
            </a:r>
            <a:endParaRPr lang="en-US" dirty="0">
              <a:latin typeface="Apple Color Emoji" charset="0"/>
              <a:ea typeface="Apple Color Emoji" charset="0"/>
              <a:cs typeface="Apple Color Emoji" charset="0"/>
            </a:endParaRPr>
          </a:p>
        </p:txBody>
      </p:sp>
      <p:sp>
        <p:nvSpPr>
          <p:cNvPr id="3" name="标题 2"/>
          <p:cNvSpPr>
            <a:spLocks noGrp="1"/>
          </p:cNvSpPr>
          <p:nvPr>
            <p:ph type="title"/>
          </p:nvPr>
        </p:nvSpPr>
        <p:spPr/>
        <p:txBody>
          <a:bodyPr/>
          <a:lstStyle/>
          <a:p>
            <a:r>
              <a:rPr kumimoji="1" lang="zh-CN" altLang="en-US" dirty="0">
                <a:latin typeface="Apple Color Emoji" charset="0"/>
                <a:ea typeface="Apple Color Emoji" charset="0"/>
                <a:cs typeface="Apple Color Emoji" charset="0"/>
              </a:rPr>
              <a:t>基础语法</a:t>
            </a:r>
          </a:p>
        </p:txBody>
      </p:sp>
      <p:sp>
        <p:nvSpPr>
          <p:cNvPr id="5" name="文本框 4"/>
          <p:cNvSpPr txBox="1"/>
          <p:nvPr/>
        </p:nvSpPr>
        <p:spPr>
          <a:xfrm>
            <a:off x="277792" y="1180618"/>
            <a:ext cx="1585732" cy="369332"/>
          </a:xfrm>
          <a:prstGeom prst="rect">
            <a:avLst/>
          </a:prstGeom>
          <a:noFill/>
        </p:spPr>
        <p:txBody>
          <a:bodyPr wrap="square" rtlCol="0">
            <a:spAutoFit/>
          </a:bodyPr>
          <a:lstStyle/>
          <a:p>
            <a:r>
              <a:rPr kumimoji="1" lang="zh-CN" altLang="en-US" dirty="0" smtClean="0">
                <a:latin typeface="Apple Color Emoji" charset="0"/>
                <a:ea typeface="Apple Color Emoji" charset="0"/>
                <a:cs typeface="Apple Color Emoji" charset="0"/>
              </a:rPr>
              <a:t>变量</a:t>
            </a:r>
            <a:endParaRPr kumimoji="1" lang="zh-CN" altLang="en-US" dirty="0">
              <a:latin typeface="Apple Color Emoji" charset="0"/>
              <a:ea typeface="Apple Color Emoji" charset="0"/>
              <a:cs typeface="Apple Color Emoji" charset="0"/>
            </a:endParaRPr>
          </a:p>
        </p:txBody>
      </p:sp>
      <p:sp>
        <p:nvSpPr>
          <p:cNvPr id="6" name="文本框 5"/>
          <p:cNvSpPr txBox="1"/>
          <p:nvPr/>
        </p:nvSpPr>
        <p:spPr>
          <a:xfrm>
            <a:off x="416689" y="1782501"/>
            <a:ext cx="10926501" cy="923330"/>
          </a:xfrm>
          <a:prstGeom prst="rect">
            <a:avLst/>
          </a:prstGeom>
          <a:noFill/>
        </p:spPr>
        <p:txBody>
          <a:bodyPr wrap="square" rtlCol="0">
            <a:spAutoFit/>
          </a:bodyPr>
          <a:lstStyle/>
          <a:p>
            <a:r>
              <a:rPr kumimoji="1" lang="en-US" altLang="zh-CN" dirty="0" smtClean="0">
                <a:latin typeface="Apple Color Emoji" charset="0"/>
                <a:ea typeface="Apple Color Emoji" charset="0"/>
                <a:cs typeface="Apple Color Emoji" charset="0"/>
              </a:rPr>
              <a:t>Go</a:t>
            </a:r>
            <a:r>
              <a:rPr kumimoji="1" lang="zh-CN" altLang="en-US" dirty="0" smtClean="0">
                <a:latin typeface="Apple Color Emoji" charset="0"/>
                <a:ea typeface="Apple Color Emoji" charset="0"/>
                <a:cs typeface="Apple Color Emoji" charset="0"/>
              </a:rPr>
              <a:t>中可以通过</a:t>
            </a:r>
            <a:r>
              <a:rPr kumimoji="1" lang="en-US" altLang="zh-CN" dirty="0" err="1" smtClean="0">
                <a:latin typeface="Apple Color Emoji" charset="0"/>
                <a:ea typeface="Apple Color Emoji" charset="0"/>
                <a:cs typeface="Apple Color Emoji" charset="0"/>
              </a:rPr>
              <a:t>var</a:t>
            </a:r>
            <a:r>
              <a:rPr kumimoji="1" lang="zh-CN" altLang="en-US" dirty="0" smtClean="0">
                <a:latin typeface="Apple Color Emoji" charset="0"/>
                <a:ea typeface="Apple Color Emoji" charset="0"/>
                <a:cs typeface="Apple Color Emoji" charset="0"/>
              </a:rPr>
              <a:t>关键字来声明一个变量也可声明一个变量列表，类型置于语句的末尾</a:t>
            </a:r>
            <a:endParaRPr kumimoji="1" lang="en-US" altLang="zh-CN" dirty="0" smtClean="0">
              <a:latin typeface="Apple Color Emoji" charset="0"/>
              <a:ea typeface="Apple Color Emoji" charset="0"/>
              <a:cs typeface="Apple Color Emoji" charset="0"/>
            </a:endParaRPr>
          </a:p>
          <a:p>
            <a:r>
              <a:rPr kumimoji="1" lang="zh-CN" altLang="en-US" dirty="0" smtClean="0">
                <a:latin typeface="Apple Color Emoji" charset="0"/>
                <a:ea typeface="Apple Color Emoji" charset="0"/>
                <a:cs typeface="Apple Color Emoji" charset="0"/>
              </a:rPr>
              <a:t>在声明的同事也可以包含初始值，每个变量对应一个</a:t>
            </a:r>
            <a:endParaRPr kumimoji="1" lang="en-US" altLang="zh-CN" dirty="0" smtClean="0">
              <a:latin typeface="Apple Color Emoji" charset="0"/>
              <a:ea typeface="Apple Color Emoji" charset="0"/>
              <a:cs typeface="Apple Color Emoji" charset="0"/>
            </a:endParaRPr>
          </a:p>
          <a:p>
            <a:r>
              <a:rPr kumimoji="1" lang="zh-CN" altLang="en-US" dirty="0" smtClean="0">
                <a:latin typeface="Apple Color Emoji" charset="0"/>
                <a:ea typeface="Apple Color Emoji" charset="0"/>
                <a:cs typeface="Apple Color Emoji" charset="0"/>
              </a:rPr>
              <a:t>也可以通过初始化值来省略类型，变量会从初始值中自动获得类型</a:t>
            </a:r>
            <a:endParaRPr kumimoji="1" lang="zh-CN" altLang="en-US" dirty="0">
              <a:latin typeface="Apple Color Emoji" charset="0"/>
              <a:ea typeface="Apple Color Emoji" charset="0"/>
              <a:cs typeface="Apple Color Emoji" charset="0"/>
            </a:endParaRPr>
          </a:p>
        </p:txBody>
      </p:sp>
      <p:pic>
        <p:nvPicPr>
          <p:cNvPr id="7" name="图片 6"/>
          <p:cNvPicPr>
            <a:picLocks noChangeAspect="1"/>
          </p:cNvPicPr>
          <p:nvPr/>
        </p:nvPicPr>
        <p:blipFill>
          <a:blip r:embed="rId2"/>
          <a:stretch>
            <a:fillRect/>
          </a:stretch>
        </p:blipFill>
        <p:spPr>
          <a:xfrm>
            <a:off x="0" y="1476576"/>
            <a:ext cx="12103100" cy="3251200"/>
          </a:xfrm>
          <a:prstGeom prst="rect">
            <a:avLst/>
          </a:prstGeom>
        </p:spPr>
      </p:pic>
      <p:sp>
        <p:nvSpPr>
          <p:cNvPr id="8" name="文本框 7"/>
          <p:cNvSpPr txBox="1"/>
          <p:nvPr/>
        </p:nvSpPr>
        <p:spPr>
          <a:xfrm>
            <a:off x="416689" y="4658801"/>
            <a:ext cx="9942653" cy="646331"/>
          </a:xfrm>
          <a:prstGeom prst="rect">
            <a:avLst/>
          </a:prstGeom>
          <a:noFill/>
        </p:spPr>
        <p:txBody>
          <a:bodyPr wrap="square" rtlCol="0">
            <a:spAutoFit/>
          </a:bodyPr>
          <a:lstStyle/>
          <a:p>
            <a:r>
              <a:rPr kumimoji="1" lang="zh-CN" altLang="en-US" dirty="0" smtClean="0">
                <a:solidFill>
                  <a:srgbClr val="FF0000"/>
                </a:solidFill>
                <a:latin typeface="Apple Color Emoji" charset="0"/>
                <a:ea typeface="Apple Color Emoji" charset="0"/>
                <a:cs typeface="Apple Color Emoji" charset="0"/>
              </a:rPr>
              <a:t>在</a:t>
            </a:r>
            <a:r>
              <a:rPr kumimoji="1" lang="en-US" altLang="zh-CN" dirty="0" smtClean="0">
                <a:solidFill>
                  <a:srgbClr val="FF0000"/>
                </a:solidFill>
                <a:latin typeface="Apple Color Emoji" charset="0"/>
                <a:ea typeface="Apple Color Emoji" charset="0"/>
                <a:cs typeface="Apple Color Emoji" charset="0"/>
              </a:rPr>
              <a:t>Go</a:t>
            </a:r>
            <a:r>
              <a:rPr kumimoji="1" lang="zh-CN" altLang="en-US" dirty="0" smtClean="0">
                <a:solidFill>
                  <a:srgbClr val="FF0000"/>
                </a:solidFill>
                <a:latin typeface="Apple Color Emoji" charset="0"/>
                <a:ea typeface="Apple Color Emoji" charset="0"/>
                <a:cs typeface="Apple Color Emoji" charset="0"/>
              </a:rPr>
              <a:t>中</a:t>
            </a:r>
            <a:r>
              <a:rPr kumimoji="1" lang="en-US" altLang="zh-CN" dirty="0" err="1" smtClean="0">
                <a:solidFill>
                  <a:srgbClr val="FF0000"/>
                </a:solidFill>
                <a:latin typeface="Apple Color Emoji" charset="0"/>
                <a:ea typeface="Apple Color Emoji" charset="0"/>
                <a:cs typeface="Apple Color Emoji" charset="0"/>
              </a:rPr>
              <a:t>var</a:t>
            </a:r>
            <a:r>
              <a:rPr kumimoji="1" lang="zh-CN" altLang="en-US" dirty="0" smtClean="0">
                <a:solidFill>
                  <a:srgbClr val="FF0000"/>
                </a:solidFill>
                <a:latin typeface="Apple Color Emoji" charset="0"/>
                <a:ea typeface="Apple Color Emoji" charset="0"/>
                <a:cs typeface="Apple Color Emoji" charset="0"/>
              </a:rPr>
              <a:t>声明可以出现在包级别也可以出现在函数级别，但是直接通过</a:t>
            </a:r>
            <a:r>
              <a:rPr kumimoji="1" lang="en-US" altLang="zh-CN" dirty="0" smtClean="0">
                <a:solidFill>
                  <a:srgbClr val="FF0000"/>
                </a:solidFill>
                <a:latin typeface="Apple Color Emoji" charset="0"/>
                <a:ea typeface="Apple Color Emoji" charset="0"/>
                <a:cs typeface="Apple Color Emoji" charset="0"/>
              </a:rPr>
              <a:t>:=</a:t>
            </a:r>
            <a:r>
              <a:rPr kumimoji="1" lang="zh-CN" altLang="en-US" dirty="0" smtClean="0">
                <a:solidFill>
                  <a:srgbClr val="FF0000"/>
                </a:solidFill>
                <a:latin typeface="Apple Color Emoji" charset="0"/>
                <a:ea typeface="Apple Color Emoji" charset="0"/>
                <a:cs typeface="Apple Color Emoji" charset="0"/>
              </a:rPr>
              <a:t>来初始化自动获取类型只能出现在函数级别。</a:t>
            </a:r>
            <a:r>
              <a:rPr kumimoji="1" lang="zh-CN" altLang="en-US" dirty="0" smtClean="0">
                <a:solidFill>
                  <a:schemeClr val="accent1"/>
                </a:solidFill>
                <a:latin typeface="Apple Color Emoji" charset="0"/>
                <a:ea typeface="Apple Color Emoji" charset="0"/>
                <a:cs typeface="Apple Color Emoji" charset="0"/>
              </a:rPr>
              <a:t>因为在</a:t>
            </a:r>
            <a:r>
              <a:rPr kumimoji="1" lang="en-US" altLang="zh-CN" dirty="0" smtClean="0">
                <a:solidFill>
                  <a:schemeClr val="accent1"/>
                </a:solidFill>
                <a:latin typeface="Apple Color Emoji" charset="0"/>
                <a:ea typeface="Apple Color Emoji" charset="0"/>
                <a:cs typeface="Apple Color Emoji" charset="0"/>
              </a:rPr>
              <a:t>Go</a:t>
            </a:r>
            <a:r>
              <a:rPr kumimoji="1" lang="zh-CN" altLang="en-US" dirty="0" smtClean="0">
                <a:solidFill>
                  <a:schemeClr val="accent1"/>
                </a:solidFill>
                <a:latin typeface="Apple Color Emoji" charset="0"/>
                <a:ea typeface="Apple Color Emoji" charset="0"/>
                <a:cs typeface="Apple Color Emoji" charset="0"/>
              </a:rPr>
              <a:t>中函数外的每个语句都必须是关键字开始</a:t>
            </a:r>
            <a:endParaRPr kumimoji="1" lang="zh-CN" altLang="en-US" dirty="0">
              <a:solidFill>
                <a:srgbClr val="FF0000"/>
              </a:solidFill>
              <a:latin typeface="Apple Color Emoji" charset="0"/>
              <a:ea typeface="Apple Color Emoji" charset="0"/>
              <a:cs typeface="Apple Color Emoji" charset="0"/>
            </a:endParaRPr>
          </a:p>
        </p:txBody>
      </p:sp>
    </p:spTree>
    <p:extLst>
      <p:ext uri="{BB962C8B-B14F-4D97-AF65-F5344CB8AC3E}">
        <p14:creationId xmlns:p14="http://schemas.microsoft.com/office/powerpoint/2010/main" val="118323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r>
              <a:rPr lang="en-US" smtClean="0">
                <a:latin typeface="Hiragino Sans GB W3" charset="-122"/>
                <a:ea typeface="Hiragino Sans GB W3" charset="-122"/>
                <a:cs typeface="Hiragino Sans GB W3" charset="-122"/>
              </a:rPr>
              <a:t>1</a:t>
            </a:r>
            <a:endParaRPr lang="en-US" dirty="0">
              <a:latin typeface="Hiragino Sans GB W3" charset="-122"/>
              <a:ea typeface="Hiragino Sans GB W3" charset="-122"/>
              <a:cs typeface="Hiragino Sans GB W3" charset="-122"/>
            </a:endParaRPr>
          </a:p>
        </p:txBody>
      </p:sp>
      <p:sp>
        <p:nvSpPr>
          <p:cNvPr id="3" name="标题 2"/>
          <p:cNvSpPr>
            <a:spLocks noGrp="1"/>
          </p:cNvSpPr>
          <p:nvPr>
            <p:ph type="title"/>
          </p:nvPr>
        </p:nvSpPr>
        <p:spPr/>
        <p:txBody>
          <a:bodyPr/>
          <a:lstStyle/>
          <a:p>
            <a:r>
              <a:rPr kumimoji="1" lang="zh-CN" altLang="en-US" dirty="0">
                <a:latin typeface="Hiragino Sans GB W3" charset="-122"/>
                <a:ea typeface="Hiragino Sans GB W3" charset="-122"/>
                <a:cs typeface="Hiragino Sans GB W3" charset="-122"/>
              </a:rPr>
              <a:t>基础语法</a:t>
            </a:r>
          </a:p>
        </p:txBody>
      </p:sp>
      <p:sp>
        <p:nvSpPr>
          <p:cNvPr id="5" name="文本框 4"/>
          <p:cNvSpPr txBox="1"/>
          <p:nvPr/>
        </p:nvSpPr>
        <p:spPr>
          <a:xfrm>
            <a:off x="439838" y="1066845"/>
            <a:ext cx="2558005" cy="369332"/>
          </a:xfrm>
          <a:prstGeom prst="rect">
            <a:avLst/>
          </a:prstGeom>
          <a:noFill/>
        </p:spPr>
        <p:txBody>
          <a:bodyPr wrap="square" rtlCol="0">
            <a:spAutoFit/>
          </a:bodyPr>
          <a:lstStyle/>
          <a:p>
            <a:r>
              <a:rPr kumimoji="1" lang="zh-CN" altLang="en-US" dirty="0" smtClean="0">
                <a:latin typeface="Hiragino Sans GB W3" charset="-122"/>
                <a:ea typeface="Hiragino Sans GB W3" charset="-122"/>
                <a:cs typeface="Hiragino Sans GB W3" charset="-122"/>
              </a:rPr>
              <a:t>基础类型</a:t>
            </a:r>
            <a:endParaRPr kumimoji="1" lang="zh-CN" altLang="en-US" dirty="0">
              <a:latin typeface="Hiragino Sans GB W3" charset="-122"/>
              <a:ea typeface="Hiragino Sans GB W3" charset="-122"/>
              <a:cs typeface="Hiragino Sans GB W3" charset="-122"/>
            </a:endParaRPr>
          </a:p>
        </p:txBody>
      </p:sp>
      <p:sp>
        <p:nvSpPr>
          <p:cNvPr id="6" name="文本框 5"/>
          <p:cNvSpPr txBox="1"/>
          <p:nvPr/>
        </p:nvSpPr>
        <p:spPr>
          <a:xfrm>
            <a:off x="439838" y="1493134"/>
            <a:ext cx="9664861" cy="3416320"/>
          </a:xfrm>
          <a:prstGeom prst="rect">
            <a:avLst/>
          </a:prstGeom>
          <a:noFill/>
        </p:spPr>
        <p:txBody>
          <a:bodyPr wrap="square" rtlCol="0">
            <a:spAutoFit/>
          </a:bodyPr>
          <a:lstStyle/>
          <a:p>
            <a:r>
              <a:rPr kumimoji="1" lang="en-US" altLang="zh-CN" dirty="0" err="1" smtClean="0">
                <a:latin typeface="Hiragino Sans GB W3" charset="-122"/>
                <a:ea typeface="Hiragino Sans GB W3" charset="-122"/>
                <a:cs typeface="Hiragino Sans GB W3" charset="-122"/>
              </a:rPr>
              <a:t>bool</a:t>
            </a:r>
            <a:endParaRPr kumimoji="1" lang="en-US" altLang="zh-CN" dirty="0" smtClean="0">
              <a:latin typeface="Hiragino Sans GB W3" charset="-122"/>
              <a:ea typeface="Hiragino Sans GB W3" charset="-122"/>
              <a:cs typeface="Hiragino Sans GB W3" charset="-122"/>
            </a:endParaRPr>
          </a:p>
          <a:p>
            <a:r>
              <a:rPr kumimoji="1" lang="en-US" altLang="zh-CN" dirty="0" smtClean="0">
                <a:latin typeface="Hiragino Sans GB W3" charset="-122"/>
                <a:ea typeface="Hiragino Sans GB W3" charset="-122"/>
                <a:cs typeface="Hiragino Sans GB W3" charset="-122"/>
              </a:rPr>
              <a:t>string</a:t>
            </a:r>
          </a:p>
          <a:p>
            <a:endParaRPr kumimoji="1" lang="en-US" altLang="zh-CN" dirty="0" smtClean="0">
              <a:latin typeface="Hiragino Sans GB W3" charset="-122"/>
              <a:ea typeface="Hiragino Sans GB W3" charset="-122"/>
              <a:cs typeface="Hiragino Sans GB W3" charset="-122"/>
            </a:endParaRPr>
          </a:p>
          <a:p>
            <a:r>
              <a:rPr kumimoji="1" lang="en-US" altLang="zh-CN" noProof="1" smtClean="0">
                <a:latin typeface="Hiragino Sans GB W3" charset="-122"/>
                <a:ea typeface="Hiragino Sans GB W3" charset="-122"/>
                <a:cs typeface="Hiragino Sans GB W3" charset="-122"/>
              </a:rPr>
              <a:t>int</a:t>
            </a:r>
            <a:r>
              <a:rPr kumimoji="1" lang="en-US" altLang="zh-CN" dirty="0" smtClean="0">
                <a:latin typeface="Hiragino Sans GB W3" charset="-122"/>
                <a:ea typeface="Hiragino Sans GB W3" charset="-122"/>
                <a:cs typeface="Hiragino Sans GB W3" charset="-122"/>
              </a:rPr>
              <a:t>	</a:t>
            </a:r>
            <a:r>
              <a:rPr kumimoji="1" lang="zh-CN" altLang="en-US" dirty="0" smtClean="0">
                <a:latin typeface="Hiragino Sans GB W3" charset="-122"/>
                <a:ea typeface="Hiragino Sans GB W3" charset="-122"/>
                <a:cs typeface="Hiragino Sans GB W3" charset="-122"/>
              </a:rPr>
              <a:t> </a:t>
            </a:r>
            <a:r>
              <a:rPr kumimoji="1" lang="en-US" altLang="zh-CN" dirty="0" smtClean="0">
                <a:latin typeface="Hiragino Sans GB W3" charset="-122"/>
                <a:ea typeface="Hiragino Sans GB W3" charset="-122"/>
                <a:cs typeface="Hiragino Sans GB W3" charset="-122"/>
              </a:rPr>
              <a:t>int8	</a:t>
            </a:r>
            <a:r>
              <a:rPr kumimoji="1" lang="zh-CN" altLang="en-US" dirty="0" smtClean="0">
                <a:latin typeface="Hiragino Sans GB W3" charset="-122"/>
                <a:ea typeface="Hiragino Sans GB W3" charset="-122"/>
                <a:cs typeface="Hiragino Sans GB W3" charset="-122"/>
              </a:rPr>
              <a:t> </a:t>
            </a:r>
            <a:r>
              <a:rPr kumimoji="1" lang="en-US" altLang="zh-CN" dirty="0" smtClean="0">
                <a:latin typeface="Hiragino Sans GB W3" charset="-122"/>
                <a:ea typeface="Hiragino Sans GB W3" charset="-122"/>
                <a:cs typeface="Hiragino Sans GB W3" charset="-122"/>
              </a:rPr>
              <a:t>int16	</a:t>
            </a:r>
            <a:r>
              <a:rPr kumimoji="1" lang="zh-CN" altLang="en-US" dirty="0" smtClean="0">
                <a:latin typeface="Hiragino Sans GB W3" charset="-122"/>
                <a:ea typeface="Hiragino Sans GB W3" charset="-122"/>
                <a:cs typeface="Hiragino Sans GB W3" charset="-122"/>
              </a:rPr>
              <a:t> </a:t>
            </a:r>
            <a:r>
              <a:rPr kumimoji="1" lang="en-US" altLang="zh-CN" dirty="0" smtClean="0">
                <a:latin typeface="Hiragino Sans GB W3" charset="-122"/>
                <a:ea typeface="Hiragino Sans GB W3" charset="-122"/>
                <a:cs typeface="Hiragino Sans GB W3" charset="-122"/>
              </a:rPr>
              <a:t>int32	int64</a:t>
            </a:r>
          </a:p>
          <a:p>
            <a:r>
              <a:rPr kumimoji="1" lang="en-US" altLang="zh-CN" dirty="0" err="1" smtClean="0">
                <a:latin typeface="Hiragino Sans GB W3" charset="-122"/>
                <a:ea typeface="Hiragino Sans GB W3" charset="-122"/>
                <a:cs typeface="Hiragino Sans GB W3" charset="-122"/>
              </a:rPr>
              <a:t>uint</a:t>
            </a:r>
            <a:r>
              <a:rPr kumimoji="1" lang="en-US" altLang="zh-CN" dirty="0">
                <a:latin typeface="Hiragino Sans GB W3" charset="-122"/>
                <a:ea typeface="Hiragino Sans GB W3" charset="-122"/>
                <a:cs typeface="Hiragino Sans GB W3" charset="-122"/>
              </a:rPr>
              <a:t>	</a:t>
            </a:r>
            <a:r>
              <a:rPr kumimoji="1" lang="en-US" altLang="zh-CN" dirty="0" smtClean="0">
                <a:latin typeface="Hiragino Sans GB W3" charset="-122"/>
                <a:ea typeface="Hiragino Sans GB W3" charset="-122"/>
                <a:cs typeface="Hiragino Sans GB W3" charset="-122"/>
              </a:rPr>
              <a:t>uint8	uint16	uint32	uint64	</a:t>
            </a:r>
            <a:r>
              <a:rPr kumimoji="1" lang="en-US" altLang="zh-CN" dirty="0" err="1" smtClean="0">
                <a:latin typeface="Hiragino Sans GB W3" charset="-122"/>
                <a:ea typeface="Hiragino Sans GB W3" charset="-122"/>
                <a:cs typeface="Hiragino Sans GB W3" charset="-122"/>
              </a:rPr>
              <a:t>uintptr</a:t>
            </a:r>
            <a:endParaRPr kumimoji="1" lang="en-US" altLang="zh-CN" dirty="0" smtClean="0">
              <a:latin typeface="Hiragino Sans GB W3" charset="-122"/>
              <a:ea typeface="Hiragino Sans GB W3" charset="-122"/>
              <a:cs typeface="Hiragino Sans GB W3" charset="-122"/>
            </a:endParaRPr>
          </a:p>
          <a:p>
            <a:endParaRPr kumimoji="1" lang="en-US" altLang="zh-CN" dirty="0" smtClean="0">
              <a:latin typeface="Hiragino Sans GB W3" charset="-122"/>
              <a:ea typeface="Hiragino Sans GB W3" charset="-122"/>
              <a:cs typeface="Hiragino Sans GB W3" charset="-122"/>
            </a:endParaRPr>
          </a:p>
          <a:p>
            <a:r>
              <a:rPr kumimoji="1" lang="en-US" altLang="zh-CN" dirty="0" smtClean="0">
                <a:latin typeface="Hiragino Sans GB W3" charset="-122"/>
                <a:ea typeface="Hiragino Sans GB W3" charset="-122"/>
                <a:cs typeface="Hiragino Sans GB W3" charset="-122"/>
              </a:rPr>
              <a:t>byte//uint8</a:t>
            </a:r>
            <a:r>
              <a:rPr kumimoji="1" lang="zh-CN" altLang="en-US" dirty="0" smtClean="0">
                <a:latin typeface="Hiragino Sans GB W3" charset="-122"/>
                <a:ea typeface="Hiragino Sans GB W3" charset="-122"/>
                <a:cs typeface="Hiragino Sans GB W3" charset="-122"/>
              </a:rPr>
              <a:t>的别名</a:t>
            </a:r>
            <a:endParaRPr kumimoji="1" lang="en-US" altLang="zh-CN" dirty="0" smtClean="0">
              <a:latin typeface="Hiragino Sans GB W3" charset="-122"/>
              <a:ea typeface="Hiragino Sans GB W3" charset="-122"/>
              <a:cs typeface="Hiragino Sans GB W3" charset="-122"/>
            </a:endParaRPr>
          </a:p>
          <a:p>
            <a:r>
              <a:rPr kumimoji="1" lang="en-US" altLang="zh-CN" dirty="0" smtClean="0">
                <a:latin typeface="Hiragino Sans GB W3" charset="-122"/>
                <a:ea typeface="Hiragino Sans GB W3" charset="-122"/>
                <a:cs typeface="Hiragino Sans GB W3" charset="-122"/>
              </a:rPr>
              <a:t>rune</a:t>
            </a:r>
            <a:r>
              <a:rPr kumimoji="1" lang="zh-CN" altLang="en-US" dirty="0" smtClean="0">
                <a:latin typeface="Hiragino Sans GB W3" charset="-122"/>
                <a:ea typeface="Hiragino Sans GB W3" charset="-122"/>
                <a:cs typeface="Hiragino Sans GB W3" charset="-122"/>
              </a:rPr>
              <a:t> </a:t>
            </a:r>
            <a:r>
              <a:rPr kumimoji="1" lang="en-US" altLang="zh-CN" dirty="0" smtClean="0">
                <a:latin typeface="Hiragino Sans GB W3" charset="-122"/>
                <a:ea typeface="Hiragino Sans GB W3" charset="-122"/>
                <a:cs typeface="Hiragino Sans GB W3" charset="-122"/>
              </a:rPr>
              <a:t>//int32</a:t>
            </a:r>
            <a:r>
              <a:rPr kumimoji="1" lang="zh-CN" altLang="en-US" dirty="0" smtClean="0">
                <a:latin typeface="Hiragino Sans GB W3" charset="-122"/>
                <a:ea typeface="Hiragino Sans GB W3" charset="-122"/>
                <a:cs typeface="Hiragino Sans GB W3" charset="-122"/>
              </a:rPr>
              <a:t>的别名 表示一个</a:t>
            </a:r>
            <a:r>
              <a:rPr kumimoji="1" lang="en-US" altLang="zh-CN" dirty="0" err="1" smtClean="0">
                <a:latin typeface="Hiragino Sans GB W3" charset="-122"/>
                <a:ea typeface="Hiragino Sans GB W3" charset="-122"/>
                <a:cs typeface="Hiragino Sans GB W3" charset="-122"/>
              </a:rPr>
              <a:t>unicode</a:t>
            </a:r>
            <a:r>
              <a:rPr kumimoji="1" lang="zh-CN" altLang="en-US" dirty="0" smtClean="0">
                <a:latin typeface="Hiragino Sans GB W3" charset="-122"/>
                <a:ea typeface="Hiragino Sans GB W3" charset="-122"/>
                <a:cs typeface="Hiragino Sans GB W3" charset="-122"/>
              </a:rPr>
              <a:t>码点</a:t>
            </a:r>
            <a:endParaRPr kumimoji="1" lang="en-US" altLang="zh-CN" dirty="0" smtClean="0">
              <a:latin typeface="Hiragino Sans GB W3" charset="-122"/>
              <a:ea typeface="Hiragino Sans GB W3" charset="-122"/>
              <a:cs typeface="Hiragino Sans GB W3" charset="-122"/>
            </a:endParaRPr>
          </a:p>
          <a:p>
            <a:endParaRPr kumimoji="1" lang="en-US" altLang="zh-CN" dirty="0">
              <a:latin typeface="Hiragino Sans GB W3" charset="-122"/>
              <a:ea typeface="Hiragino Sans GB W3" charset="-122"/>
              <a:cs typeface="Hiragino Sans GB W3" charset="-122"/>
            </a:endParaRPr>
          </a:p>
          <a:p>
            <a:r>
              <a:rPr kumimoji="1" lang="en-US" altLang="zh-CN" dirty="0" smtClean="0">
                <a:latin typeface="Hiragino Sans GB W3" charset="-122"/>
                <a:ea typeface="Hiragino Sans GB W3" charset="-122"/>
                <a:cs typeface="Hiragino Sans GB W3" charset="-122"/>
              </a:rPr>
              <a:t>float32</a:t>
            </a:r>
            <a:r>
              <a:rPr kumimoji="1" lang="en-US" altLang="zh-CN" dirty="0">
                <a:latin typeface="Hiragino Sans GB W3" charset="-122"/>
                <a:ea typeface="Hiragino Sans GB W3" charset="-122"/>
                <a:cs typeface="Hiragino Sans GB W3" charset="-122"/>
              </a:rPr>
              <a:t>	</a:t>
            </a:r>
            <a:r>
              <a:rPr kumimoji="1" lang="en-US" altLang="zh-CN" dirty="0" smtClean="0">
                <a:latin typeface="Hiragino Sans GB W3" charset="-122"/>
                <a:ea typeface="Hiragino Sans GB W3" charset="-122"/>
                <a:cs typeface="Hiragino Sans GB W3" charset="-122"/>
              </a:rPr>
              <a:t>float64</a:t>
            </a:r>
          </a:p>
          <a:p>
            <a:endParaRPr kumimoji="1" lang="en-US" altLang="zh-CN" dirty="0">
              <a:latin typeface="Hiragino Sans GB W3" charset="-122"/>
              <a:ea typeface="Hiragino Sans GB W3" charset="-122"/>
              <a:cs typeface="Hiragino Sans GB W3" charset="-122"/>
            </a:endParaRPr>
          </a:p>
          <a:p>
            <a:r>
              <a:rPr kumimoji="1" lang="en-US" altLang="zh-CN" dirty="0" smtClean="0">
                <a:latin typeface="Hiragino Sans GB W3" charset="-122"/>
                <a:ea typeface="Hiragino Sans GB W3" charset="-122"/>
                <a:cs typeface="Hiragino Sans GB W3" charset="-122"/>
              </a:rPr>
              <a:t>complex64	complex128</a:t>
            </a:r>
          </a:p>
        </p:txBody>
      </p:sp>
      <p:sp>
        <p:nvSpPr>
          <p:cNvPr id="7" name="文本框 6"/>
          <p:cNvSpPr txBox="1"/>
          <p:nvPr/>
        </p:nvSpPr>
        <p:spPr>
          <a:xfrm>
            <a:off x="497711" y="5127585"/>
            <a:ext cx="9549114" cy="646331"/>
          </a:xfrm>
          <a:prstGeom prst="rect">
            <a:avLst/>
          </a:prstGeom>
          <a:noFill/>
        </p:spPr>
        <p:txBody>
          <a:bodyPr wrap="square" rtlCol="0">
            <a:spAutoFit/>
          </a:bodyPr>
          <a:lstStyle/>
          <a:p>
            <a:r>
              <a:rPr kumimoji="1" lang="zh-CN" altLang="en-US" dirty="0" smtClean="0">
                <a:latin typeface="Hiragino Sans GB W3" charset="-122"/>
                <a:ea typeface="Hiragino Sans GB W3" charset="-122"/>
                <a:cs typeface="Hiragino Sans GB W3" charset="-122"/>
              </a:rPr>
              <a:t>一般情况下，除非有特殊的理由使用固定大小或无符号的整数类型之外可以直接使用</a:t>
            </a:r>
            <a:r>
              <a:rPr kumimoji="1" lang="en-US" altLang="zh-CN" dirty="0" err="1" smtClean="0">
                <a:latin typeface="Hiragino Sans GB W3" charset="-122"/>
                <a:ea typeface="Hiragino Sans GB W3" charset="-122"/>
                <a:cs typeface="Hiragino Sans GB W3" charset="-122"/>
              </a:rPr>
              <a:t>int,int</a:t>
            </a:r>
            <a:r>
              <a:rPr kumimoji="1" lang="zh-CN" altLang="en-US" dirty="0" smtClean="0">
                <a:latin typeface="Hiragino Sans GB W3" charset="-122"/>
                <a:ea typeface="Hiragino Sans GB W3" charset="-122"/>
                <a:cs typeface="Hiragino Sans GB W3" charset="-122"/>
              </a:rPr>
              <a:t>、</a:t>
            </a:r>
            <a:r>
              <a:rPr kumimoji="1" lang="en-US" altLang="zh-CN" dirty="0" err="1" smtClean="0">
                <a:latin typeface="Hiragino Sans GB W3" charset="-122"/>
                <a:ea typeface="Hiragino Sans GB W3" charset="-122"/>
                <a:cs typeface="Hiragino Sans GB W3" charset="-122"/>
              </a:rPr>
              <a:t>uint</a:t>
            </a:r>
            <a:r>
              <a:rPr kumimoji="1" lang="zh-CN" altLang="en-US" dirty="0" smtClean="0">
                <a:latin typeface="Hiragino Sans GB W3" charset="-122"/>
                <a:ea typeface="Hiragino Sans GB W3" charset="-122"/>
                <a:cs typeface="Hiragino Sans GB W3" charset="-122"/>
              </a:rPr>
              <a:t>、</a:t>
            </a:r>
            <a:r>
              <a:rPr kumimoji="1" lang="en-US" altLang="zh-CN" dirty="0" err="1" smtClean="0">
                <a:latin typeface="Hiragino Sans GB W3" charset="-122"/>
                <a:ea typeface="Hiragino Sans GB W3" charset="-122"/>
                <a:cs typeface="Hiragino Sans GB W3" charset="-122"/>
              </a:rPr>
              <a:t>uintptr</a:t>
            </a:r>
            <a:r>
              <a:rPr kumimoji="1" lang="zh-CN" altLang="en-US" dirty="0" smtClean="0">
                <a:latin typeface="Hiragino Sans GB W3" charset="-122"/>
                <a:ea typeface="Hiragino Sans GB W3" charset="-122"/>
                <a:cs typeface="Hiragino Sans GB W3" charset="-122"/>
              </a:rPr>
              <a:t>在不同系统上为不同的位宽</a:t>
            </a:r>
            <a:endParaRPr kumimoji="1" lang="zh-CN" altLang="en-US" dirty="0">
              <a:latin typeface="Hiragino Sans GB W3" charset="-122"/>
              <a:ea typeface="Hiragino Sans GB W3" charset="-122"/>
              <a:cs typeface="Hiragino Sans GB W3" charset="-122"/>
            </a:endParaRPr>
          </a:p>
        </p:txBody>
      </p:sp>
    </p:spTree>
    <p:extLst>
      <p:ext uri="{BB962C8B-B14F-4D97-AF65-F5344CB8AC3E}">
        <p14:creationId xmlns:p14="http://schemas.microsoft.com/office/powerpoint/2010/main" val="14448950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19049</TotalTime>
  <Words>902</Words>
  <Application>Microsoft Macintosh PowerPoint</Application>
  <PresentationFormat>宽屏</PresentationFormat>
  <Paragraphs>142</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Apple Color Emoji</vt:lpstr>
      <vt:lpstr>Calibri</vt:lpstr>
      <vt:lpstr>Hiragino Sans GB W3</vt:lpstr>
      <vt:lpstr>方正正纤黑简体</vt:lpstr>
      <vt:lpstr>方正正中黑简体</vt:lpstr>
      <vt:lpstr>华文宋体</vt:lpstr>
      <vt:lpstr>宋体</vt:lpstr>
      <vt:lpstr>微软雅黑</vt:lpstr>
      <vt:lpstr>Arial</vt:lpstr>
      <vt:lpstr>Office Theme</vt:lpstr>
      <vt:lpstr>Golang语法基础</vt:lpstr>
      <vt:lpstr>目录</vt:lpstr>
      <vt:lpstr>安装环境</vt:lpstr>
      <vt:lpstr>安装环境</vt:lpstr>
      <vt:lpstr>目录</vt:lpstr>
      <vt:lpstr>基础语法</vt:lpstr>
      <vt:lpstr>基础语法</vt:lpstr>
      <vt:lpstr>基础语法</vt:lpstr>
      <vt:lpstr>基础语法</vt:lpstr>
      <vt:lpstr>基础语法</vt:lpstr>
      <vt:lpstr>基础语法</vt:lpstr>
      <vt:lpstr>基础语法</vt:lpstr>
      <vt:lpstr>基础语法</vt:lpstr>
      <vt:lpstr>基础语法</vt:lpstr>
      <vt:lpstr>目录</vt:lpstr>
      <vt:lpstr>Ending</vt:lpstr>
      <vt:lpstr>谢谢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Spencer Li</dc:creator>
  <cp:lastModifiedBy>zhang豪</cp:lastModifiedBy>
  <cp:revision>792</cp:revision>
  <dcterms:created xsi:type="dcterms:W3CDTF">2014-05-26T06:54:02Z</dcterms:created>
  <dcterms:modified xsi:type="dcterms:W3CDTF">2017-05-05T02:12:53Z</dcterms:modified>
</cp:coreProperties>
</file>