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07" r:id="rId2"/>
    <p:sldId id="317" r:id="rId3"/>
    <p:sldId id="339" r:id="rId4"/>
    <p:sldId id="338" r:id="rId5"/>
    <p:sldId id="328" r:id="rId6"/>
    <p:sldId id="337" r:id="rId7"/>
    <p:sldId id="341" r:id="rId8"/>
    <p:sldId id="342" r:id="rId9"/>
    <p:sldId id="343" r:id="rId10"/>
    <p:sldId id="336" r:id="rId11"/>
    <p:sldId id="344" r:id="rId12"/>
    <p:sldId id="334" r:id="rId13"/>
    <p:sldId id="32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45" userDrawn="1">
          <p15:clr>
            <a:srgbClr val="A4A3A4"/>
          </p15:clr>
        </p15:guide>
        <p15:guide id="2" pos="20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700"/>
    <a:srgbClr val="219ED8"/>
    <a:srgbClr val="3C3C3C"/>
    <a:srgbClr val="E74430"/>
    <a:srgbClr val="A4C54D"/>
    <a:srgbClr val="095DA2"/>
    <a:srgbClr val="1F4E79"/>
    <a:srgbClr val="CC0000"/>
    <a:srgbClr val="F4B183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92512" autoAdjust="0"/>
  </p:normalViewPr>
  <p:slideViewPr>
    <p:cSldViewPr snapToGrid="0">
      <p:cViewPr varScale="1">
        <p:scale>
          <a:sx n="107" d="100"/>
          <a:sy n="107" d="100"/>
        </p:scale>
        <p:origin x="540" y="90"/>
      </p:cViewPr>
      <p:guideLst>
        <p:guide orient="horz" pos="3045"/>
        <p:guide pos="208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41" d="100"/>
          <a:sy n="41" d="100"/>
        </p:scale>
        <p:origin x="2568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CB579-F785-458F-B83E-59852D30CFE6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D6096-93DE-49FE-8BEE-D049A6FA1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64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D6096-93DE-49FE-8BEE-D049A6FA1A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70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16"/>
            <a:ext cx="12192000" cy="68524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11968" y="2868009"/>
            <a:ext cx="3215640" cy="543878"/>
          </a:xfrm>
        </p:spPr>
        <p:txBody>
          <a:bodyPr anchor="b">
            <a:normAutofit/>
          </a:bodyPr>
          <a:lstStyle>
            <a:lvl1pPr algn="l">
              <a:defRPr sz="240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zh-CN" altLang="en-US" dirty="0" smtClean="0"/>
              <a:t>使用方法与技巧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1392"/>
            <a:ext cx="12192000" cy="692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60116"/>
            <a:ext cx="3904157" cy="539313"/>
          </a:xfrm>
          <a:prstGeom prst="rect">
            <a:avLst/>
          </a:prstGeom>
        </p:spPr>
      </p:pic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37271" y="6171567"/>
            <a:ext cx="695914" cy="66611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83646" y="330053"/>
            <a:ext cx="3338005" cy="46937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zh-CN" altLang="en-US" dirty="0" smtClean="0"/>
              <a:t>使用正常流程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4693"/>
            <a:ext cx="12192000" cy="97147"/>
          </a:xfrm>
          <a:prstGeom prst="rect">
            <a:avLst/>
          </a:prstGeom>
        </p:spPr>
      </p:pic>
      <p:sp>
        <p:nvSpPr>
          <p:cNvPr id="15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335666" y="1181100"/>
            <a:ext cx="11216254" cy="4618038"/>
          </a:xfrm>
        </p:spPr>
        <p:txBody>
          <a:bodyPr/>
          <a:lstStyle>
            <a:lvl1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1pPr>
            <a:lvl2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2pPr>
            <a:lvl3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3pPr>
            <a:lvl4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4pPr>
            <a:lvl5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5pPr>
            <a:lvl6pPr marL="2628900" indent="-342900">
              <a:buAutoNum type="arabicPeriod"/>
              <a:defRPr baseline="0"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6pPr>
          </a:lstStyle>
          <a:p>
            <a:pPr lvl="5"/>
            <a:r>
              <a:rPr lang="zh-CN" altLang="en-US" dirty="0" smtClean="0"/>
              <a:t>克隆 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clone  http://172.16.201.67:9111/KyshopApplication.git</a:t>
            </a:r>
          </a:p>
          <a:p>
            <a:pPr lvl="5"/>
            <a:r>
              <a:rPr lang="zh-CN" altLang="en-US" dirty="0" smtClean="0"/>
              <a:t>保存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用户名和密码：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--global </a:t>
            </a:r>
            <a:r>
              <a:rPr lang="en-US" altLang="zh-CN" dirty="0" err="1" smtClean="0"/>
              <a:t>credential.helper</a:t>
            </a:r>
            <a:r>
              <a:rPr lang="en-US" altLang="zh-CN" dirty="0" smtClean="0"/>
              <a:t> store</a:t>
            </a:r>
          </a:p>
          <a:p>
            <a:pPr lvl="5"/>
            <a:r>
              <a:rPr lang="en-US" altLang="zh-CN" dirty="0" smtClean="0"/>
              <a:t>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--global user.name </a:t>
            </a:r>
            <a:r>
              <a:rPr lang="en-US" altLang="zh-CN" dirty="0" err="1" smtClean="0"/>
              <a:t>WangLei</a:t>
            </a:r>
            <a:r>
              <a:rPr lang="en-US" altLang="zh-CN" dirty="0" smtClean="0"/>
              <a:t> </a:t>
            </a:r>
            <a:r>
              <a:rPr lang="zh-CN" altLang="en-US" dirty="0" smtClean="0"/>
              <a:t>设置用户名</a:t>
            </a:r>
            <a:endParaRPr lang="en-US" altLang="zh-CN" dirty="0" smtClean="0"/>
          </a:p>
          <a:p>
            <a:pPr lvl="5"/>
            <a:r>
              <a:rPr lang="en-US" altLang="zh-CN" dirty="0" smtClean="0"/>
              <a:t>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--global </a:t>
            </a:r>
            <a:r>
              <a:rPr lang="en-US" altLang="zh-CN" dirty="0" err="1" smtClean="0"/>
              <a:t>user.email</a:t>
            </a:r>
            <a:r>
              <a:rPr lang="en-US" altLang="zh-CN" dirty="0" smtClean="0"/>
              <a:t> wanglei@che001.com </a:t>
            </a:r>
            <a:r>
              <a:rPr lang="zh-CN" altLang="en-US" dirty="0" smtClean="0"/>
              <a:t>设置用户邮箱</a:t>
            </a:r>
            <a:endParaRPr lang="en-US" altLang="zh-CN" dirty="0" smtClean="0"/>
          </a:p>
          <a:p>
            <a:pPr lvl="5"/>
            <a:r>
              <a:rPr lang="en-US" dirty="0" err="1" smtClean="0"/>
              <a:t>git</a:t>
            </a:r>
            <a:r>
              <a:rPr lang="en-US" dirty="0" smtClean="0"/>
              <a:t> pull </a:t>
            </a:r>
            <a:r>
              <a:rPr lang="en-US" altLang="zh-CN" dirty="0" smtClean="0"/>
              <a:t>( origin master)</a:t>
            </a:r>
            <a:r>
              <a:rPr lang="en-US" dirty="0" smtClean="0"/>
              <a:t> </a:t>
            </a:r>
            <a:r>
              <a:rPr lang="zh-CN" altLang="en-US" dirty="0" smtClean="0"/>
              <a:t>拉取最新代码</a:t>
            </a:r>
            <a:endParaRPr lang="en-US" altLang="zh-CN" dirty="0" smtClean="0"/>
          </a:p>
          <a:p>
            <a:pPr lvl="5"/>
            <a:r>
              <a:rPr lang="en-US" dirty="0" err="1" smtClean="0"/>
              <a:t>git</a:t>
            </a:r>
            <a:r>
              <a:rPr lang="en-US" dirty="0" smtClean="0"/>
              <a:t> add xx   /</a:t>
            </a:r>
            <a:r>
              <a:rPr lang="en-US" dirty="0" err="1" smtClean="0"/>
              <a:t>git</a:t>
            </a:r>
            <a:r>
              <a:rPr lang="en-US" dirty="0" smtClean="0"/>
              <a:t> add .  / </a:t>
            </a:r>
            <a:r>
              <a:rPr lang="en-US" dirty="0" err="1" smtClean="0"/>
              <a:t>Git</a:t>
            </a:r>
            <a:r>
              <a:rPr lang="en-US" dirty="0" smtClean="0"/>
              <a:t> add -u / </a:t>
            </a:r>
            <a:r>
              <a:rPr lang="en-US" dirty="0" err="1" smtClean="0"/>
              <a:t>git</a:t>
            </a:r>
            <a:r>
              <a:rPr lang="en-US" dirty="0" smtClean="0"/>
              <a:t> add –</a:t>
            </a:r>
            <a:r>
              <a:rPr lang="en-US" altLang="zh-CN" dirty="0" smtClean="0"/>
              <a:t>A </a:t>
            </a:r>
            <a:r>
              <a:rPr lang="en-US" dirty="0" smtClean="0"/>
              <a:t>/ </a:t>
            </a:r>
            <a:r>
              <a:rPr lang="en-US" dirty="0" err="1" smtClean="0"/>
              <a:t>git</a:t>
            </a:r>
            <a:r>
              <a:rPr lang="en-US" dirty="0" smtClean="0"/>
              <a:t> add *.java … </a:t>
            </a:r>
            <a:r>
              <a:rPr lang="zh-CN" altLang="en-US" dirty="0" smtClean="0"/>
              <a:t>添加文档到</a:t>
            </a:r>
            <a:r>
              <a:rPr lang="en-US" altLang="zh-CN" dirty="0" smtClean="0"/>
              <a:t>index(</a:t>
            </a:r>
            <a:r>
              <a:rPr lang="zh-CN" altLang="en-US" dirty="0" smtClean="0"/>
              <a:t>缓存区</a:t>
            </a:r>
            <a:r>
              <a:rPr lang="en-US" altLang="zh-CN" dirty="0" smtClean="0"/>
              <a:t>)</a:t>
            </a:r>
          </a:p>
          <a:p>
            <a:pPr lvl="5"/>
            <a:r>
              <a:rPr lang="en-US" altLang="zh-CN" dirty="0" err="1" smtClean="0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commit –m “</a:t>
            </a:r>
            <a:r>
              <a:rPr lang="zh-CN" altLang="en-US" dirty="0" smtClean="0"/>
              <a:t>提交代码到本地仓库</a:t>
            </a:r>
            <a:r>
              <a:rPr lang="en-US" dirty="0" smtClean="0"/>
              <a:t>”</a:t>
            </a:r>
          </a:p>
          <a:p>
            <a:pPr lvl="5"/>
            <a:r>
              <a:rPr lang="en-US" altLang="zh-CN" dirty="0" err="1" smtClean="0"/>
              <a:t>Git</a:t>
            </a:r>
            <a:r>
              <a:rPr lang="en-US" altLang="zh-CN" dirty="0" smtClean="0"/>
              <a:t> push( origin master)  </a:t>
            </a:r>
            <a:r>
              <a:rPr lang="zh-CN" altLang="en-US" dirty="0" smtClean="0"/>
              <a:t>推送代码到远程仓库</a:t>
            </a:r>
            <a:endParaRPr lang="en-US" altLang="zh-CN" dirty="0" smtClean="0"/>
          </a:p>
          <a:p>
            <a:pPr lvl="5"/>
            <a:r>
              <a:rPr lang="en-US" dirty="0" err="1" smtClean="0"/>
              <a:t>Git</a:t>
            </a:r>
            <a:r>
              <a:rPr lang="en-US" dirty="0" smtClean="0"/>
              <a:t> branch (-a) </a:t>
            </a:r>
            <a:r>
              <a:rPr lang="zh-CN" altLang="en-US" dirty="0" smtClean="0"/>
              <a:t>查看分支信息</a:t>
            </a:r>
            <a:endParaRPr lang="en-US" altLang="zh-CN" dirty="0" smtClean="0"/>
          </a:p>
          <a:p>
            <a:pPr lvl="5"/>
            <a:r>
              <a:rPr lang="en-US" dirty="0" err="1" smtClean="0"/>
              <a:t>Git</a:t>
            </a:r>
            <a:r>
              <a:rPr lang="en-US" dirty="0" smtClean="0"/>
              <a:t> checkout xxx  / </a:t>
            </a:r>
            <a:r>
              <a:rPr lang="en-US" dirty="0" err="1" smtClean="0"/>
              <a:t>git</a:t>
            </a:r>
            <a:r>
              <a:rPr lang="en-US" dirty="0" smtClean="0"/>
              <a:t> checkout .  / </a:t>
            </a:r>
            <a:r>
              <a:rPr lang="en-US" dirty="0" err="1" smtClean="0"/>
              <a:t>git</a:t>
            </a:r>
            <a:r>
              <a:rPr lang="en-US" dirty="0" smtClean="0"/>
              <a:t> checkout *.java </a:t>
            </a:r>
            <a:r>
              <a:rPr lang="zh-CN" altLang="en-US" dirty="0" smtClean="0"/>
              <a:t>用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内容覆盖工作区内容</a:t>
            </a:r>
            <a:endParaRPr lang="en-US" altLang="zh-CN" dirty="0" smtClean="0"/>
          </a:p>
          <a:p>
            <a:pPr lvl="5"/>
            <a:r>
              <a:rPr lang="en-US" altLang="zh-CN" dirty="0" err="1" smtClean="0"/>
              <a:t>Git</a:t>
            </a:r>
            <a:r>
              <a:rPr lang="en-US" altLang="zh-CN" dirty="0" smtClean="0"/>
              <a:t> log (--name-status) </a:t>
            </a:r>
            <a:r>
              <a:rPr lang="zh-CN" altLang="en-US" dirty="0" smtClean="0"/>
              <a:t>查看</a:t>
            </a:r>
            <a:r>
              <a:rPr lang="en-US" altLang="zh-CN" dirty="0" smtClean="0"/>
              <a:t>log (</a:t>
            </a:r>
            <a:r>
              <a:rPr lang="zh-CN" altLang="en-US" dirty="0" smtClean="0"/>
              <a:t>对应的文件状态</a:t>
            </a:r>
            <a:r>
              <a:rPr lang="en-US" altLang="zh-CN" dirty="0" smtClean="0"/>
              <a:t>)</a:t>
            </a:r>
          </a:p>
          <a:p>
            <a:pPr lvl="5"/>
            <a:r>
              <a:rPr lang="en-US" altLang="zh-CN" dirty="0" err="1" smtClean="0"/>
              <a:t>Git</a:t>
            </a:r>
            <a:r>
              <a:rPr lang="en-US" altLang="zh-CN" dirty="0" smtClean="0"/>
              <a:t> log xxx.java  </a:t>
            </a:r>
            <a:r>
              <a:rPr lang="zh-CN" altLang="en-US" dirty="0" smtClean="0"/>
              <a:t>查看单个文件的修改历史</a:t>
            </a:r>
            <a:endParaRPr lang="en-US" altLang="zh-CN" dirty="0" smtClean="0"/>
          </a:p>
          <a:p>
            <a:pPr lvl="5"/>
            <a:r>
              <a:rPr lang="en-US" altLang="zh-CN" dirty="0" err="1" smtClean="0"/>
              <a:t>Git</a:t>
            </a:r>
            <a:r>
              <a:rPr lang="en-US" altLang="zh-CN" dirty="0" smtClean="0"/>
              <a:t> log - -pretty=</a:t>
            </a:r>
            <a:r>
              <a:rPr lang="en-US" altLang="zh-CN" dirty="0" err="1" smtClean="0"/>
              <a:t>oneline</a:t>
            </a:r>
            <a:r>
              <a:rPr lang="en-US" altLang="zh-CN" dirty="0" smtClean="0"/>
              <a:t>  </a:t>
            </a:r>
            <a:r>
              <a:rPr lang="zh-CN" altLang="en-US" dirty="0" smtClean="0"/>
              <a:t>日志单行显示，适用于查看较多日志</a:t>
            </a:r>
            <a:endParaRPr lang="en-US" altLang="zh-CN" dirty="0" smtClean="0"/>
          </a:p>
          <a:p>
            <a:pPr lvl="5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altLang="zh-CN" dirty="0" smtClean="0"/>
              <a:t>show xxx(commit code)  </a:t>
            </a:r>
            <a:r>
              <a:rPr lang="zh-CN" altLang="en-US" dirty="0" smtClean="0"/>
              <a:t>查看提交详情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4145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1392"/>
            <a:ext cx="12192000" cy="692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60116"/>
            <a:ext cx="3904157" cy="539313"/>
          </a:xfrm>
          <a:prstGeom prst="rect">
            <a:avLst/>
          </a:prstGeom>
        </p:spPr>
      </p:pic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37271" y="6171567"/>
            <a:ext cx="695914" cy="66611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83646" y="330053"/>
            <a:ext cx="3338005" cy="46937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zh-CN" altLang="en-US" dirty="0" smtClean="0"/>
              <a:t>分支使用</a:t>
            </a:r>
            <a:endParaRPr lang="en-US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335666" y="1181100"/>
            <a:ext cx="11216254" cy="4618038"/>
          </a:xfrm>
        </p:spPr>
        <p:txBody>
          <a:bodyPr/>
          <a:lstStyle>
            <a:lvl1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1pPr>
            <a:lvl2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2pPr>
            <a:lvl3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3pPr>
            <a:lvl4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4pPr>
            <a:lvl5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5pPr>
            <a:lvl6pPr marL="2628900" indent="-342900">
              <a:buAutoNum type="arabicPeriod"/>
              <a:defRPr baseline="0"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6pPr>
          </a:lstStyle>
          <a:p>
            <a:pPr lvl="5"/>
            <a:r>
              <a:rPr lang="en-US" dirty="0" err="1" smtClean="0"/>
              <a:t>Git</a:t>
            </a:r>
            <a:r>
              <a:rPr lang="en-US" dirty="0" smtClean="0"/>
              <a:t> branch –B xxx  </a:t>
            </a:r>
            <a:r>
              <a:rPr lang="zh-CN" altLang="en-US" dirty="0" smtClean="0"/>
              <a:t>在当前分支基础上创建新的分支并</a:t>
            </a:r>
            <a:r>
              <a:rPr lang="en-US" altLang="zh-CN" dirty="0" smtClean="0"/>
              <a:t>checkout</a:t>
            </a:r>
            <a:r>
              <a:rPr lang="zh-CN" altLang="en-US" dirty="0" smtClean="0"/>
              <a:t>到新建分支</a:t>
            </a:r>
            <a:endParaRPr lang="en-US" altLang="zh-CN" dirty="0" smtClean="0"/>
          </a:p>
          <a:p>
            <a:pPr lvl="5"/>
            <a:r>
              <a:rPr lang="en-US" altLang="zh-CN" dirty="0" err="1" smtClean="0"/>
              <a:t>Git</a:t>
            </a:r>
            <a:r>
              <a:rPr lang="en-US" altLang="zh-CN" dirty="0" smtClean="0"/>
              <a:t> rebase origin master   </a:t>
            </a:r>
            <a:r>
              <a:rPr lang="zh-CN" altLang="en-US" dirty="0" smtClean="0"/>
              <a:t>与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分支进行</a:t>
            </a:r>
            <a:endParaRPr lang="en-US" altLang="zh-CN" dirty="0" smtClean="0"/>
          </a:p>
          <a:p>
            <a:pPr lvl="5"/>
            <a:r>
              <a:rPr lang="en-US" altLang="zh-CN" dirty="0" err="1" smtClean="0"/>
              <a:t>Git</a:t>
            </a:r>
            <a:r>
              <a:rPr lang="en-US" altLang="zh-CN" dirty="0" smtClean="0"/>
              <a:t> merge  xxx   </a:t>
            </a:r>
            <a:r>
              <a:rPr lang="zh-CN" altLang="en-US" dirty="0" smtClean="0"/>
              <a:t>切换到</a:t>
            </a:r>
            <a:r>
              <a:rPr lang="en-US" altLang="zh-CN" dirty="0" smtClean="0"/>
              <a:t>master </a:t>
            </a:r>
            <a:r>
              <a:rPr lang="zh-CN" altLang="en-US" dirty="0" smtClean="0"/>
              <a:t>进行分支合并。</a:t>
            </a:r>
            <a:endParaRPr lang="en-US" altLang="zh-CN" dirty="0" smtClean="0"/>
          </a:p>
          <a:p>
            <a:pPr lvl="5"/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mergetool</a:t>
            </a:r>
            <a:r>
              <a:rPr lang="en-US" altLang="zh-CN" dirty="0" smtClean="0"/>
              <a:t>  </a:t>
            </a:r>
            <a:r>
              <a:rPr lang="zh-CN" altLang="en-US" dirty="0" smtClean="0"/>
              <a:t>当</a:t>
            </a:r>
            <a:r>
              <a:rPr lang="en-US" altLang="zh-CN" dirty="0" smtClean="0"/>
              <a:t>merge</a:t>
            </a:r>
            <a:r>
              <a:rPr lang="zh-CN" altLang="en-US" dirty="0" smtClean="0"/>
              <a:t>时出现冲突时，进行冲突的处理，也可以在</a:t>
            </a:r>
            <a:r>
              <a:rPr lang="en-US" altLang="zh-CN" dirty="0" smtClean="0"/>
              <a:t>IDE</a:t>
            </a:r>
            <a:r>
              <a:rPr lang="zh-CN" altLang="en-US" dirty="0" smtClean="0"/>
              <a:t>进行处理，处理后</a:t>
            </a:r>
            <a:r>
              <a:rPr lang="en-US" altLang="zh-CN" dirty="0" smtClean="0"/>
              <a:t>commit </a:t>
            </a:r>
            <a:r>
              <a:rPr lang="zh-CN" altLang="en-US" dirty="0" smtClean="0"/>
              <a:t>，再</a:t>
            </a:r>
            <a:r>
              <a:rPr lang="en-US" altLang="zh-CN" dirty="0" smtClean="0"/>
              <a:t>push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4693"/>
            <a:ext cx="12192000" cy="9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76862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1392"/>
            <a:ext cx="12192000" cy="692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60116"/>
            <a:ext cx="3904157" cy="539313"/>
          </a:xfrm>
          <a:prstGeom prst="rect">
            <a:avLst/>
          </a:prstGeom>
        </p:spPr>
      </p:pic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37271" y="6171567"/>
            <a:ext cx="695914" cy="66611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83646" y="330053"/>
            <a:ext cx="3338005" cy="46937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zh-CN" altLang="en-US" dirty="0" smtClean="0"/>
              <a:t>代码回退处理</a:t>
            </a:r>
            <a:endParaRPr lang="en-US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335666" y="1181100"/>
            <a:ext cx="11216254" cy="4618038"/>
          </a:xfrm>
        </p:spPr>
        <p:txBody>
          <a:bodyPr/>
          <a:lstStyle>
            <a:lvl1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1pPr>
            <a:lvl2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2pPr>
            <a:lvl3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3pPr>
            <a:lvl4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4pPr>
            <a:lvl5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5pPr>
            <a:lvl6pPr marL="2628900" marR="0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baseline="0"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6pPr>
          </a:lstStyle>
          <a:p>
            <a:pPr marL="2628900" marR="0" lvl="5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checkout . /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checkout  xxx.java  </a:t>
            </a:r>
            <a:r>
              <a:rPr lang="zh-CN" altLang="en-US" dirty="0" smtClean="0"/>
              <a:t>利用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覆盖工作区代码</a:t>
            </a:r>
            <a:endParaRPr lang="en-US" altLang="zh-CN" dirty="0" smtClean="0"/>
          </a:p>
          <a:p>
            <a:pPr lvl="5"/>
            <a:r>
              <a:rPr lang="en-US" altLang="zh-CN" dirty="0" err="1" smtClean="0"/>
              <a:t>git</a:t>
            </a:r>
            <a:r>
              <a:rPr lang="en-US" altLang="zh-CN" dirty="0" smtClean="0"/>
              <a:t> checkout &lt;commit code&gt;  xxx.java </a:t>
            </a:r>
            <a:r>
              <a:rPr lang="zh-CN" altLang="en-US" dirty="0" smtClean="0"/>
              <a:t>利用本地仓库代码覆盖工作区代码</a:t>
            </a:r>
            <a:endParaRPr lang="en-US" altLang="zh-CN" dirty="0" smtClean="0"/>
          </a:p>
          <a:p>
            <a:pPr lvl="5"/>
            <a:r>
              <a:rPr lang="en-US" altLang="zh-CN" dirty="0" err="1" smtClean="0"/>
              <a:t>Git</a:t>
            </a:r>
            <a:r>
              <a:rPr lang="en-US" altLang="zh-CN" dirty="0" smtClean="0"/>
              <a:t> reset &lt;commit code&gt; &lt;paths&gt;  </a:t>
            </a:r>
            <a:r>
              <a:rPr lang="zh-CN" altLang="en-US" dirty="0" smtClean="0"/>
              <a:t>利用已提交代码覆盖工作区代码（工作区原有修改保留。不重置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与本地仓库）</a:t>
            </a:r>
            <a:endParaRPr lang="en-US" altLang="zh-CN" dirty="0" smtClean="0"/>
          </a:p>
          <a:p>
            <a:pPr lvl="5"/>
            <a:r>
              <a:rPr lang="en-US" altLang="zh-CN" dirty="0" err="1" smtClean="0"/>
              <a:t>Git</a:t>
            </a:r>
            <a:r>
              <a:rPr lang="en-US" altLang="zh-CN" dirty="0" smtClean="0"/>
              <a:t> reset –hard HEAD^( HEAD~3)  </a:t>
            </a:r>
            <a:r>
              <a:rPr lang="zh-CN" altLang="en-US" dirty="0" smtClean="0"/>
              <a:t>工作区，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，本地仓库全部重置。想要恢复 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reflog</a:t>
            </a:r>
            <a:r>
              <a:rPr lang="en-US" altLang="zh-CN" dirty="0" smtClean="0"/>
              <a:t>  </a:t>
            </a:r>
            <a:r>
              <a:rPr lang="zh-CN" altLang="en-US" dirty="0" smtClean="0"/>
              <a:t>后查看 </a:t>
            </a:r>
            <a:r>
              <a:rPr lang="en-US" altLang="zh-CN" dirty="0" smtClean="0"/>
              <a:t>commit code </a:t>
            </a:r>
            <a:r>
              <a:rPr lang="zh-CN" altLang="en-US" dirty="0" smtClean="0"/>
              <a:t>后，利用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reset –hard &lt;commit code&gt;</a:t>
            </a:r>
          </a:p>
          <a:p>
            <a:pPr lvl="5"/>
            <a:r>
              <a:rPr lang="en-US" altLang="zh-CN" dirty="0" err="1" smtClean="0"/>
              <a:t>Git</a:t>
            </a:r>
            <a:r>
              <a:rPr lang="en-US" altLang="zh-CN" dirty="0" smtClean="0"/>
              <a:t> diff </a:t>
            </a:r>
            <a:r>
              <a:rPr lang="zh-CN" altLang="en-US" dirty="0" smtClean="0"/>
              <a:t>此命令比较的是工作区</a:t>
            </a:r>
            <a:r>
              <a:rPr lang="en-US" altLang="zh-CN" dirty="0" smtClean="0"/>
              <a:t>(Working tree)</a:t>
            </a:r>
            <a:r>
              <a:rPr lang="zh-CN" altLang="en-US" dirty="0" smtClean="0"/>
              <a:t>和暂存区域快照</a:t>
            </a:r>
            <a:r>
              <a:rPr lang="en-US" altLang="zh-CN" dirty="0" smtClean="0"/>
              <a:t>(index)</a:t>
            </a:r>
            <a:r>
              <a:rPr lang="zh-CN" altLang="en-US" dirty="0" smtClean="0"/>
              <a:t>之间的差异</a:t>
            </a:r>
            <a:endParaRPr lang="en-US" altLang="zh-CN" dirty="0" smtClean="0"/>
          </a:p>
          <a:p>
            <a:pPr lvl="5"/>
            <a:r>
              <a:rPr lang="en-US" altLang="zh-CN" dirty="0" err="1" smtClean="0"/>
              <a:t>Git</a:t>
            </a:r>
            <a:r>
              <a:rPr lang="en-US" altLang="zh-CN" dirty="0" smtClean="0"/>
              <a:t> diff SHA1 SHA2  </a:t>
            </a:r>
            <a:r>
              <a:rPr lang="zh-CN" altLang="en-US" dirty="0" smtClean="0"/>
              <a:t>比较两个不同提交间的差异</a:t>
            </a:r>
            <a:endParaRPr lang="en-US" altLang="zh-CN" dirty="0" smtClean="0"/>
          </a:p>
          <a:p>
            <a:pPr lvl="5"/>
            <a:r>
              <a:rPr lang="en-US" altLang="zh-CN" dirty="0" err="1" smtClean="0"/>
              <a:t>Git</a:t>
            </a:r>
            <a:r>
              <a:rPr lang="en-US" altLang="zh-CN" dirty="0" smtClean="0"/>
              <a:t> diff HEAD </a:t>
            </a:r>
            <a:r>
              <a:rPr lang="zh-CN" altLang="en-US" dirty="0" smtClean="0"/>
              <a:t>比较与上次提交的差异</a:t>
            </a:r>
            <a:endParaRPr lang="en-US" altLang="zh-CN" dirty="0" smtClean="0"/>
          </a:p>
          <a:p>
            <a:pPr lvl="5"/>
            <a:r>
              <a:rPr lang="en-US" altLang="zh-CN" dirty="0" err="1" smtClean="0"/>
              <a:t>Git</a:t>
            </a:r>
            <a:r>
              <a:rPr lang="en-US" altLang="zh-CN" dirty="0" smtClean="0"/>
              <a:t> diff SHA1 SAH2 -- xxx.java </a:t>
            </a:r>
            <a:r>
              <a:rPr lang="zh-CN" altLang="en-US" dirty="0" smtClean="0"/>
              <a:t>比较指定提交间某个文件的差异</a:t>
            </a:r>
            <a:endParaRPr lang="en-US" altLang="zh-CN" dirty="0" smtClean="0"/>
          </a:p>
          <a:p>
            <a:pPr lvl="5"/>
            <a:endParaRPr lang="en-US" altLang="zh-CN" dirty="0" smtClean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4693"/>
            <a:ext cx="12192000" cy="9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58295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隔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037555" y="2960067"/>
            <a:ext cx="5456068" cy="656893"/>
          </a:xfrm>
        </p:spPr>
        <p:txBody>
          <a:bodyPr>
            <a:normAutofit/>
          </a:bodyPr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Shell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506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1392"/>
            <a:ext cx="12192000" cy="692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60116"/>
            <a:ext cx="3904157" cy="539313"/>
          </a:xfrm>
          <a:prstGeom prst="rect">
            <a:avLst/>
          </a:prstGeom>
        </p:spPr>
      </p:pic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37271" y="6171567"/>
            <a:ext cx="695914" cy="66611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83646" y="330053"/>
            <a:ext cx="3338005" cy="46937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zh-CN" altLang="en-US" dirty="0" smtClean="0"/>
              <a:t>代码批量更新</a:t>
            </a:r>
            <a:r>
              <a:rPr lang="en-US" altLang="zh-CN" dirty="0" smtClean="0"/>
              <a:t>1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4693"/>
            <a:ext cx="12192000" cy="9714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952076" y="967091"/>
            <a:ext cx="706755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1241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1392"/>
            <a:ext cx="12192000" cy="692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60116"/>
            <a:ext cx="3904157" cy="539313"/>
          </a:xfrm>
          <a:prstGeom prst="rect">
            <a:avLst/>
          </a:prstGeom>
        </p:spPr>
      </p:pic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37271" y="6171567"/>
            <a:ext cx="695914" cy="66611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83646" y="330053"/>
            <a:ext cx="3338005" cy="46937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zh-CN" altLang="en-US" dirty="0" smtClean="0"/>
              <a:t>代码回退处理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4693"/>
            <a:ext cx="12192000" cy="9714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825428" y="1085430"/>
            <a:ext cx="6258516" cy="478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2076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1392"/>
            <a:ext cx="12192000" cy="692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60116"/>
            <a:ext cx="3904157" cy="539313"/>
          </a:xfrm>
          <a:prstGeom prst="rect">
            <a:avLst/>
          </a:prstGeom>
        </p:spPr>
      </p:pic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37271" y="6171567"/>
            <a:ext cx="695914" cy="66611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83646" y="330053"/>
            <a:ext cx="3338005" cy="46937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zh-CN" altLang="en-US" dirty="0" smtClean="0"/>
              <a:t>代码批量更新</a:t>
            </a:r>
            <a:r>
              <a:rPr lang="en-US" altLang="zh-CN" dirty="0" smtClean="0"/>
              <a:t>1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4693"/>
            <a:ext cx="12192000" cy="9714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52648" y="1079440"/>
            <a:ext cx="5548566" cy="458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265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568580" y="2246359"/>
            <a:ext cx="2936146" cy="65623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80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r>
              <a:rPr lang="zh-CN" altLang="en-US" dirty="0" smtClean="0"/>
              <a:t>谢谢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802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03453-DAC9-4B92-AD21-A5C61355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9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60" r:id="rId3"/>
    <p:sldLayoutId id="2147483659" r:id="rId4"/>
    <p:sldLayoutId id="2147483657" r:id="rId5"/>
    <p:sldLayoutId id="2147483661" r:id="rId6"/>
    <p:sldLayoutId id="2147483662" r:id="rId7"/>
    <p:sldLayoutId id="2147483663" r:id="rId8"/>
    <p:sldLayoutId id="2147483658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方正正中黑简体" panose="02000000000000000000" pitchFamily="2" charset="-122"/>
          <a:ea typeface="方正正中黑简体" panose="02000000000000000000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方正正中黑简体" panose="02000000000000000000" pitchFamily="2" charset="-122"/>
          <a:ea typeface="方正正中黑简体" panose="02000000000000000000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方正正中黑简体" panose="02000000000000000000" pitchFamily="2" charset="-122"/>
          <a:ea typeface="方正正中黑简体" panose="02000000000000000000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方正正中黑简体" panose="02000000000000000000" pitchFamily="2" charset="-122"/>
          <a:ea typeface="方正正中黑简体" panose="02000000000000000000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方正正中黑简体" panose="02000000000000000000" pitchFamily="2" charset="-122"/>
          <a:ea typeface="方正正中黑简体" panose="02000000000000000000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方正正中黑简体" panose="02000000000000000000" pitchFamily="2" charset="-122"/>
          <a:ea typeface="方正正中黑简体" panose="02000000000000000000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63400" y="2810924"/>
            <a:ext cx="4048056" cy="543878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JavaScript </a:t>
            </a:r>
            <a:r>
              <a:rPr lang="zh-CN" altLang="en-US" b="1" dirty="0" smtClean="0"/>
              <a:t>值的类型转换</a:t>
            </a:r>
            <a:endParaRPr lang="zh-CN" alt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311968" y="3503327"/>
            <a:ext cx="3550920" cy="25876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2017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9</a:t>
            </a:r>
            <a:r>
              <a:rPr lang="zh-CN" altLang="en-US" dirty="0" smtClean="0"/>
              <a:t>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03453-DAC9-4B92-AD21-A5C61355465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关系运算符  ‘ </a:t>
            </a:r>
            <a:r>
              <a:rPr lang="en-US" altLang="zh-CN" b="1" dirty="0" smtClean="0"/>
              <a:t>== </a:t>
            </a:r>
            <a:r>
              <a:rPr lang="zh-CN" altLang="en-US" b="1" dirty="0" smtClean="0"/>
              <a:t>’</a:t>
            </a:r>
            <a:endParaRPr lang="en-US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1091952" y="2157271"/>
            <a:ext cx="10102789" cy="4014295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dirty="0" err="1">
                <a:solidFill>
                  <a:schemeClr val="bg1"/>
                </a:solidFill>
                <a:latin typeface="+mn-ea"/>
                <a:ea typeface="+mn-ea"/>
              </a:rPr>
              <a:t>var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 a;</a:t>
            </a:r>
          </a:p>
          <a:p>
            <a:r>
              <a:rPr lang="en-US" altLang="zh-CN" sz="1400" dirty="0" err="1">
                <a:solidFill>
                  <a:schemeClr val="bg1"/>
                </a:solidFill>
                <a:latin typeface="+mn-ea"/>
                <a:ea typeface="+mn-ea"/>
              </a:rPr>
              <a:t>console.dir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(0 == false);//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  <a:ea typeface="+mn-ea"/>
              </a:rPr>
              <a:t>true</a:t>
            </a:r>
            <a:endParaRPr lang="en-US" altLang="zh-CN" sz="1400" dirty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1400" dirty="0" err="1">
                <a:solidFill>
                  <a:schemeClr val="bg1"/>
                </a:solidFill>
                <a:latin typeface="+mn-ea"/>
                <a:ea typeface="+mn-ea"/>
              </a:rPr>
              <a:t>console.dir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(1 == true);//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  <a:ea typeface="+mn-ea"/>
              </a:rPr>
              <a:t>true</a:t>
            </a:r>
          </a:p>
          <a:p>
            <a:r>
              <a:rPr lang="en-US" altLang="zh-CN" sz="1400" dirty="0" err="1" smtClean="0">
                <a:solidFill>
                  <a:schemeClr val="bg1"/>
                </a:solidFill>
                <a:latin typeface="+mn-ea"/>
                <a:ea typeface="+mn-ea"/>
              </a:rPr>
              <a:t>console.dir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  <a:ea typeface="+mn-ea"/>
              </a:rPr>
              <a:t>(2 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== {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  <a:ea typeface="+mn-ea"/>
              </a:rPr>
              <a:t>valueOf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: function(){return 2}});//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  <a:ea typeface="+mn-ea"/>
              </a:rPr>
              <a:t>true</a:t>
            </a:r>
          </a:p>
          <a:p>
            <a:r>
              <a:rPr lang="en-US" altLang="zh-CN" sz="1400" dirty="0" err="1">
                <a:solidFill>
                  <a:schemeClr val="bg1"/>
                </a:solidFill>
                <a:latin typeface="+mn-ea"/>
                <a:ea typeface="+mn-ea"/>
              </a:rPr>
              <a:t>console.dir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(a == 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  <a:ea typeface="+mn-ea"/>
              </a:rPr>
              <a:t>NaN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);//false</a:t>
            </a:r>
          </a:p>
          <a:p>
            <a:r>
              <a:rPr lang="en-US" altLang="zh-CN" sz="1400" dirty="0" err="1">
                <a:solidFill>
                  <a:schemeClr val="bg1"/>
                </a:solidFill>
                <a:latin typeface="+mn-ea"/>
                <a:ea typeface="+mn-ea"/>
              </a:rPr>
              <a:t>console.dir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(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  <a:ea typeface="+mn-ea"/>
              </a:rPr>
              <a:t>NaN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 == 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  <a:ea typeface="+mn-ea"/>
              </a:rPr>
              <a:t>NaN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);//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  <a:ea typeface="+mn-ea"/>
              </a:rPr>
              <a:t>false</a:t>
            </a:r>
          </a:p>
          <a:p>
            <a:r>
              <a:rPr lang="en-US" altLang="zh-CN" sz="1400" dirty="0" err="1">
                <a:solidFill>
                  <a:schemeClr val="bg1"/>
                </a:solidFill>
                <a:latin typeface="+mn-ea"/>
                <a:ea typeface="+mn-ea"/>
              </a:rPr>
              <a:t>console.dir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(8 == undefined);//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  <a:ea typeface="+mn-ea"/>
              </a:rPr>
              <a:t>false</a:t>
            </a:r>
          </a:p>
          <a:p>
            <a:r>
              <a:rPr lang="en-US" altLang="zh-CN" sz="1400" dirty="0" err="1">
                <a:solidFill>
                  <a:schemeClr val="bg1"/>
                </a:solidFill>
                <a:latin typeface="+mn-ea"/>
                <a:ea typeface="+mn-ea"/>
              </a:rPr>
              <a:t>console.dir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(1 == undefined);//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  <a:ea typeface="+mn-ea"/>
              </a:rPr>
              <a:t>false</a:t>
            </a:r>
          </a:p>
          <a:p>
            <a:r>
              <a:rPr lang="en-US" altLang="zh-CN" sz="1400" dirty="0" err="1">
                <a:solidFill>
                  <a:schemeClr val="bg1"/>
                </a:solidFill>
                <a:latin typeface="+mn-ea"/>
                <a:ea typeface="+mn-ea"/>
              </a:rPr>
              <a:t>console.dir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(2 == {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  <a:ea typeface="+mn-ea"/>
              </a:rPr>
              <a:t>toString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: function(){return 2}});//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  <a:ea typeface="+mn-ea"/>
              </a:rPr>
              <a:t>true</a:t>
            </a:r>
          </a:p>
          <a:p>
            <a:r>
              <a:rPr lang="en-US" altLang="zh-CN" sz="1400" dirty="0" err="1">
                <a:solidFill>
                  <a:schemeClr val="bg1"/>
                </a:solidFill>
                <a:latin typeface="+mn-ea"/>
                <a:ea typeface="+mn-ea"/>
              </a:rPr>
              <a:t>console.dir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(undefined == null);//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  <a:ea typeface="+mn-ea"/>
              </a:rPr>
              <a:t>true</a:t>
            </a:r>
          </a:p>
          <a:p>
            <a:r>
              <a:rPr lang="en-US" altLang="zh-CN" sz="1400" dirty="0" err="1">
                <a:solidFill>
                  <a:schemeClr val="bg1"/>
                </a:solidFill>
                <a:latin typeface="+mn-ea"/>
                <a:ea typeface="+mn-ea"/>
              </a:rPr>
              <a:t>console.dir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(null == 1);//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  <a:ea typeface="+mn-ea"/>
              </a:rPr>
              <a:t>false</a:t>
            </a:r>
          </a:p>
          <a:p>
            <a:r>
              <a:rPr lang="en-US" altLang="zh-CN" sz="1400" dirty="0" err="1">
                <a:solidFill>
                  <a:schemeClr val="bg1"/>
                </a:solidFill>
                <a:latin typeface="+mn-ea"/>
                <a:ea typeface="+mn-ea"/>
              </a:rPr>
              <a:t>console.dir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({ 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  <a:ea typeface="+mn-ea"/>
              </a:rPr>
              <a:t>toString:function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(){ return 1 } , 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  <a:ea typeface="+mn-ea"/>
              </a:rPr>
              <a:t>valueOf:function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(){ return [] }} == 1);//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  <a:ea typeface="+mn-ea"/>
              </a:rPr>
              <a:t>true</a:t>
            </a:r>
          </a:p>
          <a:p>
            <a:r>
              <a:rPr lang="en-US" altLang="zh-CN" sz="1400" dirty="0" err="1">
                <a:solidFill>
                  <a:schemeClr val="bg1"/>
                </a:solidFill>
                <a:latin typeface="+mn-ea"/>
                <a:ea typeface="+mn-ea"/>
              </a:rPr>
              <a:t>console.dir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(1=="1");//true</a:t>
            </a:r>
          </a:p>
          <a:p>
            <a:r>
              <a:rPr lang="en-US" altLang="zh-CN" sz="1400" dirty="0" err="1" smtClean="0">
                <a:solidFill>
                  <a:schemeClr val="bg1"/>
                </a:solidFill>
                <a:latin typeface="+mn-ea"/>
                <a:ea typeface="+mn-ea"/>
              </a:rPr>
              <a:t>console.dir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  <a:ea typeface="+mn-ea"/>
              </a:rPr>
              <a:t>(1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==="1");//false</a:t>
            </a:r>
            <a:endParaRPr lang="zh-CN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52767" y="1129629"/>
            <a:ext cx="103975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if</a:t>
            </a:r>
            <a:r>
              <a:rPr lang="zh-CN" altLang="en-US" dirty="0">
                <a:solidFill>
                  <a:schemeClr val="bg1"/>
                </a:solidFill>
              </a:rPr>
              <a:t>语句应该是每天都要用的语句，</a:t>
            </a:r>
            <a:r>
              <a:rPr lang="en-US" altLang="zh-CN" dirty="0">
                <a:solidFill>
                  <a:schemeClr val="bg1"/>
                </a:solidFill>
              </a:rPr>
              <a:t>if</a:t>
            </a:r>
            <a:r>
              <a:rPr lang="zh-CN" altLang="en-US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expression</a:t>
            </a:r>
            <a:r>
              <a:rPr lang="zh-CN" altLang="en-US" dirty="0">
                <a:solidFill>
                  <a:schemeClr val="bg1"/>
                </a:solidFill>
              </a:rPr>
              <a:t>）表达式通常会返回一个真值或者假值，即</a:t>
            </a:r>
            <a:r>
              <a:rPr lang="en-US" altLang="zh-CN" dirty="0">
                <a:solidFill>
                  <a:schemeClr val="bg1"/>
                </a:solidFill>
              </a:rPr>
              <a:t>true</a:t>
            </a:r>
            <a:r>
              <a:rPr lang="zh-CN" altLang="en-US" dirty="0">
                <a:solidFill>
                  <a:schemeClr val="bg1"/>
                </a:solidFill>
              </a:rPr>
              <a:t>或者</a:t>
            </a:r>
            <a:r>
              <a:rPr lang="en-US" altLang="zh-CN" dirty="0">
                <a:solidFill>
                  <a:schemeClr val="bg1"/>
                </a:solidFill>
              </a:rPr>
              <a:t>false</a:t>
            </a:r>
            <a:r>
              <a:rPr lang="zh-CN" altLang="en-US" dirty="0">
                <a:solidFill>
                  <a:schemeClr val="bg1"/>
                </a:solidFill>
              </a:rPr>
              <a:t>，然后执行相应的结果，而我们在日常开发中，会经常遇到</a:t>
            </a:r>
            <a:r>
              <a:rPr lang="en-US" altLang="zh-CN" dirty="0">
                <a:solidFill>
                  <a:schemeClr val="bg1"/>
                </a:solidFill>
              </a:rPr>
              <a:t>expression</a:t>
            </a:r>
            <a:r>
              <a:rPr lang="zh-CN" altLang="en-US" dirty="0">
                <a:solidFill>
                  <a:schemeClr val="bg1"/>
                </a:solidFill>
              </a:rPr>
              <a:t>并不是比较的双方都是同一数据类型，但是我们却得到了一个结果，此时，就已经进行了弱类型的隐式转换。</a:t>
            </a:r>
          </a:p>
        </p:txBody>
      </p:sp>
    </p:spTree>
    <p:extLst>
      <p:ext uri="{BB962C8B-B14F-4D97-AF65-F5344CB8AC3E}">
        <p14:creationId xmlns:p14="http://schemas.microsoft.com/office/powerpoint/2010/main" val="340199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03453-DAC9-4B92-AD21-A5C61355465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‘</a:t>
            </a:r>
            <a:r>
              <a:rPr lang="en-US" altLang="zh-CN" b="1" dirty="0" smtClean="0"/>
              <a:t>==</a:t>
            </a:r>
            <a:r>
              <a:rPr lang="zh-CN" altLang="en-US" b="1" dirty="0" smtClean="0"/>
              <a:t>’规则整理</a:t>
            </a:r>
            <a:endParaRPr lang="en-US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6764783" y="1072503"/>
            <a:ext cx="4687409" cy="2585611"/>
          </a:xfrm>
        </p:spPr>
        <p:txBody>
          <a:bodyPr>
            <a:norm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+mn-ea"/>
                <a:ea typeface="+mn-ea"/>
              </a:rPr>
              <a:t>undefined </a:t>
            </a:r>
            <a:r>
              <a:rPr lang="en-US" altLang="zh-CN" sz="1600" dirty="0">
                <a:solidFill>
                  <a:schemeClr val="bg1"/>
                </a:solidFill>
                <a:latin typeface="+mn-ea"/>
                <a:ea typeface="+mn-ea"/>
              </a:rPr>
              <a:t>== null</a:t>
            </a:r>
            <a:r>
              <a:rPr lang="zh-CN" altLang="en-US" sz="1600" dirty="0">
                <a:solidFill>
                  <a:schemeClr val="bg1"/>
                </a:solidFill>
                <a:latin typeface="+mn-ea"/>
                <a:ea typeface="+mn-ea"/>
              </a:rPr>
              <a:t>，结果是</a:t>
            </a:r>
            <a:r>
              <a:rPr lang="en-US" altLang="zh-CN" sz="1600" dirty="0">
                <a:solidFill>
                  <a:schemeClr val="bg1"/>
                </a:solidFill>
                <a:latin typeface="+mn-ea"/>
                <a:ea typeface="+mn-ea"/>
              </a:rPr>
              <a:t>true</a:t>
            </a:r>
            <a:r>
              <a:rPr lang="zh-CN" altLang="en-US" sz="1600" dirty="0">
                <a:solidFill>
                  <a:schemeClr val="bg1"/>
                </a:solidFill>
                <a:latin typeface="+mn-ea"/>
                <a:ea typeface="+mn-ea"/>
              </a:rPr>
              <a:t>。且它俩与所有其他值比较的结果都是</a:t>
            </a:r>
            <a:r>
              <a:rPr lang="en-US" altLang="zh-CN" sz="1600" dirty="0">
                <a:solidFill>
                  <a:schemeClr val="bg1"/>
                </a:solidFill>
                <a:latin typeface="+mn-ea"/>
                <a:ea typeface="+mn-ea"/>
              </a:rPr>
              <a:t>false</a:t>
            </a:r>
            <a:r>
              <a:rPr lang="zh-CN" altLang="en-US" sz="1600" dirty="0">
                <a:solidFill>
                  <a:schemeClr val="bg1"/>
                </a:solidFill>
                <a:latin typeface="+mn-ea"/>
                <a:ea typeface="+mn-ea"/>
              </a:rPr>
              <a:t>。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+mn-ea"/>
                <a:ea typeface="+mn-ea"/>
              </a:rPr>
              <a:t>String == Boolean</a:t>
            </a:r>
            <a:r>
              <a:rPr lang="zh-CN" altLang="en-US" sz="1600" dirty="0">
                <a:solidFill>
                  <a:schemeClr val="bg1"/>
                </a:solidFill>
                <a:latin typeface="+mn-ea"/>
                <a:ea typeface="+mn-ea"/>
              </a:rPr>
              <a:t>，需要两个操作数同时转为</a:t>
            </a:r>
            <a:r>
              <a:rPr lang="en-US" altLang="zh-CN" sz="1600" dirty="0">
                <a:solidFill>
                  <a:schemeClr val="bg1"/>
                </a:solidFill>
                <a:latin typeface="+mn-ea"/>
                <a:ea typeface="+mn-ea"/>
              </a:rPr>
              <a:t>Number</a:t>
            </a:r>
            <a:r>
              <a:rPr lang="zh-CN" altLang="en-US" sz="1600" dirty="0">
                <a:solidFill>
                  <a:schemeClr val="bg1"/>
                </a:solidFill>
                <a:latin typeface="+mn-ea"/>
                <a:ea typeface="+mn-ea"/>
              </a:rPr>
              <a:t>。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+mn-ea"/>
                <a:ea typeface="+mn-ea"/>
              </a:rPr>
              <a:t>String/Boolean == Number</a:t>
            </a:r>
            <a:r>
              <a:rPr lang="zh-CN" altLang="en-US" sz="1600" dirty="0">
                <a:solidFill>
                  <a:schemeClr val="bg1"/>
                </a:solidFill>
                <a:latin typeface="+mn-ea"/>
                <a:ea typeface="+mn-ea"/>
              </a:rPr>
              <a:t>，需要</a:t>
            </a:r>
            <a:r>
              <a:rPr lang="en-US" altLang="zh-CN" sz="1600" dirty="0">
                <a:solidFill>
                  <a:schemeClr val="bg1"/>
                </a:solidFill>
                <a:latin typeface="+mn-ea"/>
                <a:ea typeface="+mn-ea"/>
              </a:rPr>
              <a:t>String/Boolean</a:t>
            </a:r>
            <a:r>
              <a:rPr lang="zh-CN" altLang="en-US" sz="1600" dirty="0">
                <a:solidFill>
                  <a:schemeClr val="bg1"/>
                </a:solidFill>
                <a:latin typeface="+mn-ea"/>
                <a:ea typeface="+mn-ea"/>
              </a:rPr>
              <a:t>转为</a:t>
            </a:r>
            <a:r>
              <a:rPr lang="en-US" altLang="zh-CN" sz="1600" dirty="0">
                <a:solidFill>
                  <a:schemeClr val="bg1"/>
                </a:solidFill>
                <a:latin typeface="+mn-ea"/>
                <a:ea typeface="+mn-ea"/>
              </a:rPr>
              <a:t>Number</a:t>
            </a:r>
            <a:r>
              <a:rPr lang="zh-CN" altLang="en-US" sz="1600" dirty="0">
                <a:solidFill>
                  <a:schemeClr val="bg1"/>
                </a:solidFill>
                <a:latin typeface="+mn-ea"/>
                <a:ea typeface="+mn-ea"/>
              </a:rPr>
              <a:t>。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+mn-ea"/>
                <a:ea typeface="+mn-ea"/>
              </a:rPr>
              <a:t>Object == Primitive</a:t>
            </a:r>
            <a:r>
              <a:rPr lang="zh-CN" altLang="en-US" sz="1600" dirty="0">
                <a:solidFill>
                  <a:schemeClr val="bg1"/>
                </a:solidFill>
                <a:latin typeface="+mn-ea"/>
                <a:ea typeface="+mn-ea"/>
              </a:rPr>
              <a:t>，需要</a:t>
            </a:r>
            <a:r>
              <a:rPr lang="en-US" altLang="zh-CN" sz="1600" dirty="0">
                <a:solidFill>
                  <a:schemeClr val="bg1"/>
                </a:solidFill>
                <a:latin typeface="+mn-ea"/>
                <a:ea typeface="+mn-ea"/>
              </a:rPr>
              <a:t>Object</a:t>
            </a:r>
            <a:r>
              <a:rPr lang="zh-CN" altLang="en-US" sz="1600" dirty="0">
                <a:solidFill>
                  <a:schemeClr val="bg1"/>
                </a:solidFill>
                <a:latin typeface="+mn-ea"/>
                <a:ea typeface="+mn-ea"/>
              </a:rPr>
              <a:t>转为</a:t>
            </a:r>
            <a:r>
              <a:rPr lang="en-US" altLang="zh-CN" sz="1600" dirty="0">
                <a:solidFill>
                  <a:schemeClr val="bg1"/>
                </a:solidFill>
                <a:latin typeface="+mn-ea"/>
                <a:ea typeface="+mn-ea"/>
              </a:rPr>
              <a:t>Primitive(</a:t>
            </a:r>
            <a:r>
              <a:rPr lang="zh-CN" altLang="en-US" sz="1600" dirty="0">
                <a:solidFill>
                  <a:schemeClr val="bg1"/>
                </a:solidFill>
                <a:latin typeface="+mn-ea"/>
                <a:ea typeface="+mn-ea"/>
              </a:rPr>
              <a:t>具体通过</a:t>
            </a:r>
            <a:r>
              <a:rPr lang="en-US" altLang="zh-CN" sz="1600" dirty="0" err="1">
                <a:solidFill>
                  <a:schemeClr val="bg1"/>
                </a:solidFill>
                <a:latin typeface="+mn-ea"/>
                <a:ea typeface="+mn-ea"/>
              </a:rPr>
              <a:t>valueOf</a:t>
            </a:r>
            <a:r>
              <a:rPr lang="en-US" altLang="zh-CN" sz="1600" dirty="0">
                <a:solidFill>
                  <a:schemeClr val="bg1"/>
                </a:solidFill>
                <a:latin typeface="+mn-ea"/>
                <a:ea typeface="+mn-ea"/>
              </a:rPr>
              <a:t>()</a:t>
            </a:r>
            <a:r>
              <a:rPr lang="zh-CN" altLang="en-US" sz="1600" dirty="0">
                <a:solidFill>
                  <a:schemeClr val="bg1"/>
                </a:solidFill>
                <a:latin typeface="+mn-ea"/>
                <a:ea typeface="+mn-ea"/>
              </a:rPr>
              <a:t>和</a:t>
            </a:r>
            <a:r>
              <a:rPr lang="en-US" altLang="zh-CN" sz="1600" dirty="0" err="1">
                <a:solidFill>
                  <a:schemeClr val="bg1"/>
                </a:solidFill>
                <a:latin typeface="+mn-ea"/>
                <a:ea typeface="+mn-ea"/>
              </a:rPr>
              <a:t>toString</a:t>
            </a:r>
            <a:r>
              <a:rPr lang="en-US" altLang="zh-CN" sz="1600" dirty="0">
                <a:solidFill>
                  <a:schemeClr val="bg1"/>
                </a:solidFill>
                <a:latin typeface="+mn-ea"/>
                <a:ea typeface="+mn-ea"/>
              </a:rPr>
              <a:t>()</a:t>
            </a:r>
            <a:r>
              <a:rPr lang="zh-CN" altLang="en-US" sz="1600" dirty="0">
                <a:solidFill>
                  <a:schemeClr val="bg1"/>
                </a:solidFill>
                <a:latin typeface="+mn-ea"/>
                <a:ea typeface="+mn-ea"/>
              </a:rPr>
              <a:t>方法</a:t>
            </a:r>
            <a:r>
              <a:rPr lang="en-US" altLang="zh-CN" sz="1600" dirty="0">
                <a:solidFill>
                  <a:schemeClr val="bg1"/>
                </a:solidFill>
                <a:latin typeface="+mn-ea"/>
                <a:ea typeface="+mn-ea"/>
              </a:rPr>
              <a:t>)</a:t>
            </a:r>
            <a:r>
              <a:rPr lang="zh-CN" altLang="en-US" sz="1600" dirty="0">
                <a:solidFill>
                  <a:schemeClr val="bg1"/>
                </a:solidFill>
                <a:latin typeface="+mn-ea"/>
                <a:ea typeface="+mn-ea"/>
              </a:rPr>
              <a:t>。</a:t>
            </a:r>
          </a:p>
        </p:txBody>
      </p:sp>
      <p:pic>
        <p:nvPicPr>
          <p:cNvPr id="4098" name="Picture 2" descr="JavaScript中==运算符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51" y="874203"/>
            <a:ext cx="5715000" cy="28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占位符 3"/>
          <p:cNvSpPr txBox="1">
            <a:spLocks/>
          </p:cNvSpPr>
          <p:nvPr/>
        </p:nvSpPr>
        <p:spPr>
          <a:xfrm>
            <a:off x="564151" y="3875344"/>
            <a:ext cx="11009378" cy="2800664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cs typeface="+mn-cs"/>
              </a:defRPr>
            </a:lvl5pPr>
            <a:lvl6pPr marL="26289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eriod"/>
              <a:defRPr sz="1800" kern="1200" baseline="0">
                <a:solidFill>
                  <a:schemeClr val="tx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sz="2800" dirty="0" smtClean="0">
                <a:solidFill>
                  <a:srgbClr val="FFFF00"/>
                </a:solidFill>
                <a:latin typeface="+mn-ea"/>
                <a:ea typeface="+mn-ea"/>
              </a:rPr>
              <a:t>N:</a:t>
            </a:r>
            <a:r>
              <a:rPr lang="zh-CN" altLang="en-US" sz="2800" dirty="0" smtClean="0">
                <a:solidFill>
                  <a:schemeClr val="bg1"/>
                </a:solidFill>
                <a:latin typeface="+mn-ea"/>
                <a:ea typeface="+mn-ea"/>
              </a:rPr>
              <a:t>表示</a:t>
            </a:r>
            <a:r>
              <a:rPr lang="en-US" altLang="zh-CN" sz="2800" dirty="0" err="1">
                <a:solidFill>
                  <a:schemeClr val="bg1"/>
                </a:solidFill>
                <a:latin typeface="+mn-ea"/>
                <a:ea typeface="+mn-ea"/>
              </a:rPr>
              <a:t>ToNumber</a:t>
            </a:r>
            <a:r>
              <a:rPr lang="zh-CN" altLang="en-US" sz="2800" dirty="0">
                <a:solidFill>
                  <a:schemeClr val="bg1"/>
                </a:solidFill>
                <a:latin typeface="+mn-ea"/>
                <a:ea typeface="+mn-ea"/>
              </a:rPr>
              <a:t>操作，即将操作数转为数字。它是规范中的抽象操作，但我们可以用</a:t>
            </a:r>
            <a:r>
              <a:rPr lang="en-US" altLang="zh-CN" sz="2800" dirty="0">
                <a:solidFill>
                  <a:schemeClr val="bg1"/>
                </a:solidFill>
                <a:latin typeface="+mn-ea"/>
                <a:ea typeface="+mn-ea"/>
              </a:rPr>
              <a:t>JavaScript</a:t>
            </a:r>
            <a:r>
              <a:rPr lang="zh-CN" altLang="en-US" sz="2800" dirty="0">
                <a:solidFill>
                  <a:schemeClr val="bg1"/>
                </a:solidFill>
                <a:latin typeface="+mn-ea"/>
                <a:ea typeface="+mn-ea"/>
              </a:rPr>
              <a:t>中的</a:t>
            </a:r>
            <a:r>
              <a:rPr lang="en-US" altLang="zh-CN" sz="2800" dirty="0">
                <a:solidFill>
                  <a:schemeClr val="bg1"/>
                </a:solidFill>
                <a:latin typeface="+mn-ea"/>
                <a:ea typeface="+mn-ea"/>
              </a:rPr>
              <a:t>Number()</a:t>
            </a:r>
            <a:r>
              <a:rPr lang="zh-CN" altLang="en-US" sz="2800" dirty="0">
                <a:solidFill>
                  <a:schemeClr val="bg1"/>
                </a:solidFill>
                <a:latin typeface="+mn-ea"/>
                <a:ea typeface="+mn-ea"/>
              </a:rPr>
              <a:t>函数来等价替代。 </a:t>
            </a:r>
            <a:r>
              <a:rPr lang="en-US" altLang="zh-CN" sz="2800" dirty="0" smtClean="0">
                <a:solidFill>
                  <a:schemeClr val="bg1"/>
                </a:solidFill>
                <a:latin typeface="+mn-ea"/>
                <a:ea typeface="+mn-ea"/>
              </a:rPr>
              <a:t>	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800" dirty="0" smtClean="0">
                <a:solidFill>
                  <a:srgbClr val="FFFF00"/>
                </a:solidFill>
                <a:latin typeface="+mn-ea"/>
                <a:ea typeface="+mn-ea"/>
              </a:rPr>
              <a:t>P:</a:t>
            </a:r>
            <a:r>
              <a:rPr lang="zh-CN" altLang="en-US" sz="2800" dirty="0" smtClean="0">
                <a:solidFill>
                  <a:schemeClr val="bg1"/>
                </a:solidFill>
                <a:latin typeface="+mn-ea"/>
                <a:ea typeface="+mn-ea"/>
              </a:rPr>
              <a:t>表示</a:t>
            </a:r>
            <a:r>
              <a:rPr lang="en-US" altLang="zh-CN" sz="2800" dirty="0" err="1">
                <a:solidFill>
                  <a:schemeClr val="bg1"/>
                </a:solidFill>
                <a:latin typeface="+mn-ea"/>
                <a:ea typeface="+mn-ea"/>
              </a:rPr>
              <a:t>ToPrimitive</a:t>
            </a:r>
            <a:r>
              <a:rPr lang="zh-CN" altLang="en-US" sz="2800" dirty="0">
                <a:solidFill>
                  <a:schemeClr val="bg1"/>
                </a:solidFill>
                <a:latin typeface="+mn-ea"/>
                <a:ea typeface="+mn-ea"/>
              </a:rPr>
              <a:t>操作，即将操作数转为原始类型的值。它也是规范中的抽象操作，同样也可以翻译成等价的</a:t>
            </a:r>
            <a:r>
              <a:rPr lang="en-US" altLang="zh-CN" sz="2800" dirty="0">
                <a:solidFill>
                  <a:schemeClr val="bg1"/>
                </a:solidFill>
                <a:latin typeface="+mn-ea"/>
                <a:ea typeface="+mn-ea"/>
              </a:rPr>
              <a:t>JavaScript</a:t>
            </a:r>
            <a:r>
              <a:rPr lang="zh-CN" altLang="en-US" sz="2800" dirty="0">
                <a:solidFill>
                  <a:schemeClr val="bg1"/>
                </a:solidFill>
                <a:latin typeface="+mn-ea"/>
                <a:ea typeface="+mn-ea"/>
              </a:rPr>
              <a:t>代码。不过稍微复杂一些，简单说来，对于一个对象</a:t>
            </a:r>
            <a:r>
              <a:rPr lang="en-US" altLang="zh-CN" sz="2800" dirty="0" err="1" smtClean="0">
                <a:solidFill>
                  <a:schemeClr val="bg1"/>
                </a:solidFill>
                <a:latin typeface="+mn-ea"/>
                <a:ea typeface="+mn-ea"/>
              </a:rPr>
              <a:t>obj</a:t>
            </a:r>
            <a:r>
              <a:rPr lang="en-US" altLang="zh-CN" sz="2800" dirty="0" smtClean="0">
                <a:solidFill>
                  <a:schemeClr val="bg1"/>
                </a:solidFill>
                <a:latin typeface="+mn-ea"/>
                <a:ea typeface="+mn-ea"/>
              </a:rPr>
              <a:t>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800" dirty="0" err="1">
                <a:solidFill>
                  <a:schemeClr val="bg1"/>
                </a:solidFill>
                <a:latin typeface="+mn-ea"/>
                <a:ea typeface="+mn-ea"/>
              </a:rPr>
              <a:t>ToPrimitive</a:t>
            </a:r>
            <a:r>
              <a:rPr lang="en-US" altLang="zh-CN" sz="2800" dirty="0">
                <a:solidFill>
                  <a:schemeClr val="bg1"/>
                </a:solidFill>
                <a:latin typeface="+mn-ea"/>
                <a:ea typeface="+mn-ea"/>
              </a:rPr>
              <a:t>(</a:t>
            </a:r>
            <a:r>
              <a:rPr lang="en-US" altLang="zh-CN" sz="2800" dirty="0" err="1">
                <a:solidFill>
                  <a:schemeClr val="bg1"/>
                </a:solidFill>
                <a:latin typeface="+mn-ea"/>
                <a:ea typeface="+mn-ea"/>
              </a:rPr>
              <a:t>obj</a:t>
            </a:r>
            <a:r>
              <a:rPr lang="en-US" altLang="zh-CN" sz="2800" dirty="0">
                <a:solidFill>
                  <a:schemeClr val="bg1"/>
                </a:solidFill>
                <a:latin typeface="+mn-ea"/>
                <a:ea typeface="+mn-ea"/>
              </a:rPr>
              <a:t>)</a:t>
            </a:r>
            <a:r>
              <a:rPr lang="zh-CN" altLang="en-US" sz="2800" dirty="0">
                <a:solidFill>
                  <a:schemeClr val="bg1"/>
                </a:solidFill>
                <a:latin typeface="+mn-ea"/>
                <a:ea typeface="+mn-ea"/>
              </a:rPr>
              <a:t>等价于：先计算</a:t>
            </a:r>
            <a:r>
              <a:rPr lang="en-US" altLang="zh-CN" sz="2800" dirty="0" err="1">
                <a:solidFill>
                  <a:schemeClr val="bg1"/>
                </a:solidFill>
                <a:latin typeface="+mn-ea"/>
                <a:ea typeface="+mn-ea"/>
              </a:rPr>
              <a:t>obj.valueOf</a:t>
            </a:r>
            <a:r>
              <a:rPr lang="en-US" altLang="zh-CN" sz="2800" dirty="0">
                <a:solidFill>
                  <a:schemeClr val="bg1"/>
                </a:solidFill>
                <a:latin typeface="+mn-ea"/>
                <a:ea typeface="+mn-ea"/>
              </a:rPr>
              <a:t>()</a:t>
            </a:r>
            <a:r>
              <a:rPr lang="zh-CN" altLang="en-US" sz="2800" dirty="0">
                <a:solidFill>
                  <a:schemeClr val="bg1"/>
                </a:solidFill>
                <a:latin typeface="+mn-ea"/>
                <a:ea typeface="+mn-ea"/>
              </a:rPr>
              <a:t>，如果结果为原始值，则返回此结果；否则，计算</a:t>
            </a:r>
            <a:r>
              <a:rPr lang="en-US" altLang="zh-CN" sz="2800" dirty="0" err="1">
                <a:solidFill>
                  <a:schemeClr val="bg1"/>
                </a:solidFill>
                <a:latin typeface="+mn-ea"/>
                <a:ea typeface="+mn-ea"/>
              </a:rPr>
              <a:t>obj.toString</a:t>
            </a:r>
            <a:r>
              <a:rPr lang="en-US" altLang="zh-CN" sz="2800" dirty="0">
                <a:solidFill>
                  <a:schemeClr val="bg1"/>
                </a:solidFill>
                <a:latin typeface="+mn-ea"/>
                <a:ea typeface="+mn-ea"/>
              </a:rPr>
              <a:t>()</a:t>
            </a:r>
            <a:r>
              <a:rPr lang="zh-CN" altLang="en-US" sz="2800" dirty="0">
                <a:solidFill>
                  <a:schemeClr val="bg1"/>
                </a:solidFill>
                <a:latin typeface="+mn-ea"/>
                <a:ea typeface="+mn-ea"/>
              </a:rPr>
              <a:t>，如果结果是原始值，则返回此结果；否则，抛出异常</a:t>
            </a:r>
            <a:r>
              <a:rPr lang="zh-CN" altLang="en-US" sz="2800" dirty="0" smtClean="0">
                <a:solidFill>
                  <a:schemeClr val="bg1"/>
                </a:solidFill>
                <a:latin typeface="+mn-ea"/>
                <a:ea typeface="+mn-ea"/>
              </a:rPr>
              <a:t>。</a:t>
            </a:r>
            <a:endParaRPr lang="en-US" altLang="zh-CN" sz="28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800" dirty="0">
                <a:solidFill>
                  <a:schemeClr val="bg1"/>
                </a:solidFill>
                <a:latin typeface="+mn-ea"/>
                <a:ea typeface="+mn-ea"/>
              </a:rPr>
              <a:t>此处有个例外，即</a:t>
            </a:r>
            <a:r>
              <a:rPr lang="en-US" altLang="zh-CN" sz="2800" dirty="0">
                <a:solidFill>
                  <a:schemeClr val="bg1"/>
                </a:solidFill>
                <a:latin typeface="+mn-ea"/>
                <a:ea typeface="+mn-ea"/>
              </a:rPr>
              <a:t>Date</a:t>
            </a:r>
            <a:r>
              <a:rPr lang="zh-CN" altLang="en-US" sz="2800" dirty="0">
                <a:solidFill>
                  <a:schemeClr val="bg1"/>
                </a:solidFill>
                <a:latin typeface="+mn-ea"/>
                <a:ea typeface="+mn-ea"/>
              </a:rPr>
              <a:t>类型的对象，它会先调用</a:t>
            </a:r>
            <a:r>
              <a:rPr lang="en-US" altLang="zh-CN" sz="2800" dirty="0" err="1">
                <a:solidFill>
                  <a:schemeClr val="bg1"/>
                </a:solidFill>
                <a:latin typeface="+mn-ea"/>
                <a:ea typeface="+mn-ea"/>
              </a:rPr>
              <a:t>toString</a:t>
            </a:r>
            <a:r>
              <a:rPr lang="en-US" altLang="zh-CN" sz="2800" dirty="0">
                <a:solidFill>
                  <a:schemeClr val="bg1"/>
                </a:solidFill>
                <a:latin typeface="+mn-ea"/>
                <a:ea typeface="+mn-ea"/>
              </a:rPr>
              <a:t>()</a:t>
            </a:r>
            <a:r>
              <a:rPr lang="zh-CN" altLang="en-US" sz="2800" dirty="0">
                <a:solidFill>
                  <a:schemeClr val="bg1"/>
                </a:solidFill>
                <a:latin typeface="+mn-ea"/>
                <a:ea typeface="+mn-ea"/>
              </a:rPr>
              <a:t>方法，后调用</a:t>
            </a:r>
            <a:r>
              <a:rPr lang="en-US" altLang="zh-CN" sz="2800" dirty="0" err="1">
                <a:solidFill>
                  <a:schemeClr val="bg1"/>
                </a:solidFill>
                <a:latin typeface="+mn-ea"/>
                <a:ea typeface="+mn-ea"/>
              </a:rPr>
              <a:t>valueOf</a:t>
            </a:r>
            <a:r>
              <a:rPr lang="en-US" altLang="zh-CN" sz="2800" dirty="0">
                <a:solidFill>
                  <a:schemeClr val="bg1"/>
                </a:solidFill>
                <a:latin typeface="+mn-ea"/>
                <a:ea typeface="+mn-ea"/>
              </a:rPr>
              <a:t>()</a:t>
            </a:r>
            <a:r>
              <a:rPr lang="zh-CN" altLang="en-US" sz="2800" dirty="0" smtClean="0">
                <a:solidFill>
                  <a:schemeClr val="bg1"/>
                </a:solidFill>
                <a:latin typeface="+mn-ea"/>
                <a:ea typeface="+mn-ea"/>
              </a:rPr>
              <a:t>方法</a:t>
            </a:r>
            <a:endParaRPr lang="en-US" altLang="zh-CN" sz="28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800" dirty="0" err="1">
                <a:solidFill>
                  <a:schemeClr val="bg1"/>
                </a:solidFill>
                <a:latin typeface="+mn-ea"/>
                <a:ea typeface="+mn-ea"/>
              </a:rPr>
              <a:t>toString</a:t>
            </a:r>
            <a:r>
              <a:rPr lang="en-US" altLang="zh-CN" sz="2800" dirty="0">
                <a:solidFill>
                  <a:schemeClr val="bg1"/>
                </a:solidFill>
                <a:latin typeface="+mn-ea"/>
                <a:ea typeface="+mn-ea"/>
              </a:rPr>
              <a:t>()</a:t>
            </a:r>
            <a:r>
              <a:rPr lang="zh-CN" altLang="en-US" sz="2800" dirty="0">
                <a:solidFill>
                  <a:schemeClr val="bg1"/>
                </a:solidFill>
                <a:latin typeface="+mn-ea"/>
                <a:ea typeface="+mn-ea"/>
              </a:rPr>
              <a:t>方法用来得到对象的一段文字描述；而</a:t>
            </a:r>
            <a:r>
              <a:rPr lang="en-US" altLang="zh-CN" sz="2800" dirty="0" err="1">
                <a:solidFill>
                  <a:schemeClr val="bg1"/>
                </a:solidFill>
                <a:latin typeface="+mn-ea"/>
                <a:ea typeface="+mn-ea"/>
              </a:rPr>
              <a:t>valueOf</a:t>
            </a:r>
            <a:r>
              <a:rPr lang="en-US" altLang="zh-CN" sz="2800" dirty="0">
                <a:solidFill>
                  <a:schemeClr val="bg1"/>
                </a:solidFill>
                <a:latin typeface="+mn-ea"/>
                <a:ea typeface="+mn-ea"/>
              </a:rPr>
              <a:t>()</a:t>
            </a:r>
            <a:r>
              <a:rPr lang="zh-CN" altLang="en-US" sz="2800" dirty="0">
                <a:solidFill>
                  <a:schemeClr val="bg1"/>
                </a:solidFill>
                <a:latin typeface="+mn-ea"/>
                <a:ea typeface="+mn-ea"/>
              </a:rPr>
              <a:t>方法用来得到对象的</a:t>
            </a:r>
            <a:r>
              <a:rPr lang="zh-CN" altLang="en-US" sz="2800" dirty="0" smtClean="0">
                <a:solidFill>
                  <a:schemeClr val="bg1"/>
                </a:solidFill>
                <a:latin typeface="+mn-ea"/>
                <a:ea typeface="+mn-ea"/>
              </a:rPr>
              <a:t>特征值</a:t>
            </a:r>
            <a:endParaRPr lang="en-US" altLang="zh-CN" sz="28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800" dirty="0">
                <a:solidFill>
                  <a:schemeClr val="bg1"/>
                </a:solidFill>
                <a:latin typeface="+mn-ea"/>
                <a:ea typeface="+mn-ea"/>
              </a:rPr>
              <a:t>当然，这只是我自己的理解。顾名思义，</a:t>
            </a:r>
            <a:r>
              <a:rPr lang="en-US" altLang="zh-CN" sz="2800" dirty="0" err="1">
                <a:solidFill>
                  <a:schemeClr val="bg1"/>
                </a:solidFill>
                <a:latin typeface="+mn-ea"/>
                <a:ea typeface="+mn-ea"/>
              </a:rPr>
              <a:t>toString</a:t>
            </a:r>
            <a:r>
              <a:rPr lang="en-US" altLang="zh-CN" sz="2800" dirty="0">
                <a:solidFill>
                  <a:schemeClr val="bg1"/>
                </a:solidFill>
                <a:latin typeface="+mn-ea"/>
                <a:ea typeface="+mn-ea"/>
              </a:rPr>
              <a:t>()</a:t>
            </a:r>
            <a:r>
              <a:rPr lang="zh-CN" altLang="en-US" sz="2800" dirty="0">
                <a:solidFill>
                  <a:schemeClr val="bg1"/>
                </a:solidFill>
                <a:latin typeface="+mn-ea"/>
                <a:ea typeface="+mn-ea"/>
              </a:rPr>
              <a:t>方法倾向于返回一个字符串。那么</a:t>
            </a:r>
            <a:r>
              <a:rPr lang="en-US" altLang="zh-CN" sz="2800" dirty="0" err="1">
                <a:solidFill>
                  <a:schemeClr val="bg1"/>
                </a:solidFill>
                <a:latin typeface="+mn-ea"/>
                <a:ea typeface="+mn-ea"/>
              </a:rPr>
              <a:t>valueOf</a:t>
            </a:r>
            <a:r>
              <a:rPr lang="en-US" altLang="zh-CN" sz="2800" dirty="0">
                <a:solidFill>
                  <a:schemeClr val="bg1"/>
                </a:solidFill>
                <a:latin typeface="+mn-ea"/>
                <a:ea typeface="+mn-ea"/>
              </a:rPr>
              <a:t>()</a:t>
            </a:r>
            <a:r>
              <a:rPr lang="zh-CN" altLang="en-US" sz="2800" dirty="0">
                <a:solidFill>
                  <a:schemeClr val="bg1"/>
                </a:solidFill>
                <a:latin typeface="+mn-ea"/>
                <a:ea typeface="+mn-ea"/>
              </a:rPr>
              <a:t>方法呢？根据规范中的描述，它倾向于返回一个数字</a:t>
            </a:r>
            <a:r>
              <a:rPr lang="en-US" altLang="zh-CN" sz="2800" dirty="0">
                <a:solidFill>
                  <a:schemeClr val="bg1"/>
                </a:solidFill>
                <a:latin typeface="+mn-ea"/>
                <a:ea typeface="+mn-ea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+mn-ea"/>
                <a:ea typeface="+mn-ea"/>
              </a:rPr>
              <a:t>尽管内置类型中，</a:t>
            </a:r>
            <a:r>
              <a:rPr lang="en-US" altLang="zh-CN" sz="2800" dirty="0" err="1">
                <a:solidFill>
                  <a:schemeClr val="bg1"/>
                </a:solidFill>
                <a:latin typeface="+mn-ea"/>
                <a:ea typeface="+mn-ea"/>
              </a:rPr>
              <a:t>valueOf</a:t>
            </a:r>
            <a:r>
              <a:rPr lang="en-US" altLang="zh-CN" sz="2800" dirty="0">
                <a:solidFill>
                  <a:schemeClr val="bg1"/>
                </a:solidFill>
                <a:latin typeface="+mn-ea"/>
                <a:ea typeface="+mn-ea"/>
              </a:rPr>
              <a:t>()</a:t>
            </a:r>
            <a:r>
              <a:rPr lang="zh-CN" altLang="en-US" sz="2800" dirty="0">
                <a:solidFill>
                  <a:schemeClr val="bg1"/>
                </a:solidFill>
                <a:latin typeface="+mn-ea"/>
                <a:ea typeface="+mn-ea"/>
              </a:rPr>
              <a:t>方法返回数字的只有</a:t>
            </a:r>
            <a:r>
              <a:rPr lang="en-US" altLang="zh-CN" sz="2800" dirty="0">
                <a:solidFill>
                  <a:schemeClr val="bg1"/>
                </a:solidFill>
                <a:latin typeface="+mn-ea"/>
                <a:ea typeface="+mn-ea"/>
              </a:rPr>
              <a:t>Number</a:t>
            </a:r>
            <a:r>
              <a:rPr lang="zh-CN" altLang="en-US" sz="2800" dirty="0">
                <a:solidFill>
                  <a:schemeClr val="bg1"/>
                </a:solidFill>
                <a:latin typeface="+mn-ea"/>
                <a:ea typeface="+mn-ea"/>
              </a:rPr>
              <a:t>和</a:t>
            </a:r>
            <a:r>
              <a:rPr lang="en-US" altLang="zh-CN" sz="2800" dirty="0">
                <a:solidFill>
                  <a:schemeClr val="bg1"/>
                </a:solidFill>
                <a:latin typeface="+mn-ea"/>
                <a:ea typeface="+mn-ea"/>
              </a:rPr>
              <a:t>Date</a:t>
            </a:r>
            <a:endParaRPr lang="en-US" altLang="zh-CN" sz="28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marL="0" indent="0">
              <a:buNone/>
            </a:pPr>
            <a:endParaRPr lang="en-US" altLang="zh-CN" sz="16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marL="0" indent="0">
              <a:buNone/>
            </a:pPr>
            <a:r>
              <a:rPr lang="zh-CN" altLang="en-US" sz="16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+mn-ea"/>
                <a:ea typeface="+mn-ea"/>
              </a:rPr>
              <a:t>	</a:t>
            </a:r>
            <a:r>
              <a:rPr lang="en-US" altLang="zh-CN" sz="1600" dirty="0" smtClean="0">
                <a:solidFill>
                  <a:schemeClr val="bg1"/>
                </a:solidFill>
                <a:latin typeface="+mn-ea"/>
                <a:ea typeface="+mn-ea"/>
              </a:rPr>
              <a:t>	</a:t>
            </a:r>
            <a:endParaRPr lang="zh-CN" altLang="en-US" sz="1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8530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03453-DAC9-4B92-AD21-A5C61355465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latin typeface="Arial" panose="020B0604020202020204" pitchFamily="34" charset="0"/>
              </a:rPr>
              <a:t>测试</a:t>
            </a:r>
            <a:endParaRPr lang="en-US" altLang="zh-CN" b="1" dirty="0">
              <a:latin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		[''] </a:t>
            </a:r>
            <a:r>
              <a:rPr lang="en-US" altLang="zh-CN" dirty="0">
                <a:solidFill>
                  <a:schemeClr val="bg1"/>
                </a:solidFill>
              </a:rPr>
              <a:t>== </a:t>
            </a:r>
            <a:r>
              <a:rPr lang="en-US" altLang="zh-CN" dirty="0" smtClean="0">
                <a:solidFill>
                  <a:schemeClr val="bg1"/>
                </a:solidFill>
              </a:rPr>
              <a:t>false  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71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99119" y="3053183"/>
            <a:ext cx="2936146" cy="656231"/>
          </a:xfrm>
        </p:spPr>
        <p:txBody>
          <a:bodyPr/>
          <a:lstStyle/>
          <a:p>
            <a:r>
              <a:rPr lang="zh-CN" altLang="en-US" dirty="0"/>
              <a:t>谢谢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277" y="957683"/>
            <a:ext cx="18859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91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654391" y="6171567"/>
            <a:ext cx="695914" cy="666114"/>
          </a:xfrm>
        </p:spPr>
        <p:txBody>
          <a:bodyPr/>
          <a:lstStyle/>
          <a:p>
            <a:fld id="{28B03453-DAC9-4B92-AD21-A5C61355465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646" y="330053"/>
            <a:ext cx="3338005" cy="469376"/>
          </a:xfrm>
        </p:spPr>
        <p:txBody>
          <a:bodyPr>
            <a:normAutofit/>
          </a:bodyPr>
          <a:lstStyle/>
          <a:p>
            <a:r>
              <a:rPr lang="zh-CN" altLang="en-US" b="1" dirty="0"/>
              <a:t>概述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1992574" y="2590801"/>
            <a:ext cx="7983940" cy="1891553"/>
          </a:xfrm>
        </p:spPr>
        <p:txBody>
          <a:bodyPr>
            <a:normAutofit fontScale="92500" lnSpcReduction="20000"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转换函数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强制类型转换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值</a:t>
            </a:r>
            <a:r>
              <a:rPr lang="zh-CN" altLang="en-US" dirty="0" smtClean="0">
                <a:solidFill>
                  <a:schemeClr val="bg1"/>
                </a:solidFill>
              </a:rPr>
              <a:t>的隐式转换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==</a:t>
            </a:r>
          </a:p>
        </p:txBody>
      </p:sp>
      <p:sp>
        <p:nvSpPr>
          <p:cNvPr id="5" name="矩形 4"/>
          <p:cNvSpPr/>
          <p:nvPr/>
        </p:nvSpPr>
        <p:spPr>
          <a:xfrm>
            <a:off x="1420560" y="1009269"/>
            <a:ext cx="81190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u="sng" dirty="0">
                <a:solidFill>
                  <a:schemeClr val="bg1"/>
                </a:solidFill>
                <a:latin typeface="+mn-ea"/>
              </a:rPr>
              <a:t>JavaScript</a:t>
            </a:r>
            <a:r>
              <a:rPr lang="zh-CN" altLang="en-US" b="1" u="sng" dirty="0">
                <a:solidFill>
                  <a:schemeClr val="bg1"/>
                </a:solidFill>
                <a:latin typeface="+mn-ea"/>
              </a:rPr>
              <a:t>的数据类型是非常弱的（不然不会叫它做弱类型语言了</a:t>
            </a:r>
            <a:r>
              <a:rPr lang="zh-CN" altLang="en-US" b="1" u="sng" dirty="0" smtClean="0">
                <a:solidFill>
                  <a:schemeClr val="bg1"/>
                </a:solidFill>
                <a:latin typeface="+mn-ea"/>
              </a:rPr>
              <a:t>）</a:t>
            </a:r>
            <a:r>
              <a:rPr lang="en-US" altLang="zh-CN" b="1" u="sng" dirty="0" smtClean="0">
                <a:solidFill>
                  <a:schemeClr val="bg1"/>
                </a:solidFill>
                <a:latin typeface="+mn-ea"/>
              </a:rPr>
              <a:t>,</a:t>
            </a:r>
            <a:r>
              <a:rPr lang="zh-CN" altLang="en-US" b="1" u="sng" dirty="0" smtClean="0">
                <a:solidFill>
                  <a:schemeClr val="bg1"/>
                </a:solidFill>
                <a:latin typeface="+mn-ea"/>
              </a:rPr>
              <a:t>在日常工作中，或许我们需要手动对</a:t>
            </a:r>
            <a:r>
              <a:rPr lang="en-US" altLang="zh-CN" b="1" u="sng" dirty="0" smtClean="0">
                <a:solidFill>
                  <a:schemeClr val="bg1"/>
                </a:solidFill>
                <a:latin typeface="+mn-ea"/>
              </a:rPr>
              <a:t>JS</a:t>
            </a:r>
            <a:r>
              <a:rPr lang="zh-CN" altLang="en-US" b="1" u="sng" dirty="0" smtClean="0">
                <a:solidFill>
                  <a:schemeClr val="bg1"/>
                </a:solidFill>
                <a:latin typeface="+mn-ea"/>
              </a:rPr>
              <a:t>类型进行转换，又或者在代码运行过程中，</a:t>
            </a:r>
            <a:r>
              <a:rPr lang="en-US" altLang="zh-CN" b="1" u="sng" dirty="0" smtClean="0">
                <a:solidFill>
                  <a:schemeClr val="bg1"/>
                </a:solidFill>
                <a:latin typeface="+mn-ea"/>
              </a:rPr>
              <a:t>JS</a:t>
            </a:r>
            <a:r>
              <a:rPr lang="zh-CN" altLang="en-US" b="1" u="sng" dirty="0" smtClean="0">
                <a:solidFill>
                  <a:schemeClr val="bg1"/>
                </a:solidFill>
                <a:latin typeface="+mn-ea"/>
              </a:rPr>
              <a:t>引擎会自动进行</a:t>
            </a:r>
            <a:r>
              <a:rPr lang="zh-CN" altLang="en-US" b="1" u="sng" smtClean="0">
                <a:solidFill>
                  <a:schemeClr val="bg1"/>
                </a:solidFill>
                <a:latin typeface="+mn-ea"/>
              </a:rPr>
              <a:t>数据</a:t>
            </a:r>
            <a:r>
              <a:rPr lang="zh-CN" altLang="en-US" b="1" u="sng" smtClean="0">
                <a:solidFill>
                  <a:schemeClr val="bg1"/>
                </a:solidFill>
                <a:latin typeface="+mn-ea"/>
              </a:rPr>
              <a:t>转换。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8583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654391" y="6171567"/>
            <a:ext cx="695914" cy="666114"/>
          </a:xfrm>
        </p:spPr>
        <p:txBody>
          <a:bodyPr/>
          <a:lstStyle/>
          <a:p>
            <a:fld id="{28B03453-DAC9-4B92-AD21-A5C61355465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646" y="330053"/>
            <a:ext cx="3338005" cy="469376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转换函数</a:t>
            </a:r>
            <a:endParaRPr lang="en-US" b="1" dirty="0"/>
          </a:p>
        </p:txBody>
      </p:sp>
      <p:sp>
        <p:nvSpPr>
          <p:cNvPr id="5" name="矩形 4"/>
          <p:cNvSpPr/>
          <p:nvPr/>
        </p:nvSpPr>
        <p:spPr>
          <a:xfrm>
            <a:off x="791569" y="1111731"/>
            <a:ext cx="945326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bg1"/>
                </a:solidFill>
              </a:rPr>
              <a:t>JS</a:t>
            </a:r>
            <a:r>
              <a:rPr lang="zh-CN" altLang="en-US" dirty="0" smtClean="0">
                <a:solidFill>
                  <a:schemeClr val="bg1"/>
                </a:solidFill>
              </a:rPr>
              <a:t>提供了</a:t>
            </a:r>
            <a:r>
              <a:rPr lang="en-US" altLang="zh-CN" dirty="0" err="1">
                <a:solidFill>
                  <a:schemeClr val="bg1"/>
                </a:solidFill>
              </a:rPr>
              <a:t>parseInt</a:t>
            </a:r>
            <a:r>
              <a:rPr lang="en-US" altLang="zh-CN" dirty="0">
                <a:solidFill>
                  <a:schemeClr val="bg1"/>
                </a:solidFill>
              </a:rPr>
              <a:t>()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en-US" altLang="zh-CN" dirty="0" err="1">
                <a:solidFill>
                  <a:schemeClr val="bg1"/>
                </a:solidFill>
              </a:rPr>
              <a:t>parseFloat</a:t>
            </a:r>
            <a:r>
              <a:rPr lang="en-US" altLang="zh-CN" dirty="0">
                <a:solidFill>
                  <a:schemeClr val="bg1"/>
                </a:solidFill>
              </a:rPr>
              <a:t>()</a:t>
            </a:r>
            <a:r>
              <a:rPr lang="zh-CN" altLang="en-US" dirty="0">
                <a:solidFill>
                  <a:schemeClr val="bg1"/>
                </a:solidFill>
              </a:rPr>
              <a:t>两个转换函数，前者把值转换成整数，后者把值转换成浮点数。只有对</a:t>
            </a:r>
            <a:r>
              <a:rPr lang="en-US" altLang="zh-CN" dirty="0">
                <a:solidFill>
                  <a:schemeClr val="bg1"/>
                </a:solidFill>
              </a:rPr>
              <a:t>String</a:t>
            </a:r>
            <a:r>
              <a:rPr lang="zh-CN" altLang="en-US" dirty="0">
                <a:solidFill>
                  <a:schemeClr val="bg1"/>
                </a:solidFill>
              </a:rPr>
              <a:t>类型调用这些方法，这两个函数才能正确运行；对其他类型返回的都是</a:t>
            </a:r>
            <a:r>
              <a:rPr lang="en-US" altLang="zh-CN" dirty="0" err="1">
                <a:solidFill>
                  <a:schemeClr val="bg1"/>
                </a:solidFill>
              </a:rPr>
              <a:t>NaN</a:t>
            </a:r>
            <a:r>
              <a:rPr lang="en-US" altLang="zh-CN" dirty="0">
                <a:solidFill>
                  <a:schemeClr val="bg1"/>
                </a:solidFill>
              </a:rPr>
              <a:t>(Not a Number)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chemeClr val="bg1"/>
                </a:solidFill>
              </a:rPr>
              <a:t>parseInt</a:t>
            </a:r>
            <a:r>
              <a:rPr lang="en-US" altLang="zh-CN" dirty="0" smtClean="0">
                <a:solidFill>
                  <a:schemeClr val="bg1"/>
                </a:solidFill>
              </a:rPr>
              <a:t>(string[,radix]):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bg1"/>
                </a:solidFill>
              </a:rPr>
              <a:t>String </a:t>
            </a:r>
            <a:r>
              <a:rPr lang="zh-CN" altLang="en-US" dirty="0" smtClean="0">
                <a:solidFill>
                  <a:schemeClr val="bg1"/>
                </a:solidFill>
              </a:rPr>
              <a:t>要被解析的字符串，</a:t>
            </a:r>
            <a:r>
              <a:rPr lang="en-US" altLang="zh-CN" dirty="0" smtClean="0">
                <a:solidFill>
                  <a:schemeClr val="bg1"/>
                </a:solidFill>
              </a:rPr>
              <a:t>radix</a:t>
            </a:r>
            <a:r>
              <a:rPr lang="zh-CN" altLang="en-US" dirty="0" smtClean="0">
                <a:solidFill>
                  <a:schemeClr val="bg1"/>
                </a:solidFill>
              </a:rPr>
              <a:t>可选参数，表示解析该值的基数，也就是我们常说的进制，取值区间</a:t>
            </a:r>
            <a:r>
              <a:rPr lang="en-US" altLang="zh-CN" dirty="0" smtClean="0">
                <a:solidFill>
                  <a:schemeClr val="bg1"/>
                </a:solidFill>
              </a:rPr>
              <a:t>2~36</a:t>
            </a:r>
            <a:r>
              <a:rPr lang="zh-CN" altLang="en-US" dirty="0" smtClean="0">
                <a:solidFill>
                  <a:schemeClr val="bg1"/>
                </a:solidFill>
              </a:rPr>
              <a:t>，若值省略或者为</a:t>
            </a:r>
            <a:r>
              <a:rPr lang="en-US" altLang="zh-CN" dirty="0" smtClean="0">
                <a:solidFill>
                  <a:schemeClr val="bg1"/>
                </a:solidFill>
              </a:rPr>
              <a:t>0</a:t>
            </a:r>
            <a:r>
              <a:rPr lang="zh-CN" altLang="en-US" dirty="0" smtClean="0">
                <a:solidFill>
                  <a:schemeClr val="bg1"/>
                </a:solidFill>
              </a:rPr>
              <a:t>，则基数的取值视要被解析的字符串而定：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字符串以 </a:t>
            </a:r>
            <a:r>
              <a:rPr lang="en-US" altLang="zh-CN" dirty="0" smtClean="0">
                <a:solidFill>
                  <a:schemeClr val="bg1"/>
                </a:solidFill>
              </a:rPr>
              <a:t>1~9 </a:t>
            </a:r>
            <a:r>
              <a:rPr lang="zh-CN" altLang="en-US" dirty="0" smtClean="0">
                <a:solidFill>
                  <a:schemeClr val="bg1"/>
                </a:solidFill>
              </a:rPr>
              <a:t>数字开头，会解析为</a:t>
            </a:r>
            <a:r>
              <a:rPr lang="en-US" altLang="zh-CN" dirty="0" smtClean="0">
                <a:solidFill>
                  <a:schemeClr val="bg1"/>
                </a:solidFill>
              </a:rPr>
              <a:t>10</a:t>
            </a:r>
            <a:r>
              <a:rPr lang="zh-CN" altLang="en-US" dirty="0" smtClean="0">
                <a:solidFill>
                  <a:schemeClr val="bg1"/>
                </a:solidFill>
              </a:rPr>
              <a:t>进制的整数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‘</a:t>
            </a:r>
            <a:r>
              <a:rPr lang="en-US" altLang="zh-CN" dirty="0" smtClean="0">
                <a:solidFill>
                  <a:schemeClr val="bg1"/>
                </a:solidFill>
              </a:rPr>
              <a:t>0X————</a:t>
            </a:r>
            <a:r>
              <a:rPr lang="zh-CN" altLang="en-US" dirty="0" smtClean="0">
                <a:solidFill>
                  <a:schemeClr val="bg1"/>
                </a:solidFill>
              </a:rPr>
              <a:t>’会将剩余部分解析为</a:t>
            </a:r>
            <a:r>
              <a:rPr lang="en-US" altLang="zh-CN" dirty="0" smtClean="0">
                <a:solidFill>
                  <a:schemeClr val="bg1"/>
                </a:solidFill>
              </a:rPr>
              <a:t>16</a:t>
            </a:r>
            <a:r>
              <a:rPr lang="zh-CN" altLang="en-US" dirty="0" smtClean="0">
                <a:solidFill>
                  <a:schemeClr val="bg1"/>
                </a:solidFill>
              </a:rPr>
              <a:t>进制的整数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‘</a:t>
            </a:r>
            <a:r>
              <a:rPr lang="en-US" altLang="zh-CN" dirty="0" smtClean="0">
                <a:solidFill>
                  <a:schemeClr val="bg1"/>
                </a:solidFill>
              </a:rPr>
              <a:t>0————</a:t>
            </a:r>
            <a:r>
              <a:rPr lang="zh-CN" altLang="en-US" dirty="0" smtClean="0">
                <a:solidFill>
                  <a:schemeClr val="bg1"/>
                </a:solidFill>
              </a:rPr>
              <a:t>’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分</a:t>
            </a:r>
            <a:r>
              <a:rPr lang="zh-CN" altLang="en-US" dirty="0" smtClean="0">
                <a:solidFill>
                  <a:schemeClr val="bg1"/>
                </a:solidFill>
              </a:rPr>
              <a:t>两种情况：</a:t>
            </a:r>
            <a:r>
              <a:rPr lang="en-US" altLang="zh-CN" dirty="0" smtClean="0">
                <a:solidFill>
                  <a:schemeClr val="bg1"/>
                </a:solidFill>
              </a:rPr>
              <a:t>ES5</a:t>
            </a:r>
            <a:r>
              <a:rPr lang="zh-CN" altLang="en-US" dirty="0" smtClean="0">
                <a:solidFill>
                  <a:schemeClr val="bg1"/>
                </a:solidFill>
              </a:rPr>
              <a:t>：解析为</a:t>
            </a:r>
            <a:r>
              <a:rPr lang="en-US" altLang="zh-CN" dirty="0" smtClean="0">
                <a:solidFill>
                  <a:schemeClr val="bg1"/>
                </a:solidFill>
              </a:rPr>
              <a:t>10</a:t>
            </a:r>
            <a:r>
              <a:rPr lang="zh-CN" altLang="en-US" dirty="0" smtClean="0">
                <a:solidFill>
                  <a:schemeClr val="bg1"/>
                </a:solidFill>
              </a:rPr>
              <a:t>进制的整数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028950" lvl="6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bg1"/>
                </a:solidFill>
              </a:rPr>
              <a:t>ES3</a:t>
            </a:r>
            <a:r>
              <a:rPr lang="zh-CN" altLang="en-US" dirty="0" smtClean="0">
                <a:solidFill>
                  <a:schemeClr val="bg1"/>
                </a:solidFill>
              </a:rPr>
              <a:t>：解析为</a:t>
            </a:r>
            <a:r>
              <a:rPr lang="en-US" altLang="zh-CN" dirty="0" smtClean="0">
                <a:solidFill>
                  <a:schemeClr val="bg1"/>
                </a:solidFill>
              </a:rPr>
              <a:t>8</a:t>
            </a:r>
            <a:r>
              <a:rPr lang="zh-CN" altLang="en-US" dirty="0" smtClean="0">
                <a:solidFill>
                  <a:schemeClr val="bg1"/>
                </a:solidFill>
              </a:rPr>
              <a:t>进制的整数（</a:t>
            </a:r>
            <a:r>
              <a:rPr lang="en-US" altLang="zh-CN" dirty="0" smtClean="0">
                <a:solidFill>
                  <a:schemeClr val="bg1"/>
                </a:solidFill>
              </a:rPr>
              <a:t>e.g. :IE8</a:t>
            </a:r>
            <a:r>
              <a:rPr lang="zh-CN" altLang="en-US" dirty="0" smtClean="0">
                <a:solidFill>
                  <a:schemeClr val="bg1"/>
                </a:solidFill>
              </a:rPr>
              <a:t>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6"/>
            <a:r>
              <a:rPr lang="en-US" altLang="zh-CN" dirty="0" smtClean="0">
                <a:solidFill>
                  <a:schemeClr val="bg1"/>
                </a:solidFill>
              </a:rPr>
              <a:t>		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e.g.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err="1">
                <a:solidFill>
                  <a:schemeClr val="bg1"/>
                </a:solidFill>
              </a:rPr>
              <a:t>parseInt</a:t>
            </a:r>
            <a:r>
              <a:rPr lang="en-US" altLang="zh-CN" dirty="0">
                <a:solidFill>
                  <a:schemeClr val="bg1"/>
                </a:solidFill>
              </a:rPr>
              <a:t>("10</a:t>
            </a:r>
            <a:r>
              <a:rPr lang="en-US" altLang="zh-CN" dirty="0" smtClean="0">
                <a:solidFill>
                  <a:schemeClr val="bg1"/>
                </a:solidFill>
              </a:rPr>
              <a:t>");        //10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err="1">
                <a:solidFill>
                  <a:schemeClr val="bg1"/>
                </a:solidFill>
              </a:rPr>
              <a:t>parseInt</a:t>
            </a:r>
            <a:r>
              <a:rPr lang="en-US" altLang="zh-CN" dirty="0">
                <a:solidFill>
                  <a:schemeClr val="bg1"/>
                </a:solidFill>
              </a:rPr>
              <a:t>("17",8</a:t>
            </a:r>
            <a:r>
              <a:rPr lang="en-US" altLang="zh-CN" dirty="0" smtClean="0">
                <a:solidFill>
                  <a:schemeClr val="bg1"/>
                </a:solidFill>
              </a:rPr>
              <a:t>);	//15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          </a:t>
            </a:r>
            <a:r>
              <a:rPr lang="en-US" altLang="zh-CN" dirty="0" err="1" smtClean="0">
                <a:solidFill>
                  <a:schemeClr val="bg1"/>
                </a:solidFill>
              </a:rPr>
              <a:t>parseInt</a:t>
            </a:r>
            <a:r>
              <a:rPr lang="en-US" altLang="zh-CN" dirty="0" smtClean="0">
                <a:solidFill>
                  <a:schemeClr val="bg1"/>
                </a:solidFill>
              </a:rPr>
              <a:t>(“0x17”);  //23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              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parseInt</a:t>
            </a:r>
            <a:r>
              <a:rPr lang="en-US" altLang="zh-CN" dirty="0">
                <a:solidFill>
                  <a:schemeClr val="bg1"/>
                </a:solidFill>
              </a:rPr>
              <a:t>(“</a:t>
            </a:r>
            <a:r>
              <a:rPr lang="en-US" altLang="zh-CN" dirty="0" smtClean="0">
                <a:solidFill>
                  <a:schemeClr val="bg1"/>
                </a:solidFill>
              </a:rPr>
              <a:t>010”);    //8 | 10 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	</a:t>
            </a:r>
            <a:r>
              <a:rPr lang="en-US" altLang="zh-CN" dirty="0" err="1" smtClean="0">
                <a:solidFill>
                  <a:schemeClr val="bg1"/>
                </a:solidFill>
              </a:rPr>
              <a:t>parseInt</a:t>
            </a:r>
            <a:r>
              <a:rPr lang="en-US" altLang="zh-CN" dirty="0">
                <a:solidFill>
                  <a:schemeClr val="bg1"/>
                </a:solidFill>
              </a:rPr>
              <a:t>(“</a:t>
            </a:r>
            <a:r>
              <a:rPr lang="en-US" altLang="zh-CN" dirty="0" smtClean="0">
                <a:solidFill>
                  <a:schemeClr val="bg1"/>
                </a:solidFill>
              </a:rPr>
              <a:t>0xf”);  //15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77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654391" y="6171567"/>
            <a:ext cx="695914" cy="666114"/>
          </a:xfrm>
        </p:spPr>
        <p:txBody>
          <a:bodyPr/>
          <a:lstStyle/>
          <a:p>
            <a:fld id="{28B03453-DAC9-4B92-AD21-A5C61355465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646" y="330053"/>
            <a:ext cx="3338005" cy="469376"/>
          </a:xfrm>
        </p:spPr>
        <p:txBody>
          <a:bodyPr>
            <a:normAutofit/>
          </a:bodyPr>
          <a:lstStyle/>
          <a:p>
            <a:r>
              <a:rPr lang="zh-CN" altLang="en-US" b="1" dirty="0"/>
              <a:t>转换函数</a:t>
            </a:r>
            <a:endParaRPr 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426128" y="896645"/>
            <a:ext cx="1146107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 smtClean="0">
                <a:solidFill>
                  <a:schemeClr val="bg1"/>
                </a:solidFill>
              </a:rPr>
              <a:t>parseFloat</a:t>
            </a:r>
            <a:r>
              <a:rPr lang="en-US" altLang="zh-CN" b="1" dirty="0" smtClean="0">
                <a:solidFill>
                  <a:schemeClr val="bg1"/>
                </a:solidFill>
              </a:rPr>
              <a:t>(string) </a:t>
            </a:r>
            <a:r>
              <a:rPr lang="zh-CN" altLang="en-US" b="1" dirty="0">
                <a:solidFill>
                  <a:schemeClr val="bg1"/>
                </a:solidFill>
              </a:rPr>
              <a:t>函数可解析一个字符串，并返回一个浮点数</a:t>
            </a:r>
            <a:r>
              <a:rPr lang="zh-CN" altLang="en-US" b="1" dirty="0" smtClean="0">
                <a:solidFill>
                  <a:schemeClr val="bg1"/>
                </a:solidFill>
              </a:rPr>
              <a:t>。只有一个参数，没有基模式，仅支持</a:t>
            </a:r>
            <a:r>
              <a:rPr lang="en-US" altLang="zh-CN" b="1" dirty="0" smtClean="0">
                <a:solidFill>
                  <a:schemeClr val="bg1"/>
                </a:solidFill>
              </a:rPr>
              <a:t>10</a:t>
            </a:r>
            <a:r>
              <a:rPr lang="zh-CN" altLang="en-US" b="1" dirty="0" smtClean="0">
                <a:solidFill>
                  <a:schemeClr val="bg1"/>
                </a:solidFill>
              </a:rPr>
              <a:t>进制。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先判断位置</a:t>
            </a:r>
            <a:r>
              <a:rPr lang="zh-CN" altLang="en-US" dirty="0">
                <a:solidFill>
                  <a:schemeClr val="bg1"/>
                </a:solidFill>
              </a:rPr>
              <a:t>看位置</a:t>
            </a:r>
            <a:r>
              <a:rPr lang="en-US" altLang="zh-CN" dirty="0">
                <a:solidFill>
                  <a:schemeClr val="bg1"/>
                </a:solidFill>
              </a:rPr>
              <a:t>0</a:t>
            </a:r>
            <a:r>
              <a:rPr lang="zh-CN" altLang="en-US" dirty="0">
                <a:solidFill>
                  <a:schemeClr val="bg1"/>
                </a:solidFill>
              </a:rPr>
              <a:t>处</a:t>
            </a:r>
            <a:r>
              <a:rPr lang="zh-CN" altLang="en-US" dirty="0" smtClean="0">
                <a:solidFill>
                  <a:schemeClr val="bg1"/>
                </a:solidFill>
              </a:rPr>
              <a:t>的</a:t>
            </a:r>
            <a:r>
              <a:rPr lang="zh-CN" altLang="en-US" dirty="0">
                <a:solidFill>
                  <a:schemeClr val="bg1"/>
                </a:solidFill>
              </a:rPr>
              <a:t>字符，判断它是否是个</a:t>
            </a:r>
            <a:r>
              <a:rPr lang="zh-CN" altLang="en-US" dirty="0" smtClean="0">
                <a:solidFill>
                  <a:schemeClr val="bg1"/>
                </a:solidFill>
              </a:rPr>
              <a:t>有效数字或者‘</a:t>
            </a:r>
            <a:r>
              <a:rPr lang="en-US" altLang="zh-CN" dirty="0" smtClean="0">
                <a:solidFill>
                  <a:schemeClr val="bg1"/>
                </a:solidFill>
              </a:rPr>
              <a:t>+</a:t>
            </a:r>
            <a:r>
              <a:rPr lang="zh-CN" altLang="en-US" dirty="0" smtClean="0">
                <a:solidFill>
                  <a:schemeClr val="bg1"/>
                </a:solidFill>
              </a:rPr>
              <a:t>’、‘</a:t>
            </a:r>
            <a:r>
              <a:rPr lang="en-US" altLang="zh-CN" dirty="0" smtClean="0">
                <a:solidFill>
                  <a:schemeClr val="bg1"/>
                </a:solidFill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</a:rPr>
              <a:t>’、‘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  <a:r>
              <a:rPr lang="zh-CN" altLang="en-US" dirty="0" smtClean="0">
                <a:solidFill>
                  <a:schemeClr val="bg1"/>
                </a:solidFill>
              </a:rPr>
              <a:t>’（</a:t>
            </a:r>
            <a:r>
              <a:rPr lang="en-US" altLang="zh-CN" dirty="0" smtClean="0">
                <a:solidFill>
                  <a:schemeClr val="bg1"/>
                </a:solidFill>
              </a:rPr>
              <a:t>mark1</a:t>
            </a:r>
            <a:r>
              <a:rPr lang="zh-CN" altLang="en-US" dirty="0" smtClean="0">
                <a:solidFill>
                  <a:schemeClr val="bg1"/>
                </a:solidFill>
              </a:rPr>
              <a:t>）；</a:t>
            </a:r>
            <a:r>
              <a:rPr lang="zh-CN" altLang="en-US" dirty="0">
                <a:solidFill>
                  <a:schemeClr val="bg1"/>
                </a:solidFill>
              </a:rPr>
              <a:t>如果不是，该方法将返回</a:t>
            </a:r>
            <a:r>
              <a:rPr lang="en-US" altLang="zh-CN" dirty="0" err="1">
                <a:solidFill>
                  <a:schemeClr val="bg1"/>
                </a:solidFill>
              </a:rPr>
              <a:t>NaN</a:t>
            </a:r>
            <a:r>
              <a:rPr lang="zh-CN" altLang="en-US" dirty="0">
                <a:solidFill>
                  <a:schemeClr val="bg1"/>
                </a:solidFill>
              </a:rPr>
              <a:t>，不再继续执行其他操作。但如果该</a:t>
            </a:r>
            <a:r>
              <a:rPr lang="zh-CN" altLang="en-US" dirty="0" smtClean="0">
                <a:solidFill>
                  <a:schemeClr val="bg1"/>
                </a:solidFill>
              </a:rPr>
              <a:t>字符如</a:t>
            </a:r>
            <a:r>
              <a:rPr lang="en-US" altLang="zh-CN" dirty="0">
                <a:solidFill>
                  <a:schemeClr val="bg1"/>
                </a:solidFill>
              </a:rPr>
              <a:t>mark1 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描述，</a:t>
            </a:r>
            <a:r>
              <a:rPr lang="zh-CN" altLang="en-US" dirty="0">
                <a:solidFill>
                  <a:schemeClr val="bg1"/>
                </a:solidFill>
              </a:rPr>
              <a:t>该方法将查看位置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处的字符</a:t>
            </a:r>
            <a:r>
              <a:rPr lang="zh-CN" altLang="en-US" dirty="0" smtClean="0">
                <a:solidFill>
                  <a:schemeClr val="bg1"/>
                </a:solidFill>
              </a:rPr>
              <a:t>，依次</a:t>
            </a:r>
            <a:r>
              <a:rPr lang="zh-CN" altLang="en-US" dirty="0">
                <a:solidFill>
                  <a:schemeClr val="bg1"/>
                </a:solidFill>
              </a:rPr>
              <a:t>类推，这一过程将持续到发现非有效数字的字符为止，</a:t>
            </a:r>
            <a:r>
              <a:rPr lang="zh-CN" altLang="en-US" dirty="0" smtClean="0">
                <a:solidFill>
                  <a:schemeClr val="bg1"/>
                </a:solidFill>
              </a:rPr>
              <a:t>此时</a:t>
            </a:r>
            <a:r>
              <a:rPr lang="en-US" altLang="zh-CN" dirty="0" err="1">
                <a:solidFill>
                  <a:schemeClr val="bg1"/>
                </a:solidFill>
              </a:rPr>
              <a:t>parseFloat</a:t>
            </a:r>
            <a:r>
              <a:rPr lang="en-US" altLang="zh-CN" dirty="0">
                <a:solidFill>
                  <a:schemeClr val="bg1"/>
                </a:solidFill>
              </a:rPr>
              <a:t> ()</a:t>
            </a:r>
            <a:r>
              <a:rPr lang="zh-CN" altLang="en-US" dirty="0">
                <a:solidFill>
                  <a:schemeClr val="bg1"/>
                </a:solidFill>
              </a:rPr>
              <a:t>将把该字符之前的字符串转换成</a:t>
            </a:r>
            <a:r>
              <a:rPr lang="zh-CN" altLang="en-US" dirty="0" smtClean="0">
                <a:solidFill>
                  <a:schemeClr val="bg1"/>
                </a:solidFill>
              </a:rPr>
              <a:t>数字并返回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rgbClr val="FFFF00"/>
                </a:solidFill>
              </a:rPr>
              <a:t>e.g.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err="1">
                <a:solidFill>
                  <a:schemeClr val="bg1"/>
                </a:solidFill>
              </a:rPr>
              <a:t>parseFloat</a:t>
            </a:r>
            <a:r>
              <a:rPr lang="en-US" altLang="zh-CN" dirty="0">
                <a:solidFill>
                  <a:schemeClr val="bg1"/>
                </a:solidFill>
              </a:rPr>
              <a:t>("1234blue");   //returns   </a:t>
            </a:r>
            <a:r>
              <a:rPr lang="en-US" altLang="zh-CN" dirty="0" smtClean="0">
                <a:solidFill>
                  <a:schemeClr val="bg1"/>
                </a:solidFill>
              </a:rPr>
              <a:t>1234 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	</a:t>
            </a:r>
            <a:r>
              <a:rPr lang="en-US" altLang="zh-CN" dirty="0" err="1" smtClean="0">
                <a:solidFill>
                  <a:schemeClr val="bg1"/>
                </a:solidFill>
              </a:rPr>
              <a:t>parseFloat</a:t>
            </a:r>
            <a:r>
              <a:rPr lang="en-US" altLang="zh-CN" dirty="0">
                <a:solidFill>
                  <a:schemeClr val="bg1"/>
                </a:solidFill>
              </a:rPr>
              <a:t>("0xA");   //returns   </a:t>
            </a:r>
            <a:r>
              <a:rPr lang="en-US" altLang="zh-CN" dirty="0" err="1">
                <a:solidFill>
                  <a:schemeClr val="bg1"/>
                </a:solidFill>
              </a:rPr>
              <a:t>NaN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	</a:t>
            </a:r>
            <a:r>
              <a:rPr lang="en-US" altLang="zh-CN" dirty="0" err="1" smtClean="0">
                <a:solidFill>
                  <a:schemeClr val="bg1"/>
                </a:solidFill>
              </a:rPr>
              <a:t>parseFloat</a:t>
            </a:r>
            <a:r>
              <a:rPr lang="en-US" altLang="zh-CN" dirty="0">
                <a:solidFill>
                  <a:schemeClr val="bg1"/>
                </a:solidFill>
              </a:rPr>
              <a:t>("22.5");   //returns   22.5 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	</a:t>
            </a:r>
            <a:r>
              <a:rPr lang="en-US" altLang="zh-CN" dirty="0" err="1" smtClean="0">
                <a:solidFill>
                  <a:schemeClr val="bg1"/>
                </a:solidFill>
              </a:rPr>
              <a:t>parseFloat</a:t>
            </a:r>
            <a:r>
              <a:rPr lang="en-US" altLang="zh-CN" dirty="0">
                <a:solidFill>
                  <a:schemeClr val="bg1"/>
                </a:solidFill>
              </a:rPr>
              <a:t>("22.34.5");   //returns   22.34 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	</a:t>
            </a:r>
            <a:r>
              <a:rPr lang="en-US" altLang="zh-CN" dirty="0" err="1" smtClean="0">
                <a:solidFill>
                  <a:schemeClr val="bg1"/>
                </a:solidFill>
              </a:rPr>
              <a:t>parseFloat</a:t>
            </a:r>
            <a:r>
              <a:rPr lang="en-US" altLang="zh-CN" dirty="0">
                <a:solidFill>
                  <a:schemeClr val="bg1"/>
                </a:solidFill>
              </a:rPr>
              <a:t>("0908");   //returns   908 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	</a:t>
            </a:r>
            <a:r>
              <a:rPr lang="en-US" altLang="zh-CN" dirty="0" err="1" smtClean="0">
                <a:solidFill>
                  <a:schemeClr val="bg1"/>
                </a:solidFill>
              </a:rPr>
              <a:t>parseFloat</a:t>
            </a:r>
            <a:r>
              <a:rPr lang="en-US" altLang="zh-CN" dirty="0">
                <a:solidFill>
                  <a:schemeClr val="bg1"/>
                </a:solidFill>
              </a:rPr>
              <a:t>("blue");   //returns   </a:t>
            </a:r>
            <a:r>
              <a:rPr lang="en-US" altLang="zh-CN" dirty="0" err="1" smtClean="0">
                <a:solidFill>
                  <a:schemeClr val="bg1"/>
                </a:solidFill>
              </a:rPr>
              <a:t>NaN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	</a:t>
            </a:r>
            <a:r>
              <a:rPr lang="en-US" altLang="zh-CN" dirty="0" err="1" smtClean="0">
                <a:solidFill>
                  <a:schemeClr val="bg1"/>
                </a:solidFill>
              </a:rPr>
              <a:t>parseFloat</a:t>
            </a:r>
            <a:r>
              <a:rPr lang="en-US" altLang="zh-CN" dirty="0">
                <a:solidFill>
                  <a:schemeClr val="bg1"/>
                </a:solidFill>
              </a:rPr>
              <a:t>('Infinity</a:t>
            </a:r>
            <a:r>
              <a:rPr lang="en-US" altLang="zh-CN" dirty="0" smtClean="0">
                <a:solidFill>
                  <a:schemeClr val="bg1"/>
                </a:solidFill>
              </a:rPr>
              <a:t>')//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Infinity</a:t>
            </a: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3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654391" y="6171567"/>
            <a:ext cx="695914" cy="666114"/>
          </a:xfrm>
        </p:spPr>
        <p:txBody>
          <a:bodyPr/>
          <a:lstStyle/>
          <a:p>
            <a:fld id="{28B03453-DAC9-4B92-AD21-A5C61355465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83646" y="330053"/>
            <a:ext cx="3338005" cy="469376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强制类型转换</a:t>
            </a:r>
            <a:endParaRPr lang="en-US" b="1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1147360" y="1066800"/>
            <a:ext cx="8775510" cy="4746171"/>
          </a:xfrm>
          <a:noFill/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JS</a:t>
            </a:r>
            <a:r>
              <a:rPr lang="zh-CN" altLang="en-US" sz="2000" dirty="0">
                <a:solidFill>
                  <a:schemeClr val="bg1"/>
                </a:solidFill>
              </a:rPr>
              <a:t>可</a:t>
            </a:r>
            <a:r>
              <a:rPr lang="zh-CN" altLang="en-US" sz="2000" dirty="0" smtClean="0">
                <a:solidFill>
                  <a:schemeClr val="bg1"/>
                </a:solidFill>
              </a:rPr>
              <a:t>通过某些函数进行强制</a:t>
            </a:r>
            <a:r>
              <a:rPr lang="zh-CN" altLang="en-US" sz="2000" dirty="0">
                <a:solidFill>
                  <a:schemeClr val="bg1"/>
                </a:solidFill>
              </a:rPr>
              <a:t>类型转换（</a:t>
            </a:r>
            <a:r>
              <a:rPr lang="en-US" altLang="zh-CN" sz="2000" dirty="0">
                <a:solidFill>
                  <a:schemeClr val="bg1"/>
                </a:solidFill>
              </a:rPr>
              <a:t>type casting</a:t>
            </a:r>
            <a:r>
              <a:rPr lang="zh-CN" altLang="en-US" sz="2000" dirty="0" smtClean="0">
                <a:solidFill>
                  <a:schemeClr val="bg1"/>
                </a:solidFill>
              </a:rPr>
              <a:t>）来处理</a:t>
            </a:r>
            <a:r>
              <a:rPr lang="zh-CN" altLang="en-US" sz="2000" dirty="0">
                <a:solidFill>
                  <a:schemeClr val="bg1"/>
                </a:solidFill>
              </a:rPr>
              <a:t>转换值的类型</a:t>
            </a:r>
            <a:r>
              <a:rPr lang="zh-CN" altLang="en-US" sz="2000" dirty="0" smtClean="0">
                <a:solidFill>
                  <a:schemeClr val="bg1"/>
                </a:solidFill>
              </a:rPr>
              <a:t>。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1800" dirty="0">
                <a:solidFill>
                  <a:schemeClr val="bg1"/>
                </a:solidFill>
                <a:latin typeface="+mn-ea"/>
                <a:ea typeface="+mn-ea"/>
              </a:rPr>
              <a:t>Boolean(value)——</a:t>
            </a:r>
            <a:r>
              <a:rPr lang="zh-CN" altLang="en-US" sz="1800" dirty="0">
                <a:solidFill>
                  <a:schemeClr val="bg1"/>
                </a:solidFill>
                <a:latin typeface="+mn-ea"/>
                <a:ea typeface="+mn-ea"/>
              </a:rPr>
              <a:t>把给定的值转换成</a:t>
            </a:r>
            <a:r>
              <a:rPr lang="en-US" altLang="zh-CN" sz="1800" dirty="0">
                <a:solidFill>
                  <a:schemeClr val="bg1"/>
                </a:solidFill>
                <a:latin typeface="+mn-ea"/>
                <a:ea typeface="+mn-ea"/>
              </a:rPr>
              <a:t>Boolean</a:t>
            </a:r>
            <a:r>
              <a:rPr lang="zh-CN" altLang="en-US" sz="1800" dirty="0">
                <a:solidFill>
                  <a:schemeClr val="bg1"/>
                </a:solidFill>
                <a:latin typeface="+mn-ea"/>
                <a:ea typeface="+mn-ea"/>
              </a:rPr>
              <a:t>型； </a:t>
            </a:r>
          </a:p>
          <a:p>
            <a:pPr>
              <a:lnSpc>
                <a:spcPct val="110000"/>
              </a:lnSpc>
            </a:pPr>
            <a:r>
              <a:rPr lang="en-US" altLang="zh-CN" sz="1800" dirty="0">
                <a:solidFill>
                  <a:schemeClr val="bg1"/>
                </a:solidFill>
                <a:latin typeface="+mn-ea"/>
                <a:ea typeface="+mn-ea"/>
              </a:rPr>
              <a:t>Number(value)——</a:t>
            </a:r>
            <a:r>
              <a:rPr lang="zh-CN" altLang="en-US" sz="1800" dirty="0">
                <a:solidFill>
                  <a:schemeClr val="bg1"/>
                </a:solidFill>
                <a:latin typeface="+mn-ea"/>
                <a:ea typeface="+mn-ea"/>
              </a:rPr>
              <a:t>把给定的值转换成数字（可以是整数或浮点数）； </a:t>
            </a:r>
          </a:p>
          <a:p>
            <a:pPr>
              <a:lnSpc>
                <a:spcPct val="110000"/>
              </a:lnSpc>
            </a:pPr>
            <a:r>
              <a:rPr lang="en-US" altLang="zh-CN" sz="1800" dirty="0">
                <a:solidFill>
                  <a:schemeClr val="bg1"/>
                </a:solidFill>
                <a:latin typeface="+mn-ea"/>
                <a:ea typeface="+mn-ea"/>
              </a:rPr>
              <a:t>String(value)——</a:t>
            </a:r>
            <a:r>
              <a:rPr lang="zh-CN" altLang="en-US" sz="1800" dirty="0">
                <a:solidFill>
                  <a:schemeClr val="bg1"/>
                </a:solidFill>
                <a:latin typeface="+mn-ea"/>
                <a:ea typeface="+mn-ea"/>
              </a:rPr>
              <a:t>把给定的值转换成字符串。 </a:t>
            </a:r>
            <a:endParaRPr lang="en-US" altLang="zh-CN" sz="18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 sz="1800" dirty="0" smtClean="0">
                <a:solidFill>
                  <a:schemeClr val="bg1"/>
                </a:solidFill>
                <a:latin typeface="+mn-ea"/>
                <a:ea typeface="+mn-ea"/>
              </a:rPr>
              <a:t>上面的三个函数，其实也是各自类型的构造函数，用他们做普通函数进行类型转换，会获得意想不到的结果。。。</a:t>
            </a:r>
            <a:endParaRPr lang="en-US" altLang="zh-CN" sz="18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lvl="1">
              <a:lnSpc>
                <a:spcPct val="110000"/>
              </a:lnSpc>
            </a:pPr>
            <a:r>
              <a:rPr lang="en-US" altLang="zh-CN" sz="1400" dirty="0" smtClean="0">
                <a:solidFill>
                  <a:schemeClr val="bg1"/>
                </a:solidFill>
                <a:latin typeface="+mn-ea"/>
                <a:ea typeface="+mn-ea"/>
              </a:rPr>
              <a:t>Boolean(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真值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  <a:ea typeface="+mn-ea"/>
              </a:rPr>
              <a:t>)//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真值   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 Boolean(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假值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)//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假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值 </a:t>
            </a:r>
            <a:endParaRPr lang="en-US" altLang="zh-CN" sz="1400" dirty="0" smtClean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10000"/>
              </a:lnSpc>
            </a:pP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Number(value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）转换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Object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类型的值为数字，整体转换，如果无法转换为数字返回</a:t>
            </a:r>
            <a:r>
              <a:rPr lang="en-US" altLang="zh-CN" sz="1400" dirty="0" err="1" smtClean="0">
                <a:solidFill>
                  <a:schemeClr val="bg1"/>
                </a:solidFill>
                <a:latin typeface="+mn-ea"/>
              </a:rPr>
              <a:t>NaN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,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否则将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判断是调用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</a:rPr>
              <a:t>parseInt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()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方法还是调用 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</a:rPr>
              <a:t>parseFloat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()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方法</a:t>
            </a:r>
            <a:endParaRPr lang="en-US" altLang="zh-CN" dirty="0">
              <a:solidFill>
                <a:srgbClr val="E74430"/>
              </a:solidFill>
              <a:latin typeface="+mn-ea"/>
            </a:endParaRPr>
          </a:p>
          <a:p>
            <a:pPr lvl="1">
              <a:lnSpc>
                <a:spcPct val="11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最后一种强制类型转换方法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String()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是最简单的，因为它可把任何值转换成字符串。要执行这种强制类型转换，只需要调用作为参数传递进来的值的 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  <a:ea typeface="+mn-ea"/>
              </a:rPr>
              <a:t>toString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()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方法，即把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转换成   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"1 "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，把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true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转换成 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"true "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，把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false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转换成 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"false "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，依此类推。强制转换成字符串和调用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  <a:ea typeface="+mn-ea"/>
              </a:rPr>
              <a:t>toString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()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方法的唯一不同之处在于，对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null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或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undefined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值强制类型转换可以生成字符串而不引 发错误：</a:t>
            </a:r>
            <a:endParaRPr lang="en-US" altLang="zh-CN" sz="14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814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654391" y="6171567"/>
            <a:ext cx="695914" cy="666114"/>
          </a:xfrm>
        </p:spPr>
        <p:txBody>
          <a:bodyPr/>
          <a:lstStyle/>
          <a:p>
            <a:fld id="{28B03453-DAC9-4B92-AD21-A5C61355465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83646" y="330053"/>
            <a:ext cx="3338005" cy="469376"/>
          </a:xfrm>
        </p:spPr>
        <p:txBody>
          <a:bodyPr>
            <a:normAutofit/>
          </a:bodyPr>
          <a:lstStyle/>
          <a:p>
            <a:r>
              <a:rPr lang="zh-CN" altLang="en-US" b="1" dirty="0"/>
              <a:t>强制类型</a:t>
            </a:r>
            <a:r>
              <a:rPr lang="zh-CN" altLang="en-US" b="1" dirty="0" smtClean="0"/>
              <a:t>转换栗子</a:t>
            </a:r>
            <a:endParaRPr lang="en-US" b="1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1160059" y="1110343"/>
            <a:ext cx="8680626" cy="4615543"/>
          </a:xfrm>
          <a:noFill/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  <a:latin typeface="+mn-ea"/>
                <a:ea typeface="+mn-ea"/>
              </a:rPr>
              <a:t>Number(false) </a:t>
            </a:r>
            <a:r>
              <a:rPr 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//  </a:t>
            </a:r>
            <a:r>
              <a:rPr lang="en-US" sz="1400" dirty="0">
                <a:solidFill>
                  <a:schemeClr val="bg1"/>
                </a:solidFill>
                <a:latin typeface="+mn-ea"/>
                <a:ea typeface="+mn-ea"/>
              </a:rPr>
              <a:t>0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  <a:latin typeface="+mn-ea"/>
                <a:ea typeface="+mn-ea"/>
              </a:rPr>
              <a:t>Number(true)  </a:t>
            </a:r>
            <a:r>
              <a:rPr 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// </a:t>
            </a:r>
            <a:r>
              <a:rPr lang="en-US" sz="1400" dirty="0">
                <a:solidFill>
                  <a:schemeClr val="bg1"/>
                </a:solidFill>
                <a:latin typeface="+mn-ea"/>
                <a:ea typeface="+mn-ea"/>
              </a:rPr>
              <a:t>1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  <a:latin typeface="+mn-ea"/>
                <a:ea typeface="+mn-ea"/>
              </a:rPr>
              <a:t>Number(undefined)  </a:t>
            </a:r>
            <a:r>
              <a:rPr 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// </a:t>
            </a:r>
            <a:r>
              <a:rPr lang="en-US" sz="1400" dirty="0" err="1">
                <a:solidFill>
                  <a:schemeClr val="bg1"/>
                </a:solidFill>
                <a:latin typeface="+mn-ea"/>
                <a:ea typeface="+mn-ea"/>
              </a:rPr>
              <a:t>NaN</a:t>
            </a:r>
            <a:r>
              <a:rPr lang="en-US" sz="140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  <a:latin typeface="+mn-ea"/>
                <a:ea typeface="+mn-ea"/>
              </a:rPr>
              <a:t>Number(null) </a:t>
            </a:r>
            <a:r>
              <a:rPr 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//  </a:t>
            </a:r>
            <a:r>
              <a:rPr lang="en-US" sz="1400" dirty="0">
                <a:solidFill>
                  <a:schemeClr val="bg1"/>
                </a:solidFill>
                <a:latin typeface="+mn-ea"/>
                <a:ea typeface="+mn-ea"/>
              </a:rPr>
              <a:t>0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  <a:latin typeface="+mn-ea"/>
                <a:ea typeface="+mn-ea"/>
              </a:rPr>
              <a:t>Number( "5.5 ") </a:t>
            </a:r>
            <a:r>
              <a:rPr 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//  </a:t>
            </a:r>
            <a:r>
              <a:rPr lang="en-US" sz="1400" dirty="0">
                <a:solidFill>
                  <a:schemeClr val="bg1"/>
                </a:solidFill>
                <a:latin typeface="+mn-ea"/>
                <a:ea typeface="+mn-ea"/>
              </a:rPr>
              <a:t>5.5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  <a:latin typeface="+mn-ea"/>
                <a:ea typeface="+mn-ea"/>
              </a:rPr>
              <a:t>Number( "56 ") </a:t>
            </a:r>
            <a:r>
              <a:rPr 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//  </a:t>
            </a:r>
            <a:r>
              <a:rPr lang="en-US" sz="1400" dirty="0">
                <a:solidFill>
                  <a:schemeClr val="bg1"/>
                </a:solidFill>
                <a:latin typeface="+mn-ea"/>
                <a:ea typeface="+mn-ea"/>
              </a:rPr>
              <a:t>56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  <a:latin typeface="+mn-ea"/>
                <a:ea typeface="+mn-ea"/>
              </a:rPr>
              <a:t>Number( "5.6.7 ")  </a:t>
            </a:r>
            <a:r>
              <a:rPr 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// </a:t>
            </a:r>
            <a:r>
              <a:rPr lang="en-US" sz="1400" dirty="0" err="1">
                <a:solidFill>
                  <a:schemeClr val="bg1"/>
                </a:solidFill>
                <a:latin typeface="+mn-ea"/>
                <a:ea typeface="+mn-ea"/>
              </a:rPr>
              <a:t>NaN</a:t>
            </a:r>
            <a:r>
              <a:rPr lang="en-US" sz="140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  <a:latin typeface="+mn-ea"/>
                <a:ea typeface="+mn-ea"/>
              </a:rPr>
              <a:t>Number(new   Object()) </a:t>
            </a:r>
            <a:r>
              <a:rPr 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//  </a:t>
            </a:r>
            <a:r>
              <a:rPr lang="en-US" sz="1400" dirty="0" err="1">
                <a:solidFill>
                  <a:schemeClr val="bg1"/>
                </a:solidFill>
                <a:latin typeface="+mn-ea"/>
                <a:ea typeface="+mn-ea"/>
              </a:rPr>
              <a:t>NaN</a:t>
            </a:r>
            <a:r>
              <a:rPr lang="en-US" sz="140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endParaRPr lang="en-US" sz="14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err="1">
                <a:solidFill>
                  <a:schemeClr val="bg1"/>
                </a:solidFill>
                <a:latin typeface="+mn-ea"/>
                <a:ea typeface="+mn-ea"/>
              </a:rPr>
              <a:t>var</a:t>
            </a:r>
            <a:r>
              <a:rPr lang="en-US" sz="1400" dirty="0">
                <a:solidFill>
                  <a:schemeClr val="bg1"/>
                </a:solidFill>
                <a:latin typeface="+mn-ea"/>
                <a:ea typeface="+mn-ea"/>
              </a:rPr>
              <a:t>   s1   =   String(null);   //"null"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err="1">
                <a:solidFill>
                  <a:schemeClr val="bg1"/>
                </a:solidFill>
                <a:latin typeface="+mn-ea"/>
                <a:ea typeface="+mn-ea"/>
              </a:rPr>
              <a:t>var</a:t>
            </a:r>
            <a:r>
              <a:rPr lang="en-US" sz="1400" dirty="0">
                <a:solidFill>
                  <a:schemeClr val="bg1"/>
                </a:solidFill>
                <a:latin typeface="+mn-ea"/>
                <a:ea typeface="+mn-ea"/>
              </a:rPr>
              <a:t>   </a:t>
            </a:r>
            <a:r>
              <a:rPr lang="en-US" sz="1400" dirty="0" err="1">
                <a:solidFill>
                  <a:schemeClr val="bg1"/>
                </a:solidFill>
                <a:latin typeface="+mn-ea"/>
                <a:ea typeface="+mn-ea"/>
              </a:rPr>
              <a:t>oNull</a:t>
            </a:r>
            <a:r>
              <a:rPr lang="en-US" sz="1400" dirty="0">
                <a:solidFill>
                  <a:schemeClr val="bg1"/>
                </a:solidFill>
                <a:latin typeface="+mn-ea"/>
                <a:ea typeface="+mn-ea"/>
              </a:rPr>
              <a:t>   =   null;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err="1">
                <a:solidFill>
                  <a:schemeClr val="bg1"/>
                </a:solidFill>
                <a:latin typeface="+mn-ea"/>
                <a:ea typeface="+mn-ea"/>
              </a:rPr>
              <a:t>var</a:t>
            </a:r>
            <a:r>
              <a:rPr lang="en-US" sz="1400" dirty="0">
                <a:solidFill>
                  <a:schemeClr val="bg1"/>
                </a:solidFill>
                <a:latin typeface="+mn-ea"/>
                <a:ea typeface="+mn-ea"/>
              </a:rPr>
              <a:t>   s2   =   </a:t>
            </a:r>
            <a:r>
              <a:rPr lang="en-US" sz="1400" dirty="0" err="1">
                <a:solidFill>
                  <a:schemeClr val="bg1"/>
                </a:solidFill>
                <a:latin typeface="+mn-ea"/>
                <a:ea typeface="+mn-ea"/>
              </a:rPr>
              <a:t>oNull.toString</a:t>
            </a:r>
            <a:r>
              <a:rPr lang="en-US" sz="1400" dirty="0">
                <a:solidFill>
                  <a:schemeClr val="bg1"/>
                </a:solidFill>
                <a:latin typeface="+mn-ea"/>
                <a:ea typeface="+mn-ea"/>
              </a:rPr>
              <a:t>();   // </a:t>
            </a:r>
            <a:r>
              <a:rPr lang="en-US" sz="1400" dirty="0" err="1">
                <a:solidFill>
                  <a:schemeClr val="bg1"/>
                </a:solidFill>
                <a:latin typeface="+mn-ea"/>
                <a:ea typeface="+mn-ea"/>
              </a:rPr>
              <a:t>TypeError</a:t>
            </a:r>
            <a:r>
              <a:rPr lang="en-US" sz="1400" dirty="0">
                <a:solidFill>
                  <a:schemeClr val="bg1"/>
                </a:solidFill>
                <a:latin typeface="+mn-ea"/>
                <a:ea typeface="+mn-ea"/>
              </a:rPr>
              <a:t>: Cannot read property '</a:t>
            </a:r>
            <a:r>
              <a:rPr lang="en-US" sz="1400" dirty="0" err="1">
                <a:solidFill>
                  <a:schemeClr val="bg1"/>
                </a:solidFill>
                <a:latin typeface="+mn-ea"/>
                <a:ea typeface="+mn-ea"/>
              </a:rPr>
              <a:t>toString</a:t>
            </a:r>
            <a:r>
              <a:rPr lang="en-US" sz="1400" dirty="0">
                <a:solidFill>
                  <a:schemeClr val="bg1"/>
                </a:solidFill>
                <a:latin typeface="+mn-ea"/>
                <a:ea typeface="+mn-ea"/>
              </a:rPr>
              <a:t>' of null</a:t>
            </a:r>
          </a:p>
        </p:txBody>
      </p:sp>
    </p:spTree>
    <p:extLst>
      <p:ext uri="{BB962C8B-B14F-4D97-AF65-F5344CB8AC3E}">
        <p14:creationId xmlns:p14="http://schemas.microsoft.com/office/powerpoint/2010/main" val="370647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03453-DAC9-4B92-AD21-A5C61355465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弱类型的隐式转换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808074" y="1670730"/>
            <a:ext cx="4873841" cy="4271746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1500" dirty="0">
                <a:solidFill>
                  <a:srgbClr val="FFFF00"/>
                </a:solidFill>
                <a:latin typeface="+mn-ea"/>
                <a:ea typeface="+mn-ea"/>
              </a:rPr>
              <a:t>乘法：</a:t>
            </a:r>
            <a:endParaRPr lang="en-US" altLang="zh-CN" sz="1500" dirty="0">
              <a:solidFill>
                <a:srgbClr val="FFFF00"/>
              </a:solidFill>
              <a:latin typeface="+mn-ea"/>
              <a:ea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  <a:ea typeface="+mn-ea"/>
              </a:rPr>
              <a:t>console.dir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(5*"5"); //25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  <a:ea typeface="+mn-ea"/>
              </a:rPr>
              <a:t>console.dir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(5*"a");//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  <a:ea typeface="+mn-ea"/>
              </a:rPr>
              <a:t>NaN</a:t>
            </a:r>
            <a:endParaRPr lang="en-US" altLang="zh-CN" sz="1400" dirty="0">
              <a:solidFill>
                <a:schemeClr val="bg1"/>
              </a:solidFill>
              <a:latin typeface="+mn-ea"/>
              <a:ea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  <a:ea typeface="+mn-ea"/>
              </a:rPr>
              <a:t>console.dir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(5*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  <a:ea typeface="+mn-ea"/>
              </a:rPr>
              <a:t>NaN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);//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  <a:ea typeface="+mn-ea"/>
              </a:rPr>
              <a:t>NaN</a:t>
            </a:r>
            <a:endParaRPr lang="en-US" altLang="zh-CN" sz="1400" dirty="0">
              <a:solidFill>
                <a:schemeClr val="bg1"/>
              </a:solidFill>
              <a:latin typeface="+mn-ea"/>
              <a:ea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  <a:ea typeface="+mn-ea"/>
              </a:rPr>
              <a:t>console.dir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(5*null);0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  <a:ea typeface="+mn-ea"/>
              </a:rPr>
              <a:t>console.dir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(5*undefined);//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  <a:ea typeface="+mn-ea"/>
              </a:rPr>
              <a:t>NaN</a:t>
            </a:r>
            <a:endParaRPr lang="en-US" altLang="zh-CN" sz="1400" dirty="0">
              <a:solidFill>
                <a:schemeClr val="bg1"/>
              </a:solidFill>
              <a:latin typeface="+mn-ea"/>
              <a:ea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  <a:ea typeface="+mn-ea"/>
              </a:rPr>
              <a:t>console.dir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(5*5);//25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1500" dirty="0">
                <a:solidFill>
                  <a:srgbClr val="FFFF00"/>
                </a:solidFill>
                <a:latin typeface="+mn-ea"/>
                <a:ea typeface="+mn-ea"/>
              </a:rPr>
              <a:t>除法：</a:t>
            </a:r>
            <a:endParaRPr lang="en-US" altLang="zh-CN" sz="1500" dirty="0">
              <a:solidFill>
                <a:srgbClr val="FFFF00"/>
              </a:solidFill>
              <a:latin typeface="+mn-ea"/>
              <a:ea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zh-CN" sz="1400" dirty="0" err="1" smtClean="0">
                <a:solidFill>
                  <a:schemeClr val="bg1"/>
                </a:solidFill>
                <a:latin typeface="+mn-ea"/>
                <a:ea typeface="+mn-ea"/>
              </a:rPr>
              <a:t>console.dir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  <a:ea typeface="+mn-ea"/>
              </a:rPr>
              <a:t>(0/0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);//</a:t>
            </a:r>
            <a:r>
              <a:rPr lang="en-US" altLang="zh-CN" sz="1400" dirty="0" err="1" smtClean="0">
                <a:solidFill>
                  <a:schemeClr val="bg1"/>
                </a:solidFill>
                <a:latin typeface="+mn-ea"/>
                <a:ea typeface="+mn-ea"/>
              </a:rPr>
              <a:t>NaN</a:t>
            </a:r>
            <a:endParaRPr lang="en-US" altLang="zh-CN" sz="14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取余、求模：</a:t>
            </a:r>
            <a:endParaRPr lang="en-US" altLang="zh-CN" sz="14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zh-CN" sz="1400" dirty="0" err="1" smtClean="0">
                <a:solidFill>
                  <a:schemeClr val="bg1"/>
                </a:solidFill>
                <a:latin typeface="+mn-ea"/>
                <a:ea typeface="+mn-ea"/>
              </a:rPr>
              <a:t>console.dir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  <a:ea typeface="+mn-ea"/>
              </a:rPr>
              <a:t>(5%null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);//</a:t>
            </a:r>
            <a:r>
              <a:rPr lang="en-US" altLang="zh-CN" sz="1400" dirty="0" err="1" smtClean="0">
                <a:solidFill>
                  <a:schemeClr val="bg1"/>
                </a:solidFill>
                <a:latin typeface="+mn-ea"/>
                <a:ea typeface="+mn-ea"/>
              </a:rPr>
              <a:t>NaN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  <a:ea typeface="+mn-ea"/>
              </a:rPr>
              <a:t>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zh-CN" sz="1400" dirty="0" err="1" smtClean="0">
                <a:solidFill>
                  <a:schemeClr val="bg1"/>
                </a:solidFill>
                <a:latin typeface="+mn-ea"/>
                <a:ea typeface="+mn-ea"/>
              </a:rPr>
              <a:t>console.dir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  <a:ea typeface="+mn-ea"/>
              </a:rPr>
              <a:t>(Infinity%5); //</a:t>
            </a:r>
            <a:r>
              <a:rPr lang="en-US" altLang="zh-CN" sz="1400" dirty="0" err="1" smtClean="0">
                <a:solidFill>
                  <a:schemeClr val="bg1"/>
                </a:solidFill>
                <a:latin typeface="+mn-ea"/>
                <a:ea typeface="+mn-ea"/>
              </a:rPr>
              <a:t>NaN</a:t>
            </a:r>
            <a:endParaRPr lang="en-US" altLang="zh-CN" sz="14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  <a:ea typeface="+mn-ea"/>
              </a:rPr>
              <a:t>console.dir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(5%5);//0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  <a:ea typeface="+mn-ea"/>
              </a:rPr>
              <a:t>console.dir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(5%0);//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  <a:ea typeface="+mn-ea"/>
              </a:rPr>
              <a:t>NaN</a:t>
            </a:r>
            <a:endParaRPr lang="en-US" altLang="zh-CN" sz="1400" dirty="0">
              <a:solidFill>
                <a:schemeClr val="bg1"/>
              </a:solidFill>
              <a:latin typeface="+mn-ea"/>
              <a:ea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  <a:ea typeface="+mn-ea"/>
              </a:rPr>
              <a:t>console.dir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(0%5);//0</a:t>
            </a:r>
            <a:endParaRPr lang="en-US" altLang="zh-CN" sz="14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14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marL="0" indent="0">
              <a:buNone/>
            </a:pPr>
            <a:endParaRPr lang="zh-CN" altLang="en-US" sz="1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08074" y="976491"/>
            <a:ext cx="1065299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日常开发中所常见的加减乘除关系运算，即使操作符两侧的值不相同，我们依旧可以得到结果，因为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JS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已经进行了隐式转换，至于转换是否跟自己所要求的一致，这个待定。。。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sz="14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23" name="文本占位符 6"/>
          <p:cNvSpPr txBox="1">
            <a:spLocks/>
          </p:cNvSpPr>
          <p:nvPr/>
        </p:nvSpPr>
        <p:spPr>
          <a:xfrm>
            <a:off x="4802819" y="1670730"/>
            <a:ext cx="6658252" cy="4500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cs typeface="+mn-cs"/>
              </a:defRPr>
            </a:lvl5pPr>
            <a:lvl6pPr marL="26289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eriod"/>
              <a:defRPr sz="1800" kern="1200" baseline="0">
                <a:solidFill>
                  <a:schemeClr val="tx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dirty="0">
                <a:solidFill>
                  <a:srgbClr val="FFFF00"/>
                </a:solidFill>
                <a:latin typeface="+mn-ea"/>
                <a:ea typeface="+mn-ea"/>
              </a:rPr>
              <a:t>乘法：</a:t>
            </a:r>
            <a:endParaRPr lang="en-US" altLang="zh-CN" sz="1400" dirty="0">
              <a:solidFill>
                <a:srgbClr val="FFFF00"/>
              </a:solidFill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、如果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个数值都是数字，那么直接进行乘法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运算</a:t>
            </a:r>
            <a:endParaRPr lang="en-US" altLang="zh-CN" sz="14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、如果一个数是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  <a:ea typeface="+mn-ea"/>
              </a:rPr>
              <a:t>NaN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那么结果就是</a:t>
            </a:r>
            <a:r>
              <a:rPr lang="en-US" altLang="zh-CN" sz="1400" dirty="0" err="1" smtClean="0">
                <a:solidFill>
                  <a:schemeClr val="bg1"/>
                </a:solidFill>
                <a:latin typeface="+mn-ea"/>
                <a:ea typeface="+mn-ea"/>
              </a:rPr>
              <a:t>NaN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（任何常见操作都这样）</a:t>
            </a:r>
            <a:endParaRPr lang="en-US" altLang="zh-CN" sz="1400" dirty="0">
              <a:solidFill>
                <a:schemeClr val="bg1"/>
              </a:solidFill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3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、如果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  <a:ea typeface="+mn-ea"/>
              </a:rPr>
              <a:t>Infinity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与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  <a:ea typeface="+mn-ea"/>
              </a:rPr>
              <a:t>0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相乘，结果是</a:t>
            </a:r>
            <a:r>
              <a:rPr lang="en-US" altLang="zh-CN" sz="1400" dirty="0" err="1" smtClean="0">
                <a:solidFill>
                  <a:schemeClr val="bg1"/>
                </a:solidFill>
                <a:latin typeface="+mn-ea"/>
                <a:ea typeface="+mn-ea"/>
              </a:rPr>
              <a:t>NaN</a:t>
            </a:r>
            <a:endParaRPr lang="en-US" altLang="zh-CN" sz="14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4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、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假如一个操作符是数字，另外一个不是数值，那么先用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Number()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函数，将其进行转化，将转化出来的值与数字进行相乘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。</a:t>
            </a:r>
            <a:endParaRPr lang="en-US" altLang="zh-CN" sz="14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marL="0" indent="0">
              <a:buNone/>
            </a:pPr>
            <a:r>
              <a:rPr lang="zh-CN" altLang="en-US" sz="1400" dirty="0">
                <a:solidFill>
                  <a:srgbClr val="FFFF00"/>
                </a:solidFill>
                <a:latin typeface="+mn-ea"/>
                <a:ea typeface="+mn-ea"/>
              </a:rPr>
              <a:t>除法：</a:t>
            </a:r>
            <a:endParaRPr lang="en-US" altLang="zh-CN" sz="1400" dirty="0">
              <a:solidFill>
                <a:srgbClr val="FFFF00"/>
              </a:solidFill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400" dirty="0" smtClean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、和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乘法类似，唯一多的一条就是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0/0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结果是</a:t>
            </a:r>
            <a:r>
              <a:rPr lang="en-US" altLang="zh-CN" sz="1400" dirty="0" err="1" smtClean="0">
                <a:solidFill>
                  <a:schemeClr val="bg1"/>
                </a:solidFill>
                <a:latin typeface="+mn-ea"/>
                <a:ea typeface="+mn-ea"/>
              </a:rPr>
              <a:t>NaN</a:t>
            </a:r>
            <a:endParaRPr lang="en-US" altLang="zh-CN" sz="14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marL="0" indent="0">
              <a:buNone/>
            </a:pPr>
            <a:r>
              <a:rPr lang="zh-CN" altLang="en-US" sz="1400" dirty="0">
                <a:solidFill>
                  <a:srgbClr val="FFFF00"/>
                </a:solidFill>
                <a:latin typeface="+mn-ea"/>
                <a:ea typeface="+mn-ea"/>
              </a:rPr>
              <a:t>取余、求模：</a:t>
            </a:r>
            <a:endParaRPr lang="en-US" altLang="zh-CN" sz="1400" dirty="0">
              <a:solidFill>
                <a:srgbClr val="FFFF00"/>
              </a:solidFill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、被除数是无穷大，除数是有限大的值，那么结果是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  <a:ea typeface="+mn-ea"/>
              </a:rPr>
              <a:t>NaN</a:t>
            </a:r>
            <a:endParaRPr lang="en-US" altLang="zh-CN" sz="1400" dirty="0">
              <a:solidFill>
                <a:schemeClr val="bg1"/>
              </a:solidFill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、被除数是有限大的值，除数是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0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，那么结果是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  <a:ea typeface="+mn-ea"/>
              </a:rPr>
              <a:t>NaN</a:t>
            </a:r>
            <a:endParaRPr lang="en-US" altLang="zh-CN" sz="1400" dirty="0">
              <a:solidFill>
                <a:schemeClr val="bg1"/>
              </a:solidFill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3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、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  <a:ea typeface="+mn-ea"/>
              </a:rPr>
              <a:t>Infinity%Infinity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结果是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  <a:ea typeface="+mn-ea"/>
              </a:rPr>
              <a:t>NaN</a:t>
            </a:r>
            <a:endParaRPr lang="en-US" altLang="zh-CN" sz="1400" dirty="0">
              <a:solidFill>
                <a:schemeClr val="bg1"/>
              </a:solidFill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4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、被除数是有限大的值，除数是无穷大的值，结果是被除数。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5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、被除数是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0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，结果是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  <a:ea typeface="+mn-ea"/>
              </a:rPr>
              <a:t>0</a:t>
            </a:r>
          </a:p>
          <a:p>
            <a:pPr marL="0" indent="0">
              <a:buNone/>
            </a:pPr>
            <a:endParaRPr lang="zh-CN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26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654391" y="6171567"/>
            <a:ext cx="695914" cy="666114"/>
          </a:xfrm>
        </p:spPr>
        <p:txBody>
          <a:bodyPr/>
          <a:lstStyle/>
          <a:p>
            <a:fld id="{28B03453-DAC9-4B92-AD21-A5C61355465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646" y="330053"/>
            <a:ext cx="3338005" cy="469376"/>
          </a:xfrm>
        </p:spPr>
        <p:txBody>
          <a:bodyPr>
            <a:normAutofit/>
          </a:bodyPr>
          <a:lstStyle/>
          <a:p>
            <a:r>
              <a:rPr lang="zh-CN" altLang="en-US" dirty="0"/>
              <a:t>弱类型的隐式转换</a:t>
            </a:r>
            <a:endParaRPr lang="en-US" b="1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257659" y="987149"/>
            <a:ext cx="4873841" cy="4792214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1500" dirty="0">
                <a:solidFill>
                  <a:srgbClr val="FFFF00"/>
                </a:solidFill>
                <a:latin typeface="+mn-ea"/>
                <a:ea typeface="+mn-ea"/>
              </a:rPr>
              <a:t>减法：</a:t>
            </a:r>
            <a:endParaRPr lang="en-US" altLang="zh-CN" sz="1500" dirty="0">
              <a:solidFill>
                <a:srgbClr val="FFFF00"/>
              </a:solidFill>
              <a:latin typeface="+mn-ea"/>
              <a:ea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  <a:ea typeface="+mn-ea"/>
              </a:rPr>
              <a:t>console.dir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(Infinity-Infinity);//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  <a:ea typeface="+mn-ea"/>
              </a:rPr>
              <a:t>NaN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  <a:ea typeface="+mn-ea"/>
              </a:rPr>
              <a:t>console.dir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("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两个数的差是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"+5-5);//</a:t>
            </a:r>
            <a:r>
              <a:rPr lang="en-US" altLang="zh-CN" sz="1400" dirty="0" err="1" smtClean="0">
                <a:solidFill>
                  <a:schemeClr val="bg1"/>
                </a:solidFill>
                <a:latin typeface="+mn-ea"/>
                <a:ea typeface="+mn-ea"/>
              </a:rPr>
              <a:t>NaN</a:t>
            </a:r>
            <a:endParaRPr lang="en-US" altLang="zh-CN" sz="14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  <a:ea typeface="+mn-ea"/>
              </a:rPr>
              <a:t>console.dir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("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两个数的差是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"+(5-5));//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两个数的差是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zh-CN" sz="1400" dirty="0" err="1" smtClean="0">
                <a:solidFill>
                  <a:schemeClr val="bg1"/>
                </a:solidFill>
                <a:latin typeface="+mn-ea"/>
                <a:ea typeface="+mn-ea"/>
              </a:rPr>
              <a:t>console.dir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  <a:ea typeface="+mn-ea"/>
              </a:rPr>
              <a:t>(5-Infinity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);//-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  <a:ea typeface="+mn-ea"/>
              </a:rPr>
              <a:t>Infinity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1500" dirty="0">
                <a:solidFill>
                  <a:srgbClr val="FFFF00"/>
                </a:solidFill>
                <a:latin typeface="+mn-ea"/>
                <a:ea typeface="+mn-ea"/>
              </a:rPr>
              <a:t>关系操作符：</a:t>
            </a:r>
            <a:endParaRPr lang="en-US" altLang="zh-CN" sz="1500" dirty="0">
              <a:solidFill>
                <a:srgbClr val="FFFF00"/>
              </a:solidFill>
              <a:latin typeface="+mn-ea"/>
              <a:ea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 dirty="0" err="1">
                <a:solidFill>
                  <a:schemeClr val="bg1"/>
                </a:solidFill>
                <a:latin typeface="+mn-ea"/>
                <a:ea typeface="+mn-ea"/>
              </a:rPr>
              <a:t>console.dir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(16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  <a:ea typeface="+mn-ea"/>
              </a:rPr>
              <a:t>&gt;“5”);//true</a:t>
            </a:r>
            <a:endParaRPr lang="en-US" altLang="zh-CN" sz="1400" dirty="0">
              <a:solidFill>
                <a:schemeClr val="bg1"/>
              </a:solidFill>
              <a:latin typeface="+mn-ea"/>
              <a:ea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 dirty="0" err="1" smtClean="0">
                <a:solidFill>
                  <a:schemeClr val="bg1"/>
                </a:solidFill>
                <a:latin typeface="+mn-ea"/>
                <a:ea typeface="+mn-ea"/>
              </a:rPr>
              <a:t>console.dir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("16"&gt;"5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  <a:ea typeface="+mn-ea"/>
              </a:rPr>
              <a:t>");//false</a:t>
            </a:r>
            <a:endParaRPr lang="en-US" altLang="zh-CN" sz="1400" dirty="0">
              <a:solidFill>
                <a:schemeClr val="bg1"/>
              </a:solidFill>
              <a:latin typeface="+mn-ea"/>
              <a:ea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 dirty="0" err="1" smtClean="0">
                <a:solidFill>
                  <a:schemeClr val="bg1"/>
                </a:solidFill>
                <a:latin typeface="+mn-ea"/>
                <a:ea typeface="+mn-ea"/>
              </a:rPr>
              <a:t>console.dir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  <a:ea typeface="+mn-ea"/>
              </a:rPr>
              <a:t>(5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&lt;"a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  <a:ea typeface="+mn-ea"/>
              </a:rPr>
              <a:t>");//false</a:t>
            </a:r>
            <a:endParaRPr lang="en-US" altLang="zh-CN" sz="1400" dirty="0">
              <a:solidFill>
                <a:schemeClr val="bg1"/>
              </a:solidFill>
              <a:latin typeface="+mn-ea"/>
              <a:ea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 dirty="0" err="1" smtClean="0">
                <a:solidFill>
                  <a:schemeClr val="bg1"/>
                </a:solidFill>
                <a:latin typeface="+mn-ea"/>
                <a:ea typeface="+mn-ea"/>
              </a:rPr>
              <a:t>console.dir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  <a:ea typeface="+mn-ea"/>
              </a:rPr>
              <a:t>(5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&gt;=null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  <a:ea typeface="+mn-ea"/>
              </a:rPr>
              <a:t>);//true</a:t>
            </a:r>
            <a:endParaRPr lang="en-US" altLang="zh-CN" sz="1400" dirty="0">
              <a:solidFill>
                <a:schemeClr val="bg1"/>
              </a:solidFill>
              <a:latin typeface="+mn-ea"/>
              <a:ea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 dirty="0" err="1" smtClean="0">
                <a:solidFill>
                  <a:schemeClr val="bg1"/>
                </a:solidFill>
                <a:latin typeface="+mn-ea"/>
                <a:ea typeface="+mn-ea"/>
              </a:rPr>
              <a:t>console.dir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  <a:ea typeface="+mn-ea"/>
              </a:rPr>
              <a:t>(5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&gt;=undefined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  <a:ea typeface="+mn-ea"/>
              </a:rPr>
              <a:t>);//false</a:t>
            </a:r>
            <a:endParaRPr lang="en-US" altLang="zh-CN" sz="1400" dirty="0">
              <a:solidFill>
                <a:schemeClr val="bg1"/>
              </a:solidFill>
              <a:latin typeface="+mn-ea"/>
              <a:ea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 dirty="0" err="1" smtClean="0">
                <a:solidFill>
                  <a:schemeClr val="bg1"/>
                </a:solidFill>
                <a:latin typeface="+mn-ea"/>
                <a:ea typeface="+mn-ea"/>
              </a:rPr>
              <a:t>console.dir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  <a:ea typeface="+mn-ea"/>
              </a:rPr>
              <a:t>(5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&gt;="true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  <a:ea typeface="+mn-ea"/>
              </a:rPr>
              <a:t>");//false</a:t>
            </a:r>
            <a:endParaRPr lang="en-US" altLang="zh-CN" sz="1400" dirty="0">
              <a:solidFill>
                <a:schemeClr val="bg1"/>
              </a:solidFill>
              <a:latin typeface="+mn-ea"/>
              <a:ea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 dirty="0" err="1" smtClean="0">
                <a:solidFill>
                  <a:schemeClr val="bg1"/>
                </a:solidFill>
                <a:latin typeface="+mn-ea"/>
                <a:ea typeface="+mn-ea"/>
              </a:rPr>
              <a:t>console.dir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  <a:ea typeface="+mn-ea"/>
              </a:rPr>
              <a:t>(5&gt;="");//true</a:t>
            </a:r>
            <a:endParaRPr lang="en-US" altLang="zh-CN" sz="1400" dirty="0">
              <a:solidFill>
                <a:schemeClr val="bg1"/>
              </a:solidFill>
              <a:latin typeface="+mn-ea"/>
              <a:ea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 dirty="0" err="1" smtClean="0">
                <a:solidFill>
                  <a:schemeClr val="bg1"/>
                </a:solidFill>
                <a:latin typeface="+mn-ea"/>
                <a:ea typeface="+mn-ea"/>
              </a:rPr>
              <a:t>console.dir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("Brick"&gt;"alphabet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  <a:ea typeface="+mn-ea"/>
              </a:rPr>
              <a:t>");//false</a:t>
            </a:r>
            <a:endParaRPr lang="en-US" altLang="zh-CN" sz="1400" dirty="0">
              <a:solidFill>
                <a:schemeClr val="bg1"/>
              </a:solidFill>
              <a:latin typeface="+mn-ea"/>
              <a:ea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 dirty="0" err="1" smtClean="0">
                <a:solidFill>
                  <a:schemeClr val="bg1"/>
                </a:solidFill>
                <a:latin typeface="+mn-ea"/>
                <a:ea typeface="+mn-ea"/>
              </a:rPr>
              <a:t>console.dir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("brick"&gt;"alphabet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  <a:ea typeface="+mn-ea"/>
              </a:rPr>
              <a:t>");//true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</a:p>
          <a:p>
            <a:pPr marL="0" indent="0">
              <a:buNone/>
            </a:pPr>
            <a:endParaRPr lang="zh-CN" altLang="en-US" sz="1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6" name="文本占位符 6"/>
          <p:cNvSpPr txBox="1">
            <a:spLocks/>
          </p:cNvSpPr>
          <p:nvPr/>
        </p:nvSpPr>
        <p:spPr>
          <a:xfrm>
            <a:off x="4692053" y="1084804"/>
            <a:ext cx="6658252" cy="4500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cs typeface="+mn-cs"/>
              </a:defRPr>
            </a:lvl5pPr>
            <a:lvl6pPr marL="26289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eriod"/>
              <a:defRPr sz="1800" kern="1200" baseline="0">
                <a:solidFill>
                  <a:schemeClr val="tx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400" dirty="0" smtClean="0">
                <a:solidFill>
                  <a:srgbClr val="FFFF00"/>
                </a:solidFill>
                <a:latin typeface="+mn-ea"/>
                <a:ea typeface="+mn-ea"/>
              </a:rPr>
              <a:t>减法：</a:t>
            </a:r>
            <a:endParaRPr lang="en-US" altLang="zh-CN" sz="1400" dirty="0" smtClean="0">
              <a:solidFill>
                <a:srgbClr val="FFFF00"/>
              </a:solidFill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、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Infinity-Infinity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结果是</a:t>
            </a:r>
            <a:r>
              <a:rPr lang="en-US" altLang="zh-CN" sz="1400" dirty="0" err="1" smtClean="0">
                <a:solidFill>
                  <a:schemeClr val="bg1"/>
                </a:solidFill>
                <a:latin typeface="+mn-ea"/>
                <a:ea typeface="+mn-ea"/>
              </a:rPr>
              <a:t>NaN</a:t>
            </a:r>
            <a:endParaRPr lang="en-US" altLang="zh-CN" sz="14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400" dirty="0" smtClean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、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如果操作数是对象，则调用对象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  <a:ea typeface="+mn-ea"/>
              </a:rPr>
              <a:t>valueOf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方法，如果结果是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  <a:ea typeface="+mn-ea"/>
              </a:rPr>
              <a:t>NaN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那么结果就是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  <a:ea typeface="+mn-ea"/>
              </a:rPr>
              <a:t>NaN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。如果没有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  <a:ea typeface="+mn-ea"/>
              </a:rPr>
              <a:t>valueOf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方法，那么调用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  <a:ea typeface="+mn-ea"/>
              </a:rPr>
              <a:t>toString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()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方法，并将得到的字符串转换为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数值。</a:t>
            </a:r>
            <a:endParaRPr lang="en-US" altLang="zh-CN" sz="14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marL="0" indent="0">
              <a:buNone/>
            </a:pPr>
            <a:r>
              <a:rPr lang="zh-CN" altLang="en-US" sz="1400" dirty="0" smtClean="0">
                <a:solidFill>
                  <a:srgbClr val="FFFF00"/>
                </a:solidFill>
                <a:latin typeface="+mn-ea"/>
                <a:ea typeface="+mn-ea"/>
              </a:rPr>
              <a:t>关系操作符：</a:t>
            </a:r>
            <a:endParaRPr lang="en-US" altLang="zh-CN" sz="1400" dirty="0">
              <a:solidFill>
                <a:srgbClr val="FFFF00"/>
              </a:solidFill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400" dirty="0" smtClean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、如果比较的两个数都是字符串，那么会比较字符串对应的字符串编码值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。</a:t>
            </a:r>
            <a:endParaRPr lang="en-US" altLang="zh-CN" sz="14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marL="0" indent="0">
              <a:buNone/>
            </a:pPr>
            <a:endParaRPr lang="zh-CN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455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654391" y="6171567"/>
            <a:ext cx="695914" cy="666114"/>
          </a:xfrm>
        </p:spPr>
        <p:txBody>
          <a:bodyPr/>
          <a:lstStyle/>
          <a:p>
            <a:fld id="{28B03453-DAC9-4B92-AD21-A5C61355465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3" name="Title 2"/>
          <p:cNvSpPr>
            <a:spLocks noGrp="1"/>
          </p:cNvSpPr>
          <p:nvPr>
            <p:ph type="title"/>
          </p:nvPr>
        </p:nvSpPr>
        <p:spPr>
          <a:xfrm>
            <a:off x="83646" y="330053"/>
            <a:ext cx="3338005" cy="469376"/>
          </a:xfrm>
        </p:spPr>
        <p:txBody>
          <a:bodyPr>
            <a:normAutofit/>
          </a:bodyPr>
          <a:lstStyle/>
          <a:p>
            <a:r>
              <a:rPr lang="zh-CN" altLang="en-US" dirty="0"/>
              <a:t>弱类型的隐式转换</a:t>
            </a:r>
            <a:endParaRPr lang="en-US" b="1" dirty="0"/>
          </a:p>
        </p:txBody>
      </p:sp>
      <p:sp>
        <p:nvSpPr>
          <p:cNvPr id="34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257659" y="987149"/>
            <a:ext cx="4873841" cy="479221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400" dirty="0">
                <a:solidFill>
                  <a:srgbClr val="FFFF00"/>
                </a:solidFill>
                <a:latin typeface="+mn-ea"/>
                <a:ea typeface="+mn-ea"/>
              </a:rPr>
              <a:t>加法：</a:t>
            </a:r>
            <a:endParaRPr lang="en-US" altLang="zh-CN" sz="1400" dirty="0">
              <a:solidFill>
                <a:srgbClr val="FFFF00"/>
              </a:solidFill>
              <a:latin typeface="+mn-ea"/>
              <a:ea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  <a:ea typeface="+mn-ea"/>
              </a:rPr>
              <a:t>console.dir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(16+"5"); //156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  <a:ea typeface="+mn-ea"/>
              </a:rPr>
              <a:t>console.dir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(5+"a");//5a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  <a:ea typeface="+mn-ea"/>
              </a:rPr>
              <a:t>console.dir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(5+NaN);//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  <a:ea typeface="+mn-ea"/>
              </a:rPr>
              <a:t>NaN</a:t>
            </a:r>
            <a:endParaRPr lang="en-US" altLang="zh-CN" sz="1400" dirty="0">
              <a:solidFill>
                <a:schemeClr val="bg1"/>
              </a:solidFill>
              <a:latin typeface="+mn-ea"/>
              <a:ea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  <a:ea typeface="+mn-ea"/>
              </a:rPr>
              <a:t>console.dir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(5+null);//5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  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  <a:ea typeface="+mn-ea"/>
              </a:rPr>
              <a:t>console.dir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('5'+null);//5null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  <a:ea typeface="+mn-ea"/>
              </a:rPr>
              <a:t>console.dir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(5+undefined);//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  <a:ea typeface="+mn-ea"/>
              </a:rPr>
              <a:t>NaN</a:t>
            </a:r>
            <a:endParaRPr lang="en-US" altLang="zh-CN" sz="1400" dirty="0">
              <a:solidFill>
                <a:schemeClr val="bg1"/>
              </a:solidFill>
              <a:latin typeface="+mn-ea"/>
              <a:ea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  <a:ea typeface="+mn-ea"/>
              </a:rPr>
              <a:t>console.dir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(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  <a:ea typeface="+mn-ea"/>
              </a:rPr>
              <a:t>null+undefined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);//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  <a:ea typeface="+mn-ea"/>
              </a:rPr>
              <a:t>NaN</a:t>
            </a:r>
            <a:endParaRPr lang="en-US" altLang="zh-CN" sz="1400" dirty="0">
              <a:solidFill>
                <a:schemeClr val="bg1"/>
              </a:solidFill>
              <a:latin typeface="+mn-ea"/>
              <a:ea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  <a:ea typeface="+mn-ea"/>
              </a:rPr>
              <a:t>console.dir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(5+5);//10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  <a:ea typeface="+mn-ea"/>
              </a:rPr>
              <a:t>console.dir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("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两个数的和是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"+5+5);//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两个数的和是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55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  <a:ea typeface="+mn-ea"/>
              </a:rPr>
              <a:t>console.dir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("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两个数的和是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"+(5+5));//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两个数的和是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10 </a:t>
            </a:r>
            <a:endParaRPr lang="en-US" altLang="zh-CN" sz="14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marL="0" indent="0">
              <a:buNone/>
            </a:pPr>
            <a:endParaRPr lang="zh-CN" altLang="en-US" sz="1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5" name="文本占位符 6"/>
          <p:cNvSpPr txBox="1">
            <a:spLocks/>
          </p:cNvSpPr>
          <p:nvPr/>
        </p:nvSpPr>
        <p:spPr>
          <a:xfrm>
            <a:off x="4692053" y="1084804"/>
            <a:ext cx="6658252" cy="4500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cs typeface="+mn-cs"/>
              </a:defRPr>
            </a:lvl5pPr>
            <a:lvl6pPr marL="26289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eriod"/>
              <a:defRPr sz="1800" kern="1200" baseline="0">
                <a:solidFill>
                  <a:schemeClr val="tx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FFFF00"/>
                </a:solidFill>
                <a:latin typeface="+mn-ea"/>
                <a:ea typeface="+mn-ea"/>
              </a:rPr>
              <a:t>加</a:t>
            </a:r>
            <a:r>
              <a:rPr lang="zh-CN" altLang="en-US" sz="1400" dirty="0" smtClean="0">
                <a:solidFill>
                  <a:srgbClr val="FFFF00"/>
                </a:solidFill>
                <a:latin typeface="+mn-ea"/>
                <a:ea typeface="+mn-ea"/>
              </a:rPr>
              <a:t>法</a:t>
            </a:r>
            <a:r>
              <a:rPr lang="zh-CN" altLang="en-US" sz="1400" dirty="0" smtClean="0">
                <a:solidFill>
                  <a:srgbClr val="FFFF00"/>
                </a:solidFill>
                <a:latin typeface="+mn-ea"/>
                <a:ea typeface="+mn-ea"/>
              </a:rPr>
              <a:t>：</a:t>
            </a:r>
            <a:endParaRPr lang="en-US" altLang="zh-CN" sz="1400" dirty="0" smtClean="0">
              <a:solidFill>
                <a:srgbClr val="FFFF00"/>
              </a:solidFill>
              <a:latin typeface="+mn-ea"/>
              <a:ea typeface="+mn-ea"/>
            </a:endParaRPr>
          </a:p>
          <a:p>
            <a:pPr marL="0" indent="0">
              <a:buNone/>
            </a:pPr>
            <a:r>
              <a:rPr lang="zh-CN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加法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运算隐性转换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，之所以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最后说，是因为加法运算隐性转换和之前的不一样，之前的所有的运算符号，只要一个是数字，另一个也默认使用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Number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（）进行数字转换。加法运算不一样。加法运算只要其中一个是字符串，那么另外一个也会转换为字符串，然后进行字符串的拼接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！</a:t>
            </a:r>
            <a:endParaRPr lang="en-US" altLang="zh-CN" sz="14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、有一个是字符串，那么另外一个也会转换为字符串进行拼接。假如一个是字符串，另外一个是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null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或者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undefined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，那么相加，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null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或者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undefined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就会调用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String()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方法，获得字符串“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null”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或者“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undefined”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，然后进行拼接。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、假如一个数字加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null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或者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undefined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，那么还是把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null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或者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undefined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进行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Number()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转换之后再相加。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3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、剩下的原则和其他的差不多，就不多说了。</a:t>
            </a:r>
          </a:p>
          <a:p>
            <a:pPr marL="0" indent="0">
              <a:buNone/>
            </a:pP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369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FF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FF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26391</TotalTime>
  <Words>1700</Words>
  <Application>Microsoft Office PowerPoint</Application>
  <PresentationFormat>宽屏</PresentationFormat>
  <Paragraphs>176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方正正纤黑简体</vt:lpstr>
      <vt:lpstr>方正正中黑简体</vt:lpstr>
      <vt:lpstr>宋体</vt:lpstr>
      <vt:lpstr>Arial</vt:lpstr>
      <vt:lpstr>Calibri</vt:lpstr>
      <vt:lpstr>Office Theme</vt:lpstr>
      <vt:lpstr>JavaScript 值的类型转换</vt:lpstr>
      <vt:lpstr>概述</vt:lpstr>
      <vt:lpstr>转换函数</vt:lpstr>
      <vt:lpstr>转换函数</vt:lpstr>
      <vt:lpstr>强制类型转换</vt:lpstr>
      <vt:lpstr>强制类型转换栗子</vt:lpstr>
      <vt:lpstr>弱类型的隐式转换</vt:lpstr>
      <vt:lpstr>弱类型的隐式转换</vt:lpstr>
      <vt:lpstr>弱类型的隐式转换</vt:lpstr>
      <vt:lpstr>关系运算符  ‘ == ’</vt:lpstr>
      <vt:lpstr>‘==’规则整理</vt:lpstr>
      <vt:lpstr>测试</vt:lpstr>
      <vt:lpstr>谢谢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Li</dc:creator>
  <cp:lastModifiedBy>王利军</cp:lastModifiedBy>
  <cp:revision>833</cp:revision>
  <dcterms:created xsi:type="dcterms:W3CDTF">2014-05-26T06:54:02Z</dcterms:created>
  <dcterms:modified xsi:type="dcterms:W3CDTF">2017-06-09T03:41:07Z</dcterms:modified>
</cp:coreProperties>
</file>