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07" r:id="rId3"/>
    <p:sldId id="328" r:id="rId4"/>
    <p:sldId id="317" r:id="rId5"/>
    <p:sldId id="334" r:id="rId6"/>
    <p:sldId id="336" r:id="rId7"/>
    <p:sldId id="337" r:id="rId8"/>
    <p:sldId id="330" r:id="rId9"/>
    <p:sldId id="331" r:id="rId10"/>
    <p:sldId id="343" r:id="rId11"/>
    <p:sldId id="332" r:id="rId12"/>
    <p:sldId id="338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27" r:id="rId23"/>
    <p:sldId id="353" r:id="rId24"/>
    <p:sldId id="3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FF6700"/>
    <a:srgbClr val="E74430"/>
    <a:srgbClr val="A4C54D"/>
    <a:srgbClr val="219ED8"/>
    <a:srgbClr val="095DA2"/>
    <a:srgbClr val="1F4E79"/>
    <a:srgbClr val="CC0000"/>
    <a:srgbClr val="F4B183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1359" autoAdjust="0"/>
  </p:normalViewPr>
  <p:slideViewPr>
    <p:cSldViewPr snapToGrid="0">
      <p:cViewPr varScale="1">
        <p:scale>
          <a:sx n="106" d="100"/>
          <a:sy n="106" d="100"/>
        </p:scale>
        <p:origin x="582" y="84"/>
      </p:cViewPr>
      <p:guideLst>
        <p:guide orient="horz" pos="3068"/>
        <p:guide pos="2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256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B579-F785-458F-B83E-59852D30CFE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6096-93DE-49FE-8BEE-D049A6FA1A1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"/>
            <a:ext cx="12192000" cy="685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1968" y="2868009"/>
            <a:ext cx="3215640" cy="543878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使用方法与技巧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使用正常流程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zh-CN" altLang="en-US" dirty="0" smtClean="0"/>
              <a:t>克隆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 http://172.16.201.67:9111/KyshopApplication.git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保存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用户名和密码：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credential.helper</a:t>
            </a:r>
            <a:r>
              <a:rPr lang="en-US" altLang="zh-CN" dirty="0" smtClean="0"/>
              <a:t> store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</a:t>
            </a:r>
            <a:r>
              <a:rPr lang="en-US" altLang="zh-CN" dirty="0" err="1" smtClean="0"/>
              <a:t>WangLei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设置用户名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wanglei@che001.com </a:t>
            </a:r>
            <a:r>
              <a:rPr lang="zh-CN" altLang="en-US" dirty="0" smtClean="0"/>
              <a:t>设置用户邮箱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pull </a:t>
            </a:r>
            <a:r>
              <a:rPr lang="en-US" altLang="zh-CN" dirty="0" smtClean="0"/>
              <a:t>( origin master)</a:t>
            </a:r>
            <a:r>
              <a:rPr lang="en-US" dirty="0" smtClean="0"/>
              <a:t> </a:t>
            </a:r>
            <a:r>
              <a:rPr lang="zh-CN" altLang="en-US" dirty="0" smtClean="0"/>
              <a:t>拉取最新代码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add xx   /</a:t>
            </a:r>
            <a:r>
              <a:rPr lang="en-US" dirty="0" err="1" smtClean="0"/>
              <a:t>git</a:t>
            </a:r>
            <a:r>
              <a:rPr lang="en-US" dirty="0" smtClean="0"/>
              <a:t> add .  / </a:t>
            </a:r>
            <a:r>
              <a:rPr lang="en-US" dirty="0" err="1" smtClean="0"/>
              <a:t>Git</a:t>
            </a:r>
            <a:r>
              <a:rPr lang="en-US" dirty="0" smtClean="0"/>
              <a:t> add -u /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altLang="zh-CN" dirty="0" smtClean="0"/>
              <a:t>A </a:t>
            </a:r>
            <a:r>
              <a:rPr lang="en-US" dirty="0" smtClean="0"/>
              <a:t>/ </a:t>
            </a:r>
            <a:r>
              <a:rPr lang="en-US" dirty="0" err="1" smtClean="0"/>
              <a:t>git</a:t>
            </a:r>
            <a:r>
              <a:rPr lang="en-US" dirty="0" smtClean="0"/>
              <a:t> add *.java … </a:t>
            </a:r>
            <a:r>
              <a:rPr lang="zh-CN" altLang="en-US" dirty="0" smtClean="0"/>
              <a:t>添加文档到</a:t>
            </a:r>
            <a:r>
              <a:rPr lang="en-US" altLang="zh-CN" dirty="0" smtClean="0"/>
              <a:t>index(</a:t>
            </a:r>
            <a:r>
              <a:rPr lang="zh-CN" altLang="en-US" dirty="0" smtClean="0"/>
              <a:t>缓存区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</a:t>
            </a:r>
            <a:r>
              <a:rPr lang="zh-CN" altLang="en-US" dirty="0" smtClean="0"/>
              <a:t>提交代码到本地仓库</a:t>
            </a:r>
            <a:r>
              <a:rPr lang="en-US" dirty="0" smtClean="0"/>
              <a:t>”</a:t>
            </a:r>
            <a:endParaRPr lang="en-US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push( origin master)  </a:t>
            </a:r>
            <a:r>
              <a:rPr lang="zh-CN" altLang="en-US" dirty="0" smtClean="0"/>
              <a:t>推送代码到远程仓库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branch (-a) </a:t>
            </a:r>
            <a:r>
              <a:rPr lang="zh-CN" altLang="en-US" dirty="0" smtClean="0"/>
              <a:t>查看分支信息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checkout xxx  / </a:t>
            </a:r>
            <a:r>
              <a:rPr lang="en-US" dirty="0" err="1" smtClean="0"/>
              <a:t>git</a:t>
            </a:r>
            <a:r>
              <a:rPr lang="en-US" dirty="0" smtClean="0"/>
              <a:t> checkout .  / </a:t>
            </a:r>
            <a:r>
              <a:rPr lang="en-US" dirty="0" err="1" smtClean="0"/>
              <a:t>git</a:t>
            </a:r>
            <a:r>
              <a:rPr lang="en-US" dirty="0" smtClean="0"/>
              <a:t> checkout *.java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内容覆盖工作区内容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(--name-status)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 (</a:t>
            </a:r>
            <a:r>
              <a:rPr lang="zh-CN" altLang="en-US" dirty="0" smtClean="0"/>
              <a:t>对应的文件状态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xxx.java  </a:t>
            </a:r>
            <a:r>
              <a:rPr lang="zh-CN" altLang="en-US" dirty="0" smtClean="0"/>
              <a:t>查看单个文件的修改历史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log - -pretty=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日志单行显示，适用于查看较多日志</a:t>
            </a:r>
            <a:endParaRPr lang="en-US" altLang="zh-CN" dirty="0" smtClean="0"/>
          </a:p>
          <a:p>
            <a:pPr lvl="5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altLang="zh-CN" dirty="0" smtClean="0"/>
              <a:t>show xxx(commit code)  </a:t>
            </a:r>
            <a:r>
              <a:rPr lang="zh-CN" altLang="en-US" dirty="0" smtClean="0"/>
              <a:t>查看提交详情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分支使用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indent="-342900"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lvl="5"/>
            <a:r>
              <a:rPr lang="en-US" dirty="0" err="1" smtClean="0"/>
              <a:t>Git</a:t>
            </a:r>
            <a:r>
              <a:rPr lang="en-US" dirty="0" smtClean="0"/>
              <a:t> branch –B xxx  </a:t>
            </a:r>
            <a:r>
              <a:rPr lang="zh-CN" altLang="en-US" dirty="0" smtClean="0"/>
              <a:t>在当前分支基础上创建新的分支并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到新建分支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rebase origin master  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分支进行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merge  xxx   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进行分支合并。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mergetool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时出现冲突时，进行冲突的处理，也可以在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进行处理，处理后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，再</a:t>
            </a:r>
            <a:r>
              <a:rPr lang="en-US" altLang="zh-CN" dirty="0" smtClean="0"/>
              <a:t>push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代码回退处理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6" y="1181100"/>
            <a:ext cx="11216254" cy="4618038"/>
          </a:xfrm>
        </p:spPr>
        <p:txBody>
          <a:bodyPr/>
          <a:lstStyle>
            <a:lvl1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1pPr>
            <a:lvl2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2pPr>
            <a:lvl3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3pPr>
            <a:lvl4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4pPr>
            <a:lvl5pPr>
              <a:defRPr>
                <a:latin typeface="方正正纤黑简体" panose="02000000000000000000" pitchFamily="2" charset="-122"/>
                <a:ea typeface="方正正纤黑简体" panose="02000000000000000000" pitchFamily="2" charset="-122"/>
              </a:defRPr>
            </a:lvl5pPr>
            <a:lvl6pPr marL="26289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 baseline="0"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6pPr>
          </a:lstStyle>
          <a:p>
            <a:pPr marL="2628900" marR="0" lvl="5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. /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 xxx.java 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覆盖工作区代码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checkout &lt;commit code&gt;  xxx.java </a:t>
            </a:r>
            <a:r>
              <a:rPr lang="zh-CN" altLang="en-US" dirty="0" smtClean="0"/>
              <a:t>利用本地仓库代码覆盖工作区代码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reset &lt;commit code&gt; &lt;paths&gt;  </a:t>
            </a:r>
            <a:r>
              <a:rPr lang="zh-CN" altLang="en-US" dirty="0" smtClean="0"/>
              <a:t>利用已提交代码覆盖工作区代码（工作区原有修改保留。不重置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与本地仓库）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reset –hard HEAD^( HEAD~3)  </a:t>
            </a:r>
            <a:r>
              <a:rPr lang="zh-CN" altLang="en-US" dirty="0" smtClean="0"/>
              <a:t>工作区，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，本地仓库全部重置。想要恢复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后查看 </a:t>
            </a:r>
            <a:r>
              <a:rPr lang="en-US" altLang="zh-CN" dirty="0" smtClean="0"/>
              <a:t>commit code </a:t>
            </a:r>
            <a:r>
              <a:rPr lang="zh-CN" altLang="en-US" dirty="0" smtClean="0"/>
              <a:t>后，利用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–hard &lt;commit code&gt;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此命令比较的是工作区</a:t>
            </a:r>
            <a:r>
              <a:rPr lang="en-US" altLang="zh-CN" dirty="0" smtClean="0"/>
              <a:t>(Working tree)</a:t>
            </a:r>
            <a:r>
              <a:rPr lang="zh-CN" altLang="en-US" dirty="0" smtClean="0"/>
              <a:t>和暂存区域快照</a:t>
            </a:r>
            <a:r>
              <a:rPr lang="en-US" altLang="zh-CN" dirty="0" smtClean="0"/>
              <a:t>(index)</a:t>
            </a:r>
            <a:r>
              <a:rPr lang="zh-CN" altLang="en-US" dirty="0" smtClean="0"/>
              <a:t>之间的差异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SHA1 SHA2  </a:t>
            </a:r>
            <a:r>
              <a:rPr lang="zh-CN" altLang="en-US" dirty="0" smtClean="0"/>
              <a:t>比较两个不同提交间的差异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HEAD </a:t>
            </a:r>
            <a:r>
              <a:rPr lang="zh-CN" altLang="en-US" dirty="0" smtClean="0"/>
              <a:t>比较与上次提交的差异</a:t>
            </a:r>
            <a:endParaRPr lang="en-US" altLang="zh-CN" dirty="0" smtClean="0"/>
          </a:p>
          <a:p>
            <a:pPr lvl="5"/>
            <a:r>
              <a:rPr lang="en-US" altLang="zh-CN" dirty="0" err="1" smtClean="0"/>
              <a:t>Git</a:t>
            </a:r>
            <a:r>
              <a:rPr lang="en-US" altLang="zh-CN" dirty="0" smtClean="0"/>
              <a:t> diff SHA1 SAH2 -- xxx.java </a:t>
            </a:r>
            <a:r>
              <a:rPr lang="zh-CN" altLang="en-US" dirty="0" smtClean="0"/>
              <a:t>比较指定提交间某个文件的差异</a:t>
            </a:r>
            <a:endParaRPr lang="en-US" altLang="zh-CN" dirty="0" smtClean="0"/>
          </a:p>
          <a:p>
            <a:pPr lvl="5"/>
            <a:endParaRPr lang="en-US" altLang="zh-CN" dirty="0" smtClean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37555" y="2960067"/>
            <a:ext cx="5456068" cy="656893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Shell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代码批量更新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52076" y="967091"/>
            <a:ext cx="7067550" cy="468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代码回退处理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25428" y="1085430"/>
            <a:ext cx="6258516" cy="4789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1392"/>
            <a:ext cx="12192000" cy="69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60116"/>
            <a:ext cx="3904157" cy="539313"/>
          </a:xfrm>
          <a:prstGeom prst="rect">
            <a:avLst/>
          </a:prstGeom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271" y="6171567"/>
            <a:ext cx="695914" cy="66611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646" y="330053"/>
            <a:ext cx="3338005" cy="4693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代码批量更新</a:t>
            </a:r>
            <a:r>
              <a:rPr lang="en-US" altLang="zh-CN" dirty="0" smtClean="0"/>
              <a:t>1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4693"/>
            <a:ext cx="12192000" cy="971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2648" y="1079440"/>
            <a:ext cx="5548566" cy="458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568580" y="2246359"/>
            <a:ext cx="2936146" cy="65623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80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defRPr>
            </a:lvl1pPr>
          </a:lstStyle>
          <a:p>
            <a:r>
              <a:rPr lang="zh-CN" altLang="en-US" dirty="0" smtClean="0"/>
              <a:t>谢谢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3453-DAC9-4B92-AD21-A5C6135546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方正正中黑简体" panose="02000000000000000000" pitchFamily="2" charset="-122"/>
          <a:ea typeface="方正正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2378" y="3062734"/>
            <a:ext cx="4048056" cy="951166"/>
          </a:xfrm>
        </p:spPr>
        <p:txBody>
          <a:bodyPr>
            <a:normAutofit/>
          </a:bodyPr>
          <a:lstStyle/>
          <a:p>
            <a:r>
              <a:rPr lang="en-US" altLang="zh-CN" b="1" dirty="0"/>
              <a:t>PHP </a:t>
            </a:r>
            <a:r>
              <a:rPr b="1" dirty="0"/>
              <a:t>RabbitMq</a:t>
            </a:r>
            <a:br>
              <a:rPr lang="zh-CN" altLang="en-US" b="1" dirty="0"/>
            </a:b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000"/>
              <a:t>Binding </a:t>
            </a:r>
            <a:r>
              <a:rPr lang="zh-CN" altLang="en-US" sz="2000"/>
              <a:t>绑定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RabbitMQ</a:t>
            </a:r>
            <a:r>
              <a:rPr lang="zh-CN" altLang="zh-CN" sz="2000"/>
              <a:t>中通过</a:t>
            </a:r>
            <a:r>
              <a:rPr lang="en-US" altLang="zh-CN" sz="2000"/>
              <a:t>Binding</a:t>
            </a:r>
            <a:r>
              <a:rPr lang="zh-CN" altLang="en-US" sz="2000"/>
              <a:t>将</a:t>
            </a:r>
            <a:r>
              <a:rPr lang="en-US" altLang="zh-CN" sz="2000"/>
              <a:t>Exchange</a:t>
            </a:r>
            <a:r>
              <a:rPr lang="zh-CN" altLang="en-US" sz="2000"/>
              <a:t>与</a:t>
            </a:r>
            <a:r>
              <a:rPr lang="en-US" altLang="zh-CN" sz="2000"/>
              <a:t>Queue</a:t>
            </a:r>
            <a:r>
              <a:rPr lang="zh-CN" altLang="en-US" sz="2000"/>
              <a:t>关联起来，这样</a:t>
            </a:r>
            <a:r>
              <a:rPr lang="en-US" altLang="zh-CN" sz="2000">
                <a:sym typeface="+mn-ea"/>
              </a:rPr>
              <a:t>RabbitMQ</a:t>
            </a:r>
            <a:r>
              <a:rPr lang="zh-CN" altLang="en-US" sz="2000">
                <a:sym typeface="+mn-ea"/>
              </a:rPr>
              <a:t>就知道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如何正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确的将消息路由到指定的</a:t>
            </a:r>
            <a:r>
              <a:rPr lang="en-US" altLang="zh-CN" sz="2000">
                <a:sym typeface="+mn-ea"/>
              </a:rPr>
              <a:t>Queue</a:t>
            </a:r>
            <a:r>
              <a:rPr lang="zh-CN" altLang="en-US" sz="2000">
                <a:sym typeface="+mn-ea"/>
              </a:rPr>
              <a:t>了。如下图所示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2407920"/>
            <a:ext cx="318071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ym typeface="+mn-ea"/>
              </a:rPr>
              <a:t>Binding key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在绑定（</a:t>
            </a:r>
            <a:r>
              <a:rPr lang="en-US" altLang="zh-CN" sz="2000">
                <a:sym typeface="+mn-ea"/>
              </a:rPr>
              <a:t>Binding</a:t>
            </a:r>
            <a:r>
              <a:rPr lang="zh-CN" altLang="en-US" sz="2000">
                <a:sym typeface="+mn-ea"/>
              </a:rPr>
              <a:t>）</a:t>
            </a:r>
            <a:r>
              <a:rPr lang="en-US" altLang="zh-CN" sz="2000">
                <a:sym typeface="+mn-ea"/>
              </a:rPr>
              <a:t>Exchange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Queue</a:t>
            </a:r>
            <a:r>
              <a:rPr lang="zh-CN" altLang="en-US" sz="2000">
                <a:sym typeface="+mn-ea"/>
              </a:rPr>
              <a:t>的同时，一般会指定一个</a:t>
            </a:r>
            <a:r>
              <a:rPr lang="en-US" altLang="zh-CN" sz="2000">
                <a:sym typeface="+mn-ea"/>
              </a:rPr>
              <a:t>binding key</a:t>
            </a:r>
            <a:r>
              <a:rPr lang="zh-CN" altLang="en-US" sz="2000">
                <a:sym typeface="+mn-ea"/>
              </a:rPr>
              <a:t>；</a:t>
            </a:r>
            <a:r>
              <a:rPr lang="zh-CN" altLang="en-US" sz="2000">
                <a:sym typeface="+mn-ea"/>
              </a:rPr>
              <a:t>消费者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将消息发送给</a:t>
            </a:r>
            <a:r>
              <a:rPr lang="en-US" altLang="zh-CN" sz="2000">
                <a:sym typeface="+mn-ea"/>
              </a:rPr>
              <a:t>Exchange</a:t>
            </a:r>
            <a:r>
              <a:rPr lang="zh-CN" altLang="en-US" sz="2000">
                <a:sym typeface="+mn-ea"/>
              </a:rPr>
              <a:t>时，一般会指定一个</a:t>
            </a:r>
            <a:r>
              <a:rPr lang="en-US" altLang="zh-CN" sz="2000">
                <a:sym typeface="+mn-ea"/>
              </a:rPr>
              <a:t>routing key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当</a:t>
            </a:r>
            <a:r>
              <a:rPr lang="en-US" altLang="zh-CN" sz="2000">
                <a:sym typeface="+mn-ea"/>
              </a:rPr>
              <a:t>binding key 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routing key</a:t>
            </a:r>
            <a:r>
              <a:rPr lang="zh-CN" altLang="en-US" sz="2000">
                <a:sym typeface="+mn-ea"/>
              </a:rPr>
              <a:t>相匹配时、消息将会被路由到对应的</a:t>
            </a:r>
            <a:r>
              <a:rPr lang="en-US" altLang="zh-CN" sz="2000">
                <a:sym typeface="+mn-ea"/>
              </a:rPr>
              <a:t>Queue</a:t>
            </a:r>
            <a:r>
              <a:rPr lang="zh-CN" altLang="en-US" sz="2000">
                <a:sym typeface="+mn-ea"/>
              </a:rPr>
              <a:t>中。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在绑定多个</a:t>
            </a:r>
            <a:r>
              <a:rPr lang="en-US" altLang="zh-CN" sz="2000">
                <a:sym typeface="+mn-ea"/>
              </a:rPr>
              <a:t>Queue</a:t>
            </a:r>
            <a:r>
              <a:rPr lang="zh-CN" altLang="en-US" sz="2000">
                <a:sym typeface="+mn-ea"/>
              </a:rPr>
              <a:t>到同一个</a:t>
            </a:r>
            <a:r>
              <a:rPr lang="en-US" altLang="zh-CN" sz="2000">
                <a:sym typeface="+mn-ea"/>
              </a:rPr>
              <a:t>Exchagne</a:t>
            </a:r>
            <a:r>
              <a:rPr lang="zh-CN" altLang="en-US" sz="2000">
                <a:sym typeface="+mn-ea"/>
              </a:rPr>
              <a:t>的时候，这些</a:t>
            </a:r>
            <a:r>
              <a:rPr lang="en-US" altLang="zh-CN" sz="2000">
                <a:sym typeface="+mn-ea"/>
              </a:rPr>
              <a:t>Binding</a:t>
            </a:r>
            <a:r>
              <a:rPr lang="zh-CN" altLang="en-US" sz="2000">
                <a:sym typeface="+mn-ea"/>
              </a:rPr>
              <a:t>允许使用相同的</a:t>
            </a:r>
            <a:r>
              <a:rPr lang="en-US" altLang="zh-CN" sz="2000">
                <a:sym typeface="+mn-ea"/>
              </a:rPr>
              <a:t>	binding key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marL="914400" lvl="2" indent="0">
              <a:buNone/>
            </a:pPr>
            <a:r>
              <a:rPr lang="en-US" altLang="zh-CN" sz="2000"/>
              <a:t>binding key</a:t>
            </a:r>
            <a:r>
              <a:rPr lang="zh-CN" altLang="en-US" sz="2000"/>
              <a:t>并不是在所有情况下都生效，它依赖于</a:t>
            </a:r>
            <a:r>
              <a:rPr lang="en-US" altLang="zh-CN" sz="2000"/>
              <a:t>Exchange Type</a:t>
            </a:r>
            <a:r>
              <a:rPr lang="zh-CN" altLang="en-US" sz="2000"/>
              <a:t>，比如</a:t>
            </a:r>
            <a:r>
              <a:rPr lang="en-US" altLang="zh-CN" sz="2000"/>
              <a:t>fanout</a:t>
            </a:r>
            <a:r>
              <a:rPr lang="zh-CN" altLang="en-US" sz="2000"/>
              <a:t>类型的</a:t>
            </a:r>
            <a:r>
              <a:rPr lang="en-US" altLang="zh-CN" sz="2000"/>
              <a:t>Exchange</a:t>
            </a:r>
            <a:r>
              <a:rPr lang="zh-CN" altLang="en-US" sz="2000"/>
              <a:t>就会无时</a:t>
            </a:r>
            <a:r>
              <a:rPr lang="en-US" altLang="zh-CN" sz="2000"/>
              <a:t>binding key</a:t>
            </a:r>
            <a:r>
              <a:rPr lang="zh-CN" altLang="en-US" sz="2000"/>
              <a:t>，而是将消息路由到所有绑定到该</a:t>
            </a:r>
            <a:r>
              <a:rPr lang="en-US" altLang="zh-CN" sz="2000"/>
              <a:t>Exchange</a:t>
            </a:r>
            <a:r>
              <a:rPr lang="zh-CN" altLang="en-US" sz="2000"/>
              <a:t>的</a:t>
            </a:r>
            <a:r>
              <a:rPr lang="en-US" altLang="zh-CN" sz="2000"/>
              <a:t>Queue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Exchange Types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RabbitMQ</a:t>
            </a:r>
            <a:r>
              <a:rPr lang="zh-CN" altLang="en-US" sz="2000"/>
              <a:t>常用的</a:t>
            </a:r>
            <a:r>
              <a:rPr lang="en-US" altLang="zh-CN" sz="2000"/>
              <a:t>Exchagne Type</a:t>
            </a:r>
            <a:r>
              <a:rPr lang="zh-CN" altLang="en-US" sz="2000"/>
              <a:t>有</a:t>
            </a:r>
            <a:r>
              <a:rPr lang="en-US" altLang="zh-CN" sz="2000"/>
              <a:t>fanout</a:t>
            </a:r>
            <a:r>
              <a:rPr lang="zh-CN" altLang="en-US" sz="2000"/>
              <a:t>、</a:t>
            </a:r>
            <a:r>
              <a:rPr lang="en-US" altLang="zh-CN" sz="2000"/>
              <a:t>direct</a:t>
            </a:r>
            <a:r>
              <a:rPr lang="zh-CN" altLang="en-US" sz="2000"/>
              <a:t>、</a:t>
            </a:r>
            <a:r>
              <a:rPr lang="en-US" altLang="zh-CN" sz="2000"/>
              <a:t>topic</a:t>
            </a:r>
            <a:r>
              <a:rPr lang="zh-CN" altLang="en-US" sz="2000"/>
              <a:t>、</a:t>
            </a:r>
            <a:r>
              <a:rPr lang="en-US" altLang="zh-CN" sz="2000"/>
              <a:t>headers</a:t>
            </a:r>
            <a:r>
              <a:rPr lang="zh-CN" altLang="en-US" sz="2000"/>
              <a:t>四种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fanout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fanout</a:t>
            </a:r>
            <a:r>
              <a:rPr lang="zh-CN" altLang="en-US" sz="2000"/>
              <a:t>类型的</a:t>
            </a:r>
            <a:r>
              <a:rPr lang="en-US" altLang="zh-CN" sz="2000"/>
              <a:t>Exchange</a:t>
            </a:r>
            <a:r>
              <a:rPr lang="zh-CN" altLang="en-US" sz="2000"/>
              <a:t>路由规则非常简单，它会把所有发送到</a:t>
            </a:r>
            <a:r>
              <a:rPr lang="en-US" altLang="zh-CN" sz="2000"/>
              <a:t>					Exchange</a:t>
            </a:r>
            <a:r>
              <a:rPr lang="zh-CN" altLang="en-US" sz="2000"/>
              <a:t>的消息路由到所有与他绑定的</a:t>
            </a:r>
            <a:r>
              <a:rPr lang="en-US" altLang="zh-CN" sz="2000"/>
              <a:t>Queue</a:t>
            </a:r>
            <a:r>
              <a:rPr lang="zh-CN" altLang="en-US" sz="2000"/>
              <a:t>中。如下图所示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</a:t>
            </a:r>
            <a:r>
              <a:rPr lang="zh-CN" altLang="en-US" sz="2000"/>
              <a:t>上图中， 生产者（</a:t>
            </a:r>
            <a:r>
              <a:rPr lang="en-US" altLang="zh-CN" sz="2000"/>
              <a:t>P</a:t>
            </a:r>
            <a:r>
              <a:rPr lang="zh-CN" altLang="en-US" sz="2000"/>
              <a:t>）发送到</a:t>
            </a:r>
            <a:r>
              <a:rPr lang="en-US" altLang="zh-CN" sz="2000"/>
              <a:t>Exchange</a:t>
            </a:r>
            <a:r>
              <a:rPr lang="zh-CN" altLang="en-US" sz="2000"/>
              <a:t>（</a:t>
            </a:r>
            <a:r>
              <a:rPr lang="en-US" altLang="zh-CN" sz="2000"/>
              <a:t>X</a:t>
            </a:r>
            <a:r>
              <a:rPr lang="zh-CN" altLang="en-US" sz="2000"/>
              <a:t>）的苏有消息都会路由到图中的两个</a:t>
            </a:r>
            <a:r>
              <a:rPr lang="en-US" altLang="zh-CN" sz="2000"/>
              <a:t>			</a:t>
            </a:r>
            <a:r>
              <a:rPr lang="en-US" altLang="zh-CN" sz="2000"/>
              <a:t>Queue</a:t>
            </a:r>
            <a:r>
              <a:rPr lang="zh-CN" altLang="en-US" sz="2000"/>
              <a:t>，并最终被两个消费者（</a:t>
            </a:r>
            <a:r>
              <a:rPr lang="en-US" altLang="zh-CN" sz="2000"/>
              <a:t>C1</a:t>
            </a:r>
            <a:r>
              <a:rPr lang="zh-CN" altLang="en-US" sz="2000"/>
              <a:t>与</a:t>
            </a:r>
            <a:r>
              <a:rPr lang="en-US" altLang="zh-CN" sz="2000"/>
              <a:t>C2</a:t>
            </a:r>
            <a:r>
              <a:rPr lang="zh-CN" altLang="en-US" sz="2000"/>
              <a:t>）消费。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675" y="2978150"/>
            <a:ext cx="326644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Exchange Types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	direct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direct</a:t>
            </a:r>
            <a:r>
              <a:rPr lang="zh-CN" altLang="en-US" sz="2000"/>
              <a:t>类型的</a:t>
            </a:r>
            <a:r>
              <a:rPr lang="en-US" altLang="zh-CN" sz="2000"/>
              <a:t>Exchange</a:t>
            </a:r>
            <a:r>
              <a:rPr lang="zh-CN" altLang="en-US" sz="2000"/>
              <a:t>路由规则也很简单，它会吧消息路由到那些</a:t>
            </a:r>
            <a:r>
              <a:rPr lang="en-US" altLang="zh-CN" sz="2000"/>
              <a:t>binding key</a:t>
            </a:r>
            <a:r>
              <a:rPr lang="zh-CN" altLang="en-US" sz="2000"/>
              <a:t>与</a:t>
            </a:r>
            <a:r>
              <a:rPr lang="en-US" altLang="zh-CN" sz="2000"/>
              <a:t>			</a:t>
            </a:r>
            <a:r>
              <a:rPr lang="en-US" altLang="zh-CN" sz="2000"/>
              <a:t>routing key</a:t>
            </a:r>
            <a:r>
              <a:rPr lang="zh-CN" altLang="en-US" sz="2000"/>
              <a:t>完全匹配的</a:t>
            </a:r>
            <a:r>
              <a:rPr lang="en-US" altLang="zh-CN" sz="2000"/>
              <a:t>Queue</a:t>
            </a:r>
            <a:r>
              <a:rPr lang="zh-CN" altLang="en-US" sz="2000"/>
              <a:t>中。如下图所示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</a:t>
            </a:r>
            <a:r>
              <a:rPr lang="zh-CN" altLang="en-US" sz="2000"/>
              <a:t>以上图的配置为例，我们以</a:t>
            </a:r>
            <a:r>
              <a:rPr lang="en-US" altLang="zh-CN" sz="2000"/>
              <a:t>routingKey=”error”</a:t>
            </a:r>
            <a:r>
              <a:rPr lang="zh-CN" altLang="en-US" sz="2000"/>
              <a:t>发送消息到</a:t>
            </a:r>
            <a:r>
              <a:rPr lang="en-US" altLang="zh-CN" sz="2000"/>
              <a:t>Exchange</a:t>
            </a:r>
            <a:r>
              <a:rPr lang="zh-CN" altLang="en-US" sz="2000"/>
              <a:t>，则消息路</a:t>
            </a:r>
            <a:r>
              <a:rPr lang="en-US" altLang="zh-CN" sz="2000"/>
              <a:t>		</a:t>
            </a:r>
            <a:r>
              <a:rPr lang="zh-CN" altLang="en-US" sz="2000"/>
              <a:t>由到</a:t>
            </a:r>
            <a:r>
              <a:rPr lang="en-US" altLang="zh-CN" sz="2000"/>
              <a:t>Queue1</a:t>
            </a:r>
            <a:r>
              <a:rPr lang="zh-CN" altLang="en-US" sz="2000"/>
              <a:t>（</a:t>
            </a:r>
            <a:r>
              <a:rPr lang="en-US" altLang="zh-CN" sz="2000"/>
              <a:t>amqp.gen-S9b...,</a:t>
            </a:r>
            <a:r>
              <a:rPr lang="zh-CN" altLang="zh-CN" sz="2000"/>
              <a:t>这是由</a:t>
            </a:r>
            <a:r>
              <a:rPr lang="en-US" altLang="zh-CN" sz="2000"/>
              <a:t>RabbitMQ</a:t>
            </a:r>
            <a:r>
              <a:rPr lang="zh-CN" altLang="en-US" sz="2000"/>
              <a:t>自动生成的</a:t>
            </a:r>
            <a:r>
              <a:rPr lang="en-US" altLang="zh-CN" sz="2000"/>
              <a:t>Queue</a:t>
            </a:r>
            <a:r>
              <a:rPr lang="zh-CN" altLang="en-US" sz="2000"/>
              <a:t>名称）和</a:t>
            </a:r>
            <a:r>
              <a:rPr lang="en-US" altLang="zh-CN" sz="2000"/>
              <a:t>Queue2			</a:t>
            </a:r>
            <a:r>
              <a:rPr lang="zh-CN" altLang="en-US" sz="2000"/>
              <a:t>（</a:t>
            </a:r>
            <a:r>
              <a:rPr lang="en-US" altLang="zh-CN" sz="2000"/>
              <a:t>amqp.gen-Agl...</a:t>
            </a:r>
            <a:r>
              <a:rPr lang="zh-CN" altLang="en-US" sz="2000"/>
              <a:t>）；如果我们以</a:t>
            </a:r>
            <a:r>
              <a:rPr lang="en-US" altLang="zh-CN" sz="2000"/>
              <a:t>routingKey=”info”</a:t>
            </a:r>
            <a:r>
              <a:rPr lang="zh-CN" altLang="en-US" sz="2000"/>
              <a:t>或</a:t>
            </a:r>
            <a:r>
              <a:rPr lang="en-US" altLang="zh-CN" sz="2000"/>
              <a:t>routingKey=“warning”		</a:t>
            </a:r>
            <a:r>
              <a:rPr lang="zh-CN" altLang="en-US" sz="2000"/>
              <a:t>来发送消息，则消息只会路由到</a:t>
            </a:r>
            <a:r>
              <a:rPr lang="en-US" altLang="zh-CN" sz="2000"/>
              <a:t>Queue2.</a:t>
            </a:r>
            <a:r>
              <a:rPr lang="zh-CN" altLang="en-US" sz="2000"/>
              <a:t>如果我们以其他</a:t>
            </a:r>
            <a:r>
              <a:rPr lang="en-US" altLang="zh-CN" sz="2000"/>
              <a:t>routingKey</a:t>
            </a:r>
            <a:r>
              <a:rPr lang="zh-CN" altLang="en-US" sz="2000"/>
              <a:t>发送消息，则</a:t>
            </a:r>
            <a:r>
              <a:rPr lang="en-US" altLang="zh-CN" sz="2000"/>
              <a:t>			</a:t>
            </a:r>
            <a:r>
              <a:rPr lang="zh-CN" altLang="en-US" sz="2000"/>
              <a:t>消息不会路由到这两个</a:t>
            </a:r>
            <a:r>
              <a:rPr lang="en-US" altLang="zh-CN" sz="2000"/>
              <a:t>Queue</a:t>
            </a:r>
            <a:r>
              <a:rPr lang="zh-CN" altLang="en-US" sz="2000"/>
              <a:t>中。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2508250"/>
            <a:ext cx="413321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ym typeface="+mn-ea"/>
              </a:rPr>
              <a:t>Exchange Types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	topic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direct</a:t>
            </a:r>
            <a:r>
              <a:rPr lang="zh-CN" altLang="en-US" sz="2000"/>
              <a:t>类型的</a:t>
            </a:r>
            <a:r>
              <a:rPr lang="en-US" altLang="zh-CN" sz="2000"/>
              <a:t>Exchange</a:t>
            </a:r>
            <a:r>
              <a:rPr lang="zh-CN" altLang="en-US" sz="2000"/>
              <a:t>路由规则是完全匹配</a:t>
            </a:r>
            <a:r>
              <a:rPr lang="en-US" altLang="zh-CN" sz="2000"/>
              <a:t>binding key</a:t>
            </a:r>
            <a:r>
              <a:rPr lang="zh-CN" altLang="en-US" sz="2000"/>
              <a:t>与</a:t>
            </a:r>
            <a:r>
              <a:rPr lang="en-US" altLang="zh-CN" sz="2000"/>
              <a:t>routing key</a:t>
            </a:r>
            <a:r>
              <a:rPr lang="zh-CN" altLang="en-US" sz="2000"/>
              <a:t>，但这种严</a:t>
            </a:r>
            <a:r>
              <a:rPr lang="en-US" altLang="zh-CN" sz="2000"/>
              <a:t>		</a:t>
            </a:r>
            <a:r>
              <a:rPr lang="zh-CN" altLang="en-US" sz="2000"/>
              <a:t>格的匹配方式在很多情况下不能满足实际业务需求。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topic</a:t>
            </a:r>
            <a:r>
              <a:rPr lang="zh-CN" altLang="en-US" sz="2000"/>
              <a:t>类型的</a:t>
            </a:r>
            <a:r>
              <a:rPr lang="en-US" altLang="zh-CN" sz="2000"/>
              <a:t>Exchagne</a:t>
            </a:r>
            <a:r>
              <a:rPr lang="zh-CN" altLang="en-US" sz="2000"/>
              <a:t>在匹配规则上进行了扩展。它与</a:t>
            </a:r>
            <a:r>
              <a:rPr lang="en-US" altLang="zh-CN" sz="2000"/>
              <a:t>direct</a:t>
            </a:r>
            <a:r>
              <a:rPr lang="zh-CN" altLang="en-US" sz="2000"/>
              <a:t>类型的</a:t>
            </a:r>
            <a:r>
              <a:rPr lang="en-US" altLang="zh-CN" sz="2000"/>
              <a:t>Exchagne</a:t>
            </a:r>
            <a:r>
              <a:rPr lang="zh-CN" altLang="en-US" sz="2000"/>
              <a:t>相似，</a:t>
            </a:r>
            <a:r>
              <a:rPr lang="en-US" altLang="zh-CN" sz="2000"/>
              <a:t>		</a:t>
            </a:r>
            <a:r>
              <a:rPr lang="zh-CN" altLang="en-US" sz="2000"/>
              <a:t>也是将消息路由到</a:t>
            </a:r>
            <a:r>
              <a:rPr lang="en-US" altLang="zh-CN" sz="2000"/>
              <a:t>binding key</a:t>
            </a:r>
            <a:r>
              <a:rPr lang="zh-CN" altLang="en-US" sz="2000"/>
              <a:t>与</a:t>
            </a:r>
            <a:r>
              <a:rPr lang="en-US" altLang="zh-CN" sz="2000"/>
              <a:t>routing key</a:t>
            </a:r>
            <a:r>
              <a:rPr lang="zh-CN" altLang="en-US" sz="2000"/>
              <a:t>相匹配的</a:t>
            </a:r>
            <a:r>
              <a:rPr lang="en-US" altLang="zh-CN" sz="2000"/>
              <a:t>Queue</a:t>
            </a:r>
            <a:r>
              <a:rPr lang="zh-CN" altLang="en-US" sz="2000"/>
              <a:t>中，但这里的匹配规</a:t>
            </a:r>
            <a:r>
              <a:rPr lang="en-US" altLang="zh-CN" sz="2000"/>
              <a:t>			</a:t>
            </a:r>
            <a:r>
              <a:rPr lang="zh-CN" altLang="en-US" sz="2000"/>
              <a:t>则有些不同，它约定：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	1</a:t>
            </a:r>
            <a:r>
              <a:rPr lang="zh-CN" altLang="en-US" sz="2000"/>
              <a:t>：</a:t>
            </a:r>
            <a:r>
              <a:rPr lang="en-US" altLang="zh-CN" sz="2000"/>
              <a:t>routing key</a:t>
            </a:r>
            <a:r>
              <a:rPr lang="zh-CN" altLang="en-US" sz="2000"/>
              <a:t>为一个句</a:t>
            </a:r>
            <a:r>
              <a:rPr lang="zh-CN" altLang="en-US" sz="2000">
                <a:sym typeface="+mn-ea"/>
              </a:rPr>
              <a:t>点</a:t>
            </a:r>
            <a:r>
              <a:rPr lang="zh-CN" altLang="en-US" sz="2000"/>
              <a:t>号</a:t>
            </a:r>
            <a:r>
              <a:rPr lang="en-US" altLang="zh-CN" sz="2000"/>
              <a:t>“.”</a:t>
            </a:r>
            <a:r>
              <a:rPr lang="zh-CN" altLang="en-US" sz="2000"/>
              <a:t>分割的字符串（我们将据被句点号</a:t>
            </a:r>
            <a:r>
              <a:rPr lang="en-US" altLang="zh-CN" sz="2000">
                <a:sym typeface="+mn-ea"/>
              </a:rPr>
              <a:t>“.”			</a:t>
            </a:r>
            <a:r>
              <a:rPr lang="zh-CN" altLang="en-US" sz="2000">
                <a:sym typeface="+mn-ea"/>
              </a:rPr>
              <a:t>分割开的每一段独立的字符串成为一个单词</a:t>
            </a:r>
            <a:r>
              <a:rPr lang="zh-CN" altLang="en-US" sz="2000"/>
              <a:t>），如</a:t>
            </a:r>
            <a:r>
              <a:rPr lang="en-US" altLang="zh-CN" sz="2000"/>
              <a:t>“stock.usd,nyse”</a:t>
            </a:r>
            <a:r>
              <a:rPr lang="zh-CN" altLang="en-US" sz="2000"/>
              <a:t>、</a:t>
            </a:r>
            <a:r>
              <a:rPr lang="en-US" altLang="zh-CN" sz="2000"/>
              <a:t>				“nyse.vmw”</a:t>
            </a:r>
            <a:r>
              <a:rPr lang="zh-CN" altLang="en-US" sz="2000"/>
              <a:t>、</a:t>
            </a:r>
            <a:r>
              <a:rPr lang="en-US" altLang="zh-CN" sz="2000"/>
              <a:t>”quick.orange.rabbit”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	2</a:t>
            </a:r>
            <a:r>
              <a:rPr lang="zh-CN" altLang="en-US" sz="2000"/>
              <a:t>：</a:t>
            </a:r>
            <a:r>
              <a:rPr lang="en-US" altLang="zh-CN" sz="2000"/>
              <a:t>binding key</a:t>
            </a:r>
            <a:r>
              <a:rPr lang="zh-CN" altLang="en-US" sz="2000"/>
              <a:t>与</a:t>
            </a:r>
            <a:r>
              <a:rPr lang="en-US" altLang="zh-CN" sz="2000"/>
              <a:t>routing key</a:t>
            </a:r>
            <a:r>
              <a:rPr lang="zh-CN" altLang="en-US" sz="2000"/>
              <a:t>一样也是句点号</a:t>
            </a:r>
            <a:r>
              <a:rPr lang="en-US" altLang="zh-CN" sz="2000"/>
              <a:t>”.”</a:t>
            </a:r>
            <a:r>
              <a:rPr lang="zh-CN" altLang="en-US" sz="2000"/>
              <a:t>分割的字符串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	3</a:t>
            </a:r>
            <a:r>
              <a:rPr lang="zh-CN" altLang="en-US" sz="2000"/>
              <a:t>：</a:t>
            </a:r>
            <a:r>
              <a:rPr lang="en-US" altLang="zh-CN" sz="2000"/>
              <a:t>binding key</a:t>
            </a:r>
            <a:r>
              <a:rPr lang="zh-CN" altLang="en-US" sz="2000"/>
              <a:t>中可以存在两种特殊字符</a:t>
            </a:r>
            <a:r>
              <a:rPr lang="en-US" altLang="zh-CN" sz="2000"/>
              <a:t>“*”</a:t>
            </a:r>
            <a:r>
              <a:rPr lang="zh-CN" altLang="en-US" sz="2000"/>
              <a:t>与</a:t>
            </a:r>
            <a:r>
              <a:rPr lang="en-US" altLang="zh-CN" sz="2000"/>
              <a:t>“#”</a:t>
            </a:r>
            <a:r>
              <a:rPr lang="zh-CN" altLang="en-US" sz="2000"/>
              <a:t>，用于做模糊匹配，</a:t>
            </a:r>
            <a:r>
              <a:rPr lang="en-US" altLang="zh-CN" sz="2000"/>
              <a:t>			</a:t>
            </a:r>
            <a:r>
              <a:rPr lang="zh-CN" altLang="en-US" sz="2000"/>
              <a:t>其中</a:t>
            </a:r>
            <a:r>
              <a:rPr lang="en-US" altLang="zh-CN" sz="2000"/>
              <a:t>“*”</a:t>
            </a:r>
            <a:r>
              <a:rPr lang="zh-CN" altLang="en-US" sz="2000"/>
              <a:t>用于匹配一个单词，</a:t>
            </a:r>
            <a:r>
              <a:rPr lang="en-US" altLang="zh-CN" sz="2000"/>
              <a:t>“#”</a:t>
            </a:r>
            <a:r>
              <a:rPr lang="zh-CN" altLang="en-US" sz="2000"/>
              <a:t>用于匹配多个单词（可以是零个）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ym typeface="+mn-ea"/>
              </a:rPr>
              <a:t>Exchange Types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en-US" altLang="zh-CN" sz="2000">
                <a:sym typeface="+mn-ea"/>
              </a:rPr>
              <a:t>topic </a:t>
            </a:r>
            <a:r>
              <a:rPr lang="zh-CN" altLang="en-US" sz="2000">
                <a:sym typeface="+mn-ea"/>
              </a:rPr>
              <a:t>如下图所示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以上图中的配置为例，</a:t>
            </a:r>
            <a:r>
              <a:rPr lang="en-US" altLang="zh-CN" sz="2000">
                <a:sym typeface="+mn-ea"/>
              </a:rPr>
              <a:t>routingKey=“quick.orange.rabbit”</a:t>
            </a:r>
            <a:r>
              <a:rPr lang="zh-CN" altLang="en-US" sz="2000">
                <a:sym typeface="+mn-ea"/>
              </a:rPr>
              <a:t>的消息会同时路由到</a:t>
            </a:r>
            <a:r>
              <a:rPr lang="en-US" altLang="zh-CN" sz="2000">
                <a:sym typeface="+mn-ea"/>
              </a:rPr>
              <a:t>Q1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Q2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	routingKey=“lazy.orange.fox”</a:t>
            </a:r>
            <a:r>
              <a:rPr lang="zh-CN" altLang="en-US" sz="2000">
                <a:sym typeface="+mn-ea"/>
              </a:rPr>
              <a:t>的消息会路由到</a:t>
            </a:r>
            <a:r>
              <a:rPr lang="en-US" altLang="zh-CN" sz="2000">
                <a:sym typeface="+mn-ea"/>
              </a:rPr>
              <a:t>Q1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routingKey=”lazy.brown.fox”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消息会路由到</a:t>
            </a:r>
            <a:r>
              <a:rPr lang="en-US" altLang="zh-CN" sz="2000">
                <a:sym typeface="+mn-ea"/>
              </a:rPr>
              <a:t>Q2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routingKey=“lazy.pink.rabbit”</a:t>
            </a:r>
            <a:r>
              <a:rPr lang="zh-CN" altLang="en-US" sz="2000">
                <a:sym typeface="+mn-ea"/>
              </a:rPr>
              <a:t>的消息会被路由到</a:t>
            </a:r>
            <a:r>
              <a:rPr lang="en-US" altLang="zh-CN" sz="2000">
                <a:sym typeface="+mn-ea"/>
              </a:rPr>
              <a:t>Q2</a:t>
            </a:r>
            <a:r>
              <a:rPr lang="zh-CN" altLang="en-US" sz="2000">
                <a:sym typeface="+mn-ea"/>
              </a:rPr>
              <a:t>（只会投递给</a:t>
            </a:r>
            <a:r>
              <a:rPr lang="en-US" altLang="zh-CN" sz="2000">
                <a:sym typeface="+mn-ea"/>
              </a:rPr>
              <a:t>Q2		</a:t>
            </a:r>
            <a:r>
              <a:rPr lang="zh-CN" altLang="en-US" sz="2000">
                <a:sym typeface="+mn-ea"/>
              </a:rPr>
              <a:t>一次，虽然这个</a:t>
            </a:r>
            <a:r>
              <a:rPr lang="en-US" altLang="zh-CN" sz="2000">
                <a:sym typeface="+mn-ea"/>
              </a:rPr>
              <a:t>routingKey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Q2</a:t>
            </a:r>
            <a:r>
              <a:rPr lang="zh-CN" altLang="en-US" sz="2000">
                <a:sym typeface="+mn-ea"/>
              </a:rPr>
              <a:t>的两个</a:t>
            </a:r>
            <a:r>
              <a:rPr lang="en-US" altLang="zh-CN" sz="2000">
                <a:sym typeface="+mn-ea"/>
              </a:rPr>
              <a:t>bindingKey</a:t>
            </a:r>
            <a:r>
              <a:rPr lang="zh-CN" altLang="en-US" sz="2000">
                <a:sym typeface="+mn-ea"/>
              </a:rPr>
              <a:t>都匹配）；</a:t>
            </a:r>
            <a:r>
              <a:rPr lang="en-US" altLang="zh-CN" sz="2000">
                <a:sym typeface="+mn-ea"/>
              </a:rPr>
              <a:t>	routingKey=”quick.brown.fox”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routingKey=”orange”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	routingKey=”quick.orange.male.rabbit”</a:t>
            </a:r>
            <a:r>
              <a:rPr lang="zh-CN" altLang="en-US" sz="2000">
                <a:sym typeface="+mn-ea"/>
              </a:rPr>
              <a:t>的消息会将被丢弃，因为他们没有匹配任何的</a:t>
            </a: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bindingKey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1889125"/>
            <a:ext cx="430466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ym typeface="+mn-ea"/>
              </a:rPr>
              <a:t>Exchange Types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	headers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headers</a:t>
            </a:r>
            <a:r>
              <a:rPr lang="zh-CN" altLang="en-US" sz="2000"/>
              <a:t>类型的</a:t>
            </a:r>
            <a:r>
              <a:rPr lang="en-US" altLang="zh-CN" sz="2000"/>
              <a:t>Exchagne</a:t>
            </a:r>
            <a:r>
              <a:rPr lang="zh-CN" altLang="en-US" sz="2000"/>
              <a:t>不依赖于</a:t>
            </a:r>
            <a:r>
              <a:rPr lang="en-US" altLang="zh-CN" sz="2000"/>
              <a:t>routing key</a:t>
            </a:r>
            <a:r>
              <a:rPr lang="zh-CN" altLang="en-US" sz="2000"/>
              <a:t>与</a:t>
            </a:r>
            <a:r>
              <a:rPr lang="en-US" altLang="zh-CN" sz="2000"/>
              <a:t>binding key</a:t>
            </a:r>
            <a:r>
              <a:rPr lang="zh-CN" altLang="en-US" sz="2000"/>
              <a:t>的匹配规则来路由消</a:t>
            </a:r>
            <a:r>
              <a:rPr lang="en-US" altLang="zh-CN" sz="2000"/>
              <a:t>			</a:t>
            </a:r>
            <a:r>
              <a:rPr lang="zh-CN" altLang="en-US" sz="2000"/>
              <a:t>息，而是根据发送的消息内容中的</a:t>
            </a:r>
            <a:r>
              <a:rPr lang="en-US" altLang="zh-CN" sz="2000"/>
              <a:t>header</a:t>
            </a:r>
            <a:r>
              <a:rPr lang="zh-CN" altLang="en-US" sz="2000"/>
              <a:t>属性进行匹配。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</a:t>
            </a:r>
            <a:r>
              <a:rPr lang="zh-CN" altLang="en-US" sz="2000"/>
              <a:t>在绑定</a:t>
            </a:r>
            <a:r>
              <a:rPr lang="en-US" altLang="zh-CN" sz="2000"/>
              <a:t>Queue</a:t>
            </a:r>
            <a:r>
              <a:rPr lang="zh-CN" altLang="en-US" sz="2000"/>
              <a:t>与</a:t>
            </a:r>
            <a:r>
              <a:rPr lang="en-US" altLang="zh-CN" sz="2000"/>
              <a:t>Exchagne</a:t>
            </a:r>
            <a:r>
              <a:rPr lang="zh-CN" altLang="en-US" sz="2000"/>
              <a:t>时指定一组键值对；当消息发送到</a:t>
            </a:r>
            <a:r>
              <a:rPr lang="en-US" altLang="zh-CN" sz="2000"/>
              <a:t>Exchange</a:t>
            </a:r>
            <a:r>
              <a:rPr lang="zh-CN" altLang="en-US" sz="2000"/>
              <a:t>时，</a:t>
            </a:r>
            <a:r>
              <a:rPr lang="en-US" altLang="zh-CN" sz="2000"/>
              <a:t>RabbitMQ			</a:t>
            </a:r>
            <a:r>
              <a:rPr lang="zh-CN" altLang="en-US" sz="2000"/>
              <a:t>会取到该消息的</a:t>
            </a:r>
            <a:r>
              <a:rPr lang="en-US" altLang="zh-CN" sz="2000"/>
              <a:t>headers</a:t>
            </a:r>
            <a:r>
              <a:rPr lang="zh-CN" altLang="en-US" sz="2000"/>
              <a:t>（也是一个键值对的形式），对比其中的键值对是否完全</a:t>
            </a:r>
            <a:r>
              <a:rPr lang="en-US" altLang="zh-CN" sz="2000"/>
              <a:t>			</a:t>
            </a:r>
            <a:r>
              <a:rPr lang="zh-CN" altLang="en-US" sz="2000"/>
              <a:t>匹配</a:t>
            </a:r>
            <a:r>
              <a:rPr lang="en-US" altLang="zh-CN" sz="2000"/>
              <a:t>Queue</a:t>
            </a:r>
            <a:r>
              <a:rPr lang="zh-CN" altLang="en-US" sz="2000"/>
              <a:t>与</a:t>
            </a:r>
            <a:r>
              <a:rPr lang="en-US" altLang="zh-CN" sz="2000"/>
              <a:t>Exchagne</a:t>
            </a:r>
            <a:r>
              <a:rPr lang="zh-CN" altLang="en-US" sz="2000"/>
              <a:t>绑定时指定的键值对；如果完全匹配则消息会路由到该</a:t>
            </a:r>
            <a:r>
              <a:rPr lang="en-US" altLang="zh-CN" sz="2000"/>
              <a:t>Queue</a:t>
            </a:r>
            <a:r>
              <a:rPr lang="zh-CN" altLang="en-US" sz="2000"/>
              <a:t>，</a:t>
            </a:r>
            <a:r>
              <a:rPr lang="en-US" altLang="zh-CN" sz="2000"/>
              <a:t>		</a:t>
            </a:r>
            <a:r>
              <a:rPr lang="zh-CN" altLang="en-US" sz="2000"/>
              <a:t>否则不会路由到该</a:t>
            </a:r>
            <a:r>
              <a:rPr lang="en-US" altLang="zh-CN" sz="2000"/>
              <a:t>Queue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RPC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MQ</a:t>
            </a:r>
            <a:r>
              <a:rPr lang="zh-CN" altLang="en-US" sz="2000"/>
              <a:t>本身是基于异步的消息处理，前面的示例中所有的生产者</a:t>
            </a:r>
            <a:r>
              <a:rPr lang="en-US" altLang="zh-CN" sz="2000"/>
              <a:t>(P)</a:t>
            </a:r>
            <a:r>
              <a:rPr lang="zh-CN" altLang="en-US" sz="2000"/>
              <a:t>将消息发送</a:t>
            </a:r>
            <a:r>
              <a:rPr lang="en-US" altLang="zh-CN" sz="2000"/>
              <a:t>			</a:t>
            </a:r>
            <a:r>
              <a:rPr lang="zh-CN" altLang="en-US" sz="2000"/>
              <a:t>到</a:t>
            </a:r>
            <a:r>
              <a:rPr lang="en-US" altLang="zh-CN" sz="2000"/>
              <a:t>RabbitMQ</a:t>
            </a:r>
            <a:r>
              <a:rPr lang="zh-CN" altLang="en-US" sz="2000"/>
              <a:t>后不会知道消费者（</a:t>
            </a:r>
            <a:r>
              <a:rPr lang="en-US" altLang="zh-CN" sz="2000"/>
              <a:t>C</a:t>
            </a:r>
            <a:r>
              <a:rPr lang="zh-CN" altLang="en-US" sz="2000"/>
              <a:t>）处理成功或者失败（甚至连有没有消费</a:t>
            </a:r>
            <a:r>
              <a:rPr lang="en-US" altLang="zh-CN" sz="2000"/>
              <a:t>			</a:t>
            </a:r>
            <a:r>
              <a:rPr lang="zh-CN" altLang="en-US" sz="2000"/>
              <a:t>者来处理这条消息都不知道）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实际应用场景中，我们很可能需要一些同步处理，需要同步等待服务端将我</a:t>
            </a:r>
            <a:r>
              <a:rPr lang="en-US" altLang="zh-CN" sz="2000"/>
              <a:t>	</a:t>
            </a:r>
            <a:r>
              <a:rPr lang="zh-CN" altLang="en-US" sz="2000"/>
              <a:t>的消息</a:t>
            </a:r>
            <a:r>
              <a:rPr lang="en-US" altLang="zh-CN" sz="2000"/>
              <a:t>		</a:t>
            </a:r>
            <a:r>
              <a:rPr lang="zh-CN" altLang="en-US" sz="2000"/>
              <a:t>处理完成后再进行下一步处理。这里相当于</a:t>
            </a:r>
            <a:r>
              <a:rPr lang="en-US" altLang="zh-CN" sz="2000"/>
              <a:t>RPC(Remote Procedure 	Call</a:t>
            </a:r>
            <a:r>
              <a:rPr lang="zh-CN" altLang="en-US" sz="2000"/>
              <a:t>，远程过程</a:t>
            </a:r>
            <a:r>
              <a:rPr lang="en-US" altLang="zh-CN" sz="2000"/>
              <a:t>		</a:t>
            </a:r>
            <a:r>
              <a:rPr lang="zh-CN" altLang="en-US" sz="2000"/>
              <a:t>调用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在</a:t>
            </a:r>
            <a:r>
              <a:rPr lang="en-US" altLang="zh-CN" sz="2000"/>
              <a:t>RabbitMQ</a:t>
            </a:r>
            <a:r>
              <a:rPr lang="zh-CN" altLang="en-US" sz="2000"/>
              <a:t>中也支持</a:t>
            </a:r>
            <a:r>
              <a:rPr lang="en-US" altLang="zh-CN" sz="2000"/>
              <a:t>RPC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RPC</a:t>
            </a:r>
            <a:r>
              <a:rPr lang="zh-CN" altLang="en-US" sz="2000">
                <a:sym typeface="+mn-ea"/>
              </a:rPr>
              <a:t>实现机制：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1600"/>
              <a:t>1</a:t>
            </a:r>
            <a:r>
              <a:rPr lang="zh-CN" altLang="en-US" sz="1600"/>
              <a:t>：客户端发送请求（消息）时，在消息的属性（</a:t>
            </a:r>
            <a:r>
              <a:rPr lang="en-US" altLang="zh-CN" sz="1600"/>
              <a:t>MessageProperties</a:t>
            </a:r>
            <a:r>
              <a:rPr lang="zh-CN" altLang="en-US" sz="1600"/>
              <a:t>，在</a:t>
            </a:r>
            <a:r>
              <a:rPr lang="en-US" altLang="zh-CN" sz="1600"/>
              <a:t>AMQP</a:t>
            </a:r>
            <a:r>
              <a:rPr lang="zh-CN" altLang="en-US" sz="1600"/>
              <a:t>协议中定义了</a:t>
            </a:r>
            <a:r>
              <a:rPr lang="en-US" altLang="zh-CN" sz="1600"/>
              <a:t>14</a:t>
            </a:r>
            <a:r>
              <a:rPr lang="zh-CN" altLang="en-US" sz="1600"/>
              <a:t>种</a:t>
            </a:r>
            <a:r>
              <a:rPr lang="en-US" altLang="zh-CN" sz="1600"/>
              <a:t>properties</a:t>
            </a:r>
            <a:r>
              <a:rPr lang="zh-CN" altLang="en-US" sz="1600"/>
              <a:t>，这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些属性会送这消息一起发送）中设置两个</a:t>
            </a:r>
            <a:r>
              <a:rPr lang="en-US" altLang="zh-CN" sz="1600"/>
              <a:t>replyTo</a:t>
            </a:r>
            <a:r>
              <a:rPr lang="zh-CN" altLang="en-US" sz="1600"/>
              <a:t>（一个</a:t>
            </a:r>
            <a:r>
              <a:rPr lang="en-US" altLang="zh-CN" sz="1600"/>
              <a:t>Queue</a:t>
            </a:r>
            <a:r>
              <a:rPr lang="zh-CN" altLang="en-US" sz="1600"/>
              <a:t>名称，用于告诉服务器处理完成后将通知我的消息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发送到这个</a:t>
            </a:r>
            <a:r>
              <a:rPr lang="en-US" altLang="zh-CN" sz="1600"/>
              <a:t>Queue</a:t>
            </a:r>
            <a:r>
              <a:rPr lang="zh-CN" altLang="en-US" sz="1600"/>
              <a:t>中）和</a:t>
            </a:r>
            <a:r>
              <a:rPr lang="en-US" altLang="zh-CN" sz="1600"/>
              <a:t>correlationId</a:t>
            </a:r>
            <a:r>
              <a:rPr lang="zh-CN" altLang="en-US" sz="1600"/>
              <a:t>（此次请求的标识号，服务器处理完成后需要将此属性返还，客户端将根</a:t>
            </a:r>
            <a:r>
              <a:rPr lang="en-US" altLang="zh-CN" sz="1600"/>
              <a:t>	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据这个</a:t>
            </a:r>
            <a:r>
              <a:rPr lang="en-US" altLang="zh-CN" sz="1600"/>
              <a:t>id</a:t>
            </a:r>
            <a:r>
              <a:rPr lang="zh-CN" altLang="en-US" sz="1600"/>
              <a:t>了解哪条请求被成功执行了或执行失败）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2</a:t>
            </a:r>
            <a:r>
              <a:rPr lang="zh-CN" altLang="en-US" sz="1600"/>
              <a:t>：服务器端收到消息并处理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3</a:t>
            </a:r>
            <a:r>
              <a:rPr lang="zh-CN" altLang="en-US" sz="1600"/>
              <a:t>：服务器端处理完消息后，将生产一条应答消息到</a:t>
            </a:r>
            <a:r>
              <a:rPr lang="en-US" altLang="zh-CN" sz="1600"/>
              <a:t>replyTo</a:t>
            </a:r>
            <a:r>
              <a:rPr lang="zh-CN" altLang="en-US" sz="1600"/>
              <a:t>指定的</a:t>
            </a:r>
            <a:r>
              <a:rPr lang="en-US" altLang="zh-CN" sz="1600"/>
              <a:t>Queue</a:t>
            </a:r>
            <a:r>
              <a:rPr lang="zh-CN" altLang="en-US" sz="1600"/>
              <a:t>，同时带上</a:t>
            </a:r>
            <a:r>
              <a:rPr lang="en-US" altLang="zh-CN" sz="1600"/>
              <a:t>correlationId</a:t>
            </a:r>
            <a:r>
              <a:rPr lang="zh-CN" altLang="en-US" sz="1600"/>
              <a:t>属性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4</a:t>
            </a:r>
            <a:r>
              <a:rPr lang="zh-CN" altLang="en-US" sz="1600"/>
              <a:t>：客户端之前已订阅</a:t>
            </a:r>
            <a:r>
              <a:rPr lang="en-US" altLang="zh-CN" sz="1600"/>
              <a:t>replyTo</a:t>
            </a:r>
            <a:r>
              <a:rPr lang="zh-CN" altLang="en-US" sz="1600"/>
              <a:t>指定的</a:t>
            </a:r>
            <a:r>
              <a:rPr lang="en-US" altLang="zh-CN" sz="1600"/>
              <a:t>Queue</a:t>
            </a:r>
            <a:r>
              <a:rPr lang="zh-CN" altLang="en-US" sz="1600"/>
              <a:t>，从中收到服务器的应答消息后，根据其中的</a:t>
            </a:r>
            <a:r>
              <a:rPr lang="en-US" altLang="zh-CN" sz="1600"/>
              <a:t>correlationId</a:t>
            </a:r>
            <a:r>
              <a:rPr lang="zh-CN" altLang="en-US" sz="1600"/>
              <a:t>属性分析</a:t>
            </a:r>
            <a:r>
              <a:rPr lang="en-US" altLang="zh-CN" sz="1600"/>
              <a:t>		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	</a:t>
            </a:r>
            <a:r>
              <a:rPr lang="zh-CN" altLang="en-US" sz="1600"/>
              <a:t>哪条请求执行了，根据执行结果进行后续业务处理。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1468120"/>
            <a:ext cx="5676265" cy="1742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实例学习</a:t>
            </a:r>
            <a:endParaRPr lang="zh-CN" altLang="en-US" b="1" dirty="0" smtClean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composer.json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{"require":{"php-amqplib/php-amqplib": "2.6.*"}}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composer install即可下载RabbitM</a:t>
            </a:r>
            <a:r>
              <a:rPr lang="en-US" altLang="zh-CN" sz="2000"/>
              <a:t>Q</a:t>
            </a:r>
            <a:r>
              <a:rPr lang="zh-CN" altLang="en-US" sz="2000"/>
              <a:t>所需库文件。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简单的</a:t>
            </a:r>
            <a:r>
              <a:rPr lang="en-US" altLang="zh-CN" sz="2000"/>
              <a:t>“Hello world”</a:t>
            </a:r>
            <a:r>
              <a:rPr lang="zh-CN" altLang="en-US" sz="2000"/>
              <a:t>测试程序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“P”</a:t>
            </a:r>
            <a:r>
              <a:rPr lang="zh-CN" altLang="en-US" sz="2000"/>
              <a:t>是消息发布者，</a:t>
            </a:r>
            <a:r>
              <a:rPr lang="en-US" altLang="zh-CN" sz="2000"/>
              <a:t>“C”</a:t>
            </a:r>
            <a:r>
              <a:rPr lang="zh-CN" altLang="en-US" sz="2000"/>
              <a:t>是消息的消费者，中间红色是我们的队列，这是一个消息的缓存区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首先构建一个发送消息的文件，即</a:t>
            </a:r>
            <a:r>
              <a:rPr lang="en-US" altLang="zh-CN" sz="2000"/>
              <a:t>“P”</a:t>
            </a:r>
            <a:r>
              <a:rPr lang="zh-CN" altLang="en-US" sz="2000"/>
              <a:t>，发布消息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	hello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		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5" name="椭圆 4"/>
          <p:cNvSpPr/>
          <p:nvPr/>
        </p:nvSpPr>
        <p:spPr>
          <a:xfrm>
            <a:off x="858520" y="3305175"/>
            <a:ext cx="800735" cy="57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6"/>
            <a:endCxn id="9" idx="1"/>
          </p:cNvCxnSpPr>
          <p:nvPr/>
        </p:nvCxnSpPr>
        <p:spPr>
          <a:xfrm>
            <a:off x="1659255" y="3594735"/>
            <a:ext cx="13684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/>
        </p:nvGraphicFramePr>
        <p:xfrm>
          <a:off x="3027680" y="3361055"/>
          <a:ext cx="1474470" cy="46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"/>
                <a:gridCol w="295275"/>
                <a:gridCol w="294640"/>
                <a:gridCol w="295275"/>
                <a:gridCol w="294640"/>
              </a:tblGrid>
              <a:tr h="46799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538980" y="3595370"/>
            <a:ext cx="1322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871210" y="3313430"/>
            <a:ext cx="800735" cy="57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3770" y="4662170"/>
            <a:ext cx="800735" cy="57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6"/>
          </p:cNvCxnSpPr>
          <p:nvPr/>
        </p:nvCxnSpPr>
        <p:spPr>
          <a:xfrm>
            <a:off x="1764030" y="4951730"/>
            <a:ext cx="1322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/>
        </p:nvGraphicFramePr>
        <p:xfrm>
          <a:off x="3077210" y="4717415"/>
          <a:ext cx="1474470" cy="46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"/>
                <a:gridCol w="295275"/>
                <a:gridCol w="294640"/>
                <a:gridCol w="295275"/>
                <a:gridCol w="294640"/>
              </a:tblGrid>
              <a:tr h="46799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它应用在什么场景呢？</a:t>
            </a:r>
            <a:endParaRPr lang="zh-CN" altLang="en-US" b="1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89456" y="804755"/>
            <a:ext cx="11443958" cy="5366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你是否遇到过两个（多个）系统间需要通过定时任务来同步某些数据？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你是否在为异构系统的不同进程间相互调用、通讯的问题而苦恼、挣扎？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如果有，那么消息服务让你可以轻松底解决这些问题。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实例学习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35915" y="798830"/>
            <a:ext cx="11216005" cy="53721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700"/>
              <a:t>&lt;?php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namespace Ckk\Http\Controllers\Index\Web;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use Ckk\Http\Controllers\Controller;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use PhpAmqpLib\Connection\AMQPStreamConnection;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use PhpAmqpLib\Message\AMQPMessage;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class TestSendController extends Controller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{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public function index() {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//建立一个连接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$connection = new AMQPStreamConnection('172.16.2.46', 5672, 'guest', 'guest');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//建立一个连接通道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$channel = $connection-&gt;channel();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//声明一个可以发送消息的队列hello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$channel-&gt;queue_declare('hello', false, false, false, false);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//定义一个消息，消息内容为Hello World!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$msg = new AMQPMessage('Hello World!');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//将消息发送到hello队列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$channel-&gt;basic_publish($msg, '', 'hello');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//发送完成后打印消息告诉发布消息的人：发送成功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echo " [x] Sent 'Hello World!'\n";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//关闭连接通道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$channel-&gt;close();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//关闭连接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    $connection-&gt;close();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    }</a:t>
            </a:r>
            <a:endParaRPr lang="zh-CN" altLang="en-US" sz="700"/>
          </a:p>
          <a:p>
            <a:pPr marL="0" indent="0">
              <a:buNone/>
            </a:pPr>
            <a:r>
              <a:rPr lang="zh-CN" altLang="en-US" sz="700"/>
              <a:t>}</a:t>
            </a:r>
            <a:endParaRPr lang="zh-CN" altLang="en-US"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实例学习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接着我们需要接受消息，创建一个文件</a:t>
            </a:r>
            <a:r>
              <a:rPr lang="en-US" altLang="zh-CN" sz="2000"/>
              <a:t>C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hello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graphicFrame>
        <p:nvGraphicFramePr>
          <p:cNvPr id="14" name="表格 13"/>
          <p:cNvGraphicFramePr/>
          <p:nvPr/>
        </p:nvGraphicFramePr>
        <p:xfrm>
          <a:off x="873760" y="2018030"/>
          <a:ext cx="1474470" cy="46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"/>
                <a:gridCol w="295275"/>
                <a:gridCol w="294640"/>
                <a:gridCol w="295275"/>
                <a:gridCol w="294640"/>
              </a:tblGrid>
              <a:tr h="46799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gradFill>
                      <a:gsLst>
                        <a:gs pos="10000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2348230" y="2251710"/>
            <a:ext cx="1322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89985" y="1954530"/>
            <a:ext cx="800735" cy="5791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实例学习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/>
              <a:t>&lt;?php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namespace Ckk\Http\Controllers\Index\Web;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 Ckk\Http\Controllers\Controller;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 PhpAmqpLib\Connection\AMQPStreamConnection;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class TestReceiveController extends Controller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public function index()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//建立一个连接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$connection = new AMQPStreamConnection('172.16.2.46', 5672, 'guest', 'guest');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//建立一个连接通道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$channel = $connection-&gt;channel();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//声明一个可以发送消息的队列hello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$channel-&gt;queue_declare('hello', false, false, false, false);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echo ' [*] Waiting for messages. To exit press CTRL+C', "\n";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$callback = function($msg)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echo " [x] Received ", $msg-&gt;body, "\n";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//在接收消息的时候调用$callback函数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$channel-&gt;basic_consume('hello', '', false, true, false, false, $callback);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while(count($channel-&gt;callbacks))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$channel-&gt;wait();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//关闭连接通道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$channel-&gt;close();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//关闭连接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$connection-&gt;close();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RabbitMQ简介</a:t>
            </a:r>
            <a:endParaRPr lang="zh-CN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19596" y="1180731"/>
            <a:ext cx="11460028" cy="4990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800" dirty="0" smtClean="0"/>
              <a:t>AMQP,</a:t>
            </a:r>
            <a:r>
              <a:rPr lang="zh-CN" altLang="en-US" sz="1800" dirty="0" smtClean="0"/>
              <a:t>即</a:t>
            </a:r>
            <a:r>
              <a:rPr lang="en-US" altLang="zh-CN" sz="1800" dirty="0" smtClean="0"/>
              <a:t>Advanced Message Queuing protocol</a:t>
            </a:r>
            <a:r>
              <a:rPr lang="zh-CN" altLang="en-US" sz="1800" dirty="0" smtClean="0"/>
              <a:t>，高级消息队列协议，是应用层协议的一个开放标准，为面向消息的中间件设计。消息中间件主要用于组件之间的解耦，消息的发送者无需知道消息使用者的存在，反之亦然。</a:t>
            </a:r>
            <a:endParaRPr lang="zh-CN" altLang="en-US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AMQP</a:t>
            </a:r>
            <a:r>
              <a:rPr lang="zh-CN" altLang="en-US" sz="1800" dirty="0" smtClean="0"/>
              <a:t>的主要特征是面向消息、队列、路由（包括点对点和发布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订阅）、可靠性、安全。</a:t>
            </a:r>
            <a:endParaRPr lang="zh-CN" altLang="en-US" sz="1800" dirty="0" smtClean="0"/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RabbitMQ</a:t>
            </a:r>
            <a:r>
              <a:rPr lang="zh-CN" altLang="en-US" sz="1800" dirty="0" smtClean="0"/>
              <a:t>是一个开源的</a:t>
            </a:r>
            <a:r>
              <a:rPr lang="en-US" altLang="zh-CN" sz="1800" dirty="0" smtClean="0"/>
              <a:t>AMOP</a:t>
            </a:r>
            <a:r>
              <a:rPr lang="zh-CN" altLang="en-US" sz="1800" dirty="0" smtClean="0"/>
              <a:t>实现，服务端用</a:t>
            </a:r>
            <a:r>
              <a:rPr lang="en-US" altLang="zh-CN" sz="1800" dirty="0" smtClean="0"/>
              <a:t>Erlang</a:t>
            </a:r>
            <a:r>
              <a:rPr lang="zh-CN" altLang="en-US" sz="1800" dirty="0" smtClean="0"/>
              <a:t>语言编写，支持多种客户端，如：</a:t>
            </a:r>
            <a:r>
              <a:rPr lang="en-US" altLang="zh-CN" sz="1800" dirty="0" smtClean="0"/>
              <a:t>Pyton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Ruby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.Net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Java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JMS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PHP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ActionScritp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XMPP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STOMP</a:t>
            </a:r>
            <a:r>
              <a:rPr lang="zh-CN" altLang="en-US" sz="1800" dirty="0" smtClean="0"/>
              <a:t>等，支持</a:t>
            </a:r>
            <a:r>
              <a:rPr lang="en-US" altLang="zh-CN" sz="1800" dirty="0" smtClean="0"/>
              <a:t>AJAX.</a:t>
            </a:r>
            <a:r>
              <a:rPr lang="zh-CN" altLang="en-US" sz="1800" dirty="0" smtClean="0"/>
              <a:t>用于分布式系统中存储转发消息，在易用性、扩展性、高可用性等方面表现不俗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4085"/>
            <a:ext cx="3421651" cy="51534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</a:rPr>
              <a:t>的重点基础概念</a:t>
            </a:r>
            <a:endParaRPr lang="zh-CN" altLang="en-US" b="1" dirty="0" smtClean="0">
              <a:latin typeface="Arial" panose="020B0604020202020204" pitchFamily="34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19596" y="1180731"/>
            <a:ext cx="11460028" cy="499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ConnectionFactory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RabbitMQ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链接，他封装了</a:t>
            </a:r>
            <a:r>
              <a:rPr lang="en-US" altLang="zh-CN" sz="2000" dirty="0" smtClean="0"/>
              <a:t>socket</a:t>
            </a:r>
            <a:r>
              <a:rPr lang="zh-CN" altLang="en-US" sz="2000" dirty="0" smtClean="0"/>
              <a:t>协议相关部分逻辑。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ym typeface="+mn-ea"/>
              </a:rPr>
              <a:t>ConnectionFactory</a:t>
            </a:r>
            <a:r>
              <a:rPr lang="zh-CN" altLang="en-US" sz="2000" dirty="0" smtClean="0">
                <a:sym typeface="+mn-ea"/>
              </a:rPr>
              <a:t>为</a:t>
            </a:r>
            <a:r>
              <a:rPr lang="en-US" altLang="zh-CN" sz="2000" dirty="0" smtClean="0">
                <a:sym typeface="+mn-ea"/>
              </a:rPr>
              <a:t>Connection</a:t>
            </a:r>
            <a:r>
              <a:rPr lang="zh-CN" altLang="en-US" sz="2000" dirty="0" smtClean="0">
                <a:sym typeface="+mn-ea"/>
              </a:rPr>
              <a:t>的制造工厂。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Channel</a:t>
            </a:r>
            <a:endParaRPr lang="en-US" altLang="zh-CN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是我们与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打交道的最重要的一个接口，我们大部分的业务操作是在</a:t>
            </a:r>
            <a:r>
              <a:rPr lang="en-US" altLang="zh-CN" sz="2000" dirty="0" smtClean="0">
                <a:sym typeface="+mn-ea"/>
              </a:rPr>
              <a:t>Channel</a:t>
            </a:r>
            <a:r>
              <a:rPr lang="zh-CN" altLang="en-US" sz="2000" dirty="0" smtClean="0">
                <a:sym typeface="+mn-ea"/>
              </a:rPr>
              <a:t>这个接口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中完成的。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包括定义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（队列名）、定义</a:t>
            </a:r>
            <a:r>
              <a:rPr lang="en-US" altLang="zh-CN" sz="2000" dirty="0" smtClean="0">
                <a:sym typeface="+mn-ea"/>
              </a:rPr>
              <a:t>Exchange</a:t>
            </a:r>
            <a:r>
              <a:rPr lang="zh-CN" altLang="en-US" sz="2000" dirty="0" smtClean="0">
                <a:sym typeface="+mn-ea"/>
              </a:rPr>
              <a:t>（交换器）、绑定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与</a:t>
            </a:r>
            <a:r>
              <a:rPr lang="en-US" altLang="zh-CN" sz="2000" dirty="0" smtClean="0">
                <a:sym typeface="+mn-ea"/>
              </a:rPr>
              <a:t>Exchange</a:t>
            </a:r>
            <a:r>
              <a:rPr lang="zh-CN" altLang="en-US" sz="2000" dirty="0" smtClean="0">
                <a:sym typeface="+mn-ea"/>
              </a:rPr>
              <a:t>、发布消息等。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19596" y="1180731"/>
            <a:ext cx="11460028" cy="499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Queue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Queue</a:t>
            </a:r>
            <a:r>
              <a:rPr lang="zh-CN" altLang="en-US" sz="2000" dirty="0" smtClean="0"/>
              <a:t>（队列）是</a:t>
            </a:r>
            <a:r>
              <a:rPr lang="en-US" altLang="zh-CN" sz="2000" dirty="0" smtClean="0"/>
              <a:t>RabbitMQ</a:t>
            </a:r>
            <a:r>
              <a:rPr lang="zh-CN" altLang="en-US" sz="2000" dirty="0" smtClean="0"/>
              <a:t>的内部对象，用户存储消息，用下图表示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中的消息都只能存储在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中，生产者（下图中的</a:t>
            </a:r>
            <a:r>
              <a:rPr lang="en-US" altLang="zh-CN" sz="2000" dirty="0" smtClean="0">
                <a:sym typeface="+mn-ea"/>
              </a:rPr>
              <a:t>P</a:t>
            </a:r>
            <a:r>
              <a:rPr lang="zh-CN" altLang="en-US" sz="2000" dirty="0" smtClean="0">
                <a:sym typeface="+mn-ea"/>
              </a:rPr>
              <a:t>）生产消息并最终投递到</a:t>
            </a:r>
            <a:r>
              <a:rPr lang="en-US" altLang="zh-CN" sz="2000" dirty="0" smtClean="0">
                <a:sym typeface="+mn-ea"/>
              </a:rPr>
              <a:t>Queue	</a:t>
            </a:r>
            <a:r>
              <a:rPr lang="zh-CN" altLang="en-US" sz="2000" dirty="0" smtClean="0">
                <a:sym typeface="+mn-ea"/>
              </a:rPr>
              <a:t>中，消费者（下图中的</a:t>
            </a:r>
            <a:r>
              <a:rPr lang="en-US" altLang="zh-CN" sz="2000" dirty="0" smtClean="0">
                <a:sym typeface="+mn-ea"/>
              </a:rPr>
              <a:t>C</a:t>
            </a:r>
            <a:r>
              <a:rPr lang="zh-CN" altLang="en-US" sz="2000" dirty="0" smtClean="0">
                <a:sym typeface="+mn-ea"/>
              </a:rPr>
              <a:t>）可以从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中获取消息并消费。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endParaRPr lang="en-US" altLang="zh-CN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endParaRPr lang="en-US" altLang="zh-CN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多个消费者可以订阅同一个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，这时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中的消息会被平均分摊给多个消费者进行处理，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而不是每个消费者都受到所有的消息并处理。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endParaRPr lang="en-US" altLang="zh-CN" sz="20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906905"/>
            <a:ext cx="1234440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3420110"/>
            <a:ext cx="385699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4869815"/>
            <a:ext cx="3237865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19596" y="1180731"/>
            <a:ext cx="11460028" cy="499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Message acknowledgment </a:t>
            </a:r>
            <a:r>
              <a:rPr lang="zh-CN" altLang="en-US" sz="2000" dirty="0" smtClean="0"/>
              <a:t>消息回执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在实际应用中，可能会发生消费者受到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中的小学、但没有处理完成就宕机（或出现其他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意外）的情况，这种情况下就可能导致消息丢失。为了避免这种情况发生，我们可以要求消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费者在消费完消息后发送一个回执给</a:t>
            </a:r>
            <a:r>
              <a:rPr lang="en-US" altLang="zh-CN" sz="2000" dirty="0" smtClean="0"/>
              <a:t>RabbitMQ</a:t>
            </a:r>
            <a:r>
              <a:rPr lang="zh-CN" altLang="en-US" sz="2000" dirty="0" smtClean="0"/>
              <a:t>，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收到消息回执（</a:t>
            </a:r>
            <a:r>
              <a:rPr lang="en-US" altLang="zh-CN" sz="2000" dirty="0" smtClean="0">
                <a:sym typeface="+mn-ea"/>
              </a:rPr>
              <a:t>Message 	acknowledgment </a:t>
            </a:r>
            <a:r>
              <a:rPr lang="zh-CN" altLang="en-US" sz="2000" dirty="0" smtClean="0">
                <a:sym typeface="+mn-ea"/>
              </a:rPr>
              <a:t>）后才能将该消息从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中移除；如果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没有收到回执并检测到消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费者的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链接断开，则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会将该消息发送给其他消费者（如果存在多个消费者）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进行处理。这里不存在</a:t>
            </a:r>
            <a:r>
              <a:rPr lang="en-US" altLang="zh-CN" sz="2000" dirty="0" smtClean="0">
                <a:sym typeface="+mn-ea"/>
              </a:rPr>
              <a:t>timeout</a:t>
            </a:r>
            <a:r>
              <a:rPr lang="zh-CN" altLang="en-US" sz="2000" dirty="0" smtClean="0">
                <a:sym typeface="+mn-ea"/>
              </a:rPr>
              <a:t>概念，一个消费者处理消息时间再长也不会大致该消息呗发送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给其他消费者，除非它的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链接断开。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这里会产生另外一个问题，如果我们的开发人员在处理完业务逻辑后，忘记发送回执给</a:t>
            </a:r>
            <a:r>
              <a:rPr lang="en-US" altLang="zh-CN" sz="2000" dirty="0" smtClean="0">
                <a:sym typeface="+mn-ea"/>
              </a:rPr>
              <a:t>	RabbitMQ</a:t>
            </a:r>
            <a:r>
              <a:rPr lang="zh-CN" altLang="en-US" sz="2000" dirty="0" smtClean="0">
                <a:sym typeface="+mn-ea"/>
              </a:rPr>
              <a:t>，这将会导致严重的</a:t>
            </a:r>
            <a:r>
              <a:rPr lang="en-US" altLang="zh-CN" sz="2000" dirty="0" smtClean="0">
                <a:sym typeface="+mn-ea"/>
              </a:rPr>
              <a:t>bug----Queue</a:t>
            </a:r>
            <a:r>
              <a:rPr lang="zh-CN" altLang="en-US" sz="2000" dirty="0" smtClean="0">
                <a:sym typeface="+mn-ea"/>
              </a:rPr>
              <a:t>中堆积的消息会越来越多；消费者重启后会重复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消费这些消息并重复执行业务逻辑。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en-US" altLang="zh-CN" b="1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19596" y="1180731"/>
            <a:ext cx="11460028" cy="499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Message durability </a:t>
            </a:r>
            <a:r>
              <a:rPr lang="zh-CN" altLang="en-US" sz="2000" dirty="0" smtClean="0"/>
              <a:t>消息持久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如果我们希望即使在</a:t>
            </a:r>
            <a:r>
              <a:rPr lang="en-US" altLang="zh-CN" sz="2000" dirty="0" smtClean="0"/>
              <a:t>RabbitMQ</a:t>
            </a:r>
            <a:r>
              <a:rPr lang="zh-CN" altLang="en-US" sz="2000" dirty="0" smtClean="0"/>
              <a:t>服务重启的情况下，也不会丢失消息，我们可以将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	Message</a:t>
            </a:r>
            <a:r>
              <a:rPr lang="zh-CN" altLang="en-US" sz="2000" dirty="0" smtClean="0"/>
              <a:t>都设置为可持久化的（</a:t>
            </a:r>
            <a:r>
              <a:rPr lang="en-US" altLang="zh-CN" sz="2000" dirty="0" smtClean="0"/>
              <a:t>durable</a:t>
            </a:r>
            <a:r>
              <a:rPr lang="zh-CN" altLang="en-US" sz="2000" dirty="0" smtClean="0"/>
              <a:t>），这样可以保证绝大部分情况下我们的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消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息不会丢失，但依然解决不了小概率丢失时间的发生（比如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服务器已经接收到生产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者的消息，但还没来得及持久化该消息时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服务器就断电了），如果我们需要对这种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小概率事件也要管理起来，那么我们要用到事务。（这里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的简单介绍，对事务想了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解更多可自行查看资料）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Prefetch count</a:t>
            </a:r>
            <a:endParaRPr lang="en-US" altLang="zh-CN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如果有多个消费者同事订阅同一个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中的消息，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中的消息会被平摊给多个消费者。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这时如果每个消息的处理时间不同，就有可能导致某些消费者一直在忙，而另外一些消费者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很快就处理完手头工作并一直空闲的情况。我们可以通过设置</a:t>
            </a:r>
            <a:r>
              <a:rPr lang="en-US" altLang="zh-CN" sz="2000" dirty="0" smtClean="0">
                <a:sym typeface="+mn-ea"/>
              </a:rPr>
              <a:t>prefetchCount</a:t>
            </a:r>
            <a:r>
              <a:rPr lang="zh-CN" altLang="en-US" sz="2000" dirty="0" smtClean="0">
                <a:sym typeface="+mn-ea"/>
              </a:rPr>
              <a:t>来限制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每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次发送给消费者的消息树，比如我们设置</a:t>
            </a:r>
            <a:r>
              <a:rPr lang="en-US" altLang="zh-CN" sz="2000" dirty="0" smtClean="0">
                <a:sym typeface="+mn-ea"/>
              </a:rPr>
              <a:t>prefetchCount=1</a:t>
            </a:r>
            <a:r>
              <a:rPr lang="zh-CN" altLang="en-US" sz="2000" dirty="0" smtClean="0">
                <a:sym typeface="+mn-ea"/>
              </a:rPr>
              <a:t>，则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每次给消费者发送一条</a:t>
            </a:r>
            <a:r>
              <a:rPr lang="en-US" altLang="zh-CN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消息；消费者处理完这条消息后</a:t>
            </a:r>
            <a:r>
              <a:rPr lang="en-US" altLang="zh-CN" sz="2000" dirty="0" smtClean="0">
                <a:sym typeface="+mn-ea"/>
              </a:rPr>
              <a:t>Queue</a:t>
            </a:r>
            <a:r>
              <a:rPr lang="zh-CN" altLang="en-US" sz="2000" dirty="0" smtClean="0">
                <a:sym typeface="+mn-ea"/>
              </a:rPr>
              <a:t>会再给消费者发送一条消息。如下图所示</a:t>
            </a: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	</a:t>
            </a:r>
            <a:endParaRPr lang="en-US" altLang="zh-CN" sz="2000" dirty="0" smtClean="0">
              <a:sym typeface="+mn-ea"/>
            </a:endParaRPr>
          </a:p>
          <a:p>
            <a:pPr marL="0" indent="0">
              <a:buNone/>
            </a:pPr>
            <a:endParaRPr lang="zh-CN" altLang="en-US" sz="2000" dirty="0" smtClean="0">
              <a:sym typeface="+mn-ea"/>
            </a:endParaRPr>
          </a:p>
          <a:p>
            <a:pPr marL="0" indent="0">
              <a:buNone/>
            </a:pPr>
            <a:endParaRPr lang="zh-CN" altLang="en-US" sz="20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5183505"/>
            <a:ext cx="3732530" cy="916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54391" y="6171567"/>
            <a:ext cx="695914" cy="666114"/>
          </a:xfrm>
        </p:spPr>
        <p:txBody>
          <a:bodyPr/>
          <a:lstStyle/>
          <a:p>
            <a:fld id="{28B03453-DAC9-4B92-AD21-A5C613554654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646" y="330053"/>
            <a:ext cx="3338005" cy="46937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en-US" altLang="zh-C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19596" y="1180731"/>
            <a:ext cx="11460028" cy="499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Exchange </a:t>
            </a:r>
            <a:r>
              <a:rPr lang="zh-CN" altLang="en-US" sz="2000" dirty="0" smtClean="0"/>
              <a:t>交换器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（队列）概念介绍时，看到生产者将消息投递到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中，实际上这在</a:t>
            </a:r>
            <a:r>
              <a:rPr lang="en-US" altLang="zh-CN" sz="2000" dirty="0" smtClean="0"/>
              <a:t>RabbitMQ</a:t>
            </a:r>
            <a:r>
              <a:rPr lang="zh-CN" altLang="en-US" sz="2000" dirty="0" smtClean="0"/>
              <a:t>中这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种事情永远都不会发生。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实际情况是，生产者将消息发送到</a:t>
            </a:r>
            <a:r>
              <a:rPr lang="en-US" altLang="zh-CN" sz="2000" dirty="0" smtClean="0"/>
              <a:t>Exchange</a:t>
            </a:r>
            <a:r>
              <a:rPr lang="zh-CN" altLang="en-US" sz="2000" dirty="0" smtClean="0"/>
              <a:t>（交换器，下图中的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），由</a:t>
            </a:r>
            <a:r>
              <a:rPr lang="en-US" altLang="zh-CN" sz="2000" dirty="0" smtClean="0"/>
              <a:t>Exchange</a:t>
            </a:r>
            <a:r>
              <a:rPr lang="zh-CN" altLang="en-US" sz="2000" dirty="0" smtClean="0"/>
              <a:t>将消息路由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到一个或多个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中（或者丢弃）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Exchange</a:t>
            </a:r>
            <a:r>
              <a:rPr lang="zh-CN" altLang="en-US" sz="2000" dirty="0" smtClean="0"/>
              <a:t>是按照什么逻辑将消息路由到</a:t>
            </a:r>
            <a:r>
              <a:rPr lang="en-US" altLang="zh-CN" sz="2000" dirty="0" smtClean="0"/>
              <a:t>Queue</a:t>
            </a:r>
            <a:r>
              <a:rPr lang="zh-CN" altLang="en-US" sz="2000" dirty="0" smtClean="0"/>
              <a:t>的？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详看</a:t>
            </a:r>
            <a:r>
              <a:rPr lang="en-US" altLang="zh-CN" sz="2000" dirty="0" smtClean="0"/>
              <a:t>Binding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ym typeface="+mn-ea"/>
              </a:rPr>
              <a:t>RabbitMQ</a:t>
            </a:r>
            <a:r>
              <a:rPr lang="zh-CN" altLang="en-US" sz="2000" dirty="0" smtClean="0">
                <a:sym typeface="+mn-ea"/>
              </a:rPr>
              <a:t>中的</a:t>
            </a:r>
            <a:r>
              <a:rPr lang="en-US" altLang="zh-CN" sz="2000" dirty="0" smtClean="0">
                <a:sym typeface="+mn-ea"/>
              </a:rPr>
              <a:t>Exchange</a:t>
            </a:r>
            <a:r>
              <a:rPr lang="zh-CN" altLang="en-US" sz="2000" dirty="0" smtClean="0">
                <a:sym typeface="+mn-ea"/>
              </a:rPr>
              <a:t>有四种类型，不同的类型有着不同的策略，详看</a:t>
            </a:r>
            <a:r>
              <a:rPr lang="en-US" altLang="zh-CN" sz="2000" dirty="0" smtClean="0">
                <a:sym typeface="+mn-ea"/>
              </a:rPr>
              <a:t>Exchange Type</a:t>
            </a:r>
            <a:endParaRPr lang="en-US" altLang="zh-CN" sz="20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675" y="2876550"/>
            <a:ext cx="3275965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 smtClean="0">
                <a:latin typeface="Arial" panose="020B0604020202020204" pitchFamily="34" charset="0"/>
                <a:sym typeface="+mn-ea"/>
              </a:rPr>
              <a:t>RabbitMQ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的重点基础概念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routing key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生产者在将消息发送给</a:t>
            </a:r>
            <a:r>
              <a:rPr lang="en-US" altLang="zh-CN" sz="2000"/>
              <a:t>Exchange</a:t>
            </a:r>
            <a:r>
              <a:rPr lang="zh-CN" altLang="en-US" sz="2000"/>
              <a:t>的时候，一般会指定一个</a:t>
            </a:r>
            <a:r>
              <a:rPr lang="en-US" altLang="zh-CN" sz="2000"/>
              <a:t>routing key</a:t>
            </a:r>
            <a:r>
              <a:rPr lang="zh-CN" altLang="en-US" sz="2000"/>
              <a:t>，来指定这个消息的</a:t>
            </a:r>
            <a:r>
              <a:rPr lang="en-US" altLang="zh-CN" sz="2000"/>
              <a:t>		</a:t>
            </a:r>
            <a:r>
              <a:rPr lang="zh-CN" altLang="en-US" sz="2000"/>
              <a:t>路由规则，而这个</a:t>
            </a:r>
            <a:r>
              <a:rPr lang="en-US" altLang="zh-CN" sz="2000"/>
              <a:t>routing key</a:t>
            </a:r>
            <a:r>
              <a:rPr lang="zh-CN" altLang="en-US" sz="2000"/>
              <a:t>需要与</a:t>
            </a:r>
            <a:r>
              <a:rPr lang="en-US" altLang="zh-CN" sz="2000"/>
              <a:t>Exchange type</a:t>
            </a:r>
            <a:r>
              <a:rPr lang="zh-CN" altLang="en-US" sz="2000"/>
              <a:t>及</a:t>
            </a:r>
            <a:r>
              <a:rPr lang="en-US" altLang="zh-CN" sz="2000"/>
              <a:t>binding key</a:t>
            </a:r>
            <a:r>
              <a:rPr lang="zh-CN" altLang="en-US" sz="2000"/>
              <a:t>联合使用才能最终生效。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在</a:t>
            </a:r>
            <a:r>
              <a:rPr lang="en-US" altLang="zh-CN" sz="2000"/>
              <a:t>Exchange Type</a:t>
            </a:r>
            <a:r>
              <a:rPr lang="zh-CN" altLang="en-US" sz="2000"/>
              <a:t>与</a:t>
            </a:r>
            <a:r>
              <a:rPr lang="en-US" altLang="zh-CN" sz="2000"/>
              <a:t>binding key</a:t>
            </a:r>
            <a:r>
              <a:rPr lang="zh-CN" altLang="en-US" sz="2000"/>
              <a:t>固定的情况下（载正常使用时一般这些内容都是固定配置</a:t>
            </a:r>
            <a:r>
              <a:rPr lang="en-US" altLang="zh-CN" sz="2000"/>
              <a:t>		</a:t>
            </a:r>
            <a:r>
              <a:rPr lang="zh-CN" altLang="en-US" sz="2000"/>
              <a:t>好的），我们的生产者就可以在发送消息给</a:t>
            </a:r>
            <a:r>
              <a:rPr lang="en-US" altLang="zh-CN" sz="2000"/>
              <a:t>Exchange</a:t>
            </a:r>
            <a:r>
              <a:rPr lang="zh-CN" altLang="en-US" sz="2000"/>
              <a:t>时，通过指定的</a:t>
            </a:r>
            <a:r>
              <a:rPr lang="en-US" altLang="zh-CN" sz="2000"/>
              <a:t>routing key</a:t>
            </a:r>
            <a:r>
              <a:rPr lang="zh-CN" altLang="en-US" sz="2000"/>
              <a:t>来决定消</a:t>
            </a:r>
            <a:r>
              <a:rPr lang="en-US" altLang="zh-CN" sz="2000"/>
              <a:t>		</a:t>
            </a:r>
            <a:r>
              <a:rPr lang="zh-CN" altLang="en-US" sz="2000"/>
              <a:t>息流向哪里。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RabbitMQ</a:t>
            </a:r>
            <a:r>
              <a:rPr lang="zh-CN" altLang="en-US" sz="2000"/>
              <a:t>为</a:t>
            </a:r>
            <a:r>
              <a:rPr lang="en-US" altLang="zh-CN" sz="2000"/>
              <a:t>routing key</a:t>
            </a:r>
            <a:r>
              <a:rPr lang="zh-CN" altLang="en-US" sz="2000"/>
              <a:t>设定的长度限制为</a:t>
            </a:r>
            <a:r>
              <a:rPr lang="en-US" altLang="zh-CN" sz="2000"/>
              <a:t>255 bytes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7184</Words>
  <Application>WPS 演示</Application>
  <PresentationFormat>宽屏</PresentationFormat>
  <Paragraphs>274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方正正中黑简体</vt:lpstr>
      <vt:lpstr>方正正纤黑简体</vt:lpstr>
      <vt:lpstr>黑体</vt:lpstr>
      <vt:lpstr>微软雅黑</vt:lpstr>
      <vt:lpstr>Calibri</vt:lpstr>
      <vt:lpstr>Office Theme</vt:lpstr>
      <vt:lpstr>PHP RabbitMq </vt:lpstr>
      <vt:lpstr>它应用在什么场景呢？</vt:lpstr>
      <vt:lpstr>RabbitMQ简介</vt:lpstr>
      <vt:lpstr>RabbitMQ的重点基础概念</vt:lpstr>
      <vt:lpstr>RabbitMQ的重点基础概念</vt:lpstr>
      <vt:lpstr>RabbitMQ的重点基础概念</vt:lpstr>
      <vt:lpstr>RabbitMQ的重点基础概念</vt:lpstr>
      <vt:lpstr>RabbitMQ的重点基础概念</vt:lpstr>
      <vt:lpstr>PowerPoint 演示文稿</vt:lpstr>
      <vt:lpstr>RabbitMQ的重点基础概念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Li</dc:creator>
  <cp:lastModifiedBy>140161</cp:lastModifiedBy>
  <cp:revision>982</cp:revision>
  <dcterms:created xsi:type="dcterms:W3CDTF">2014-05-26T06:54:00Z</dcterms:created>
  <dcterms:modified xsi:type="dcterms:W3CDTF">2017-05-29T09:41:44Z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