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61" r:id="rId6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Qiu" initials="" lastIdx="1" clrIdx="0"/>
  <p:cmAuthor id="1" name="Wang, Rick Y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1T18:43:17.238" idx="1">
    <p:pos x="5942" y="634"/>
    <p:text>+jcrowley@linuxfoundation.org
+tkrauss@linuxfoundation.org 
Intel Demo Theater Presentation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6T15:29:39.947" idx="1">
    <p:pos x="10" y="10"/>
    <p:text>Shall we promote this given our performance test result so far?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jpeg"/><Relationship Id="rId7" Type="http://schemas.openxmlformats.org/officeDocument/2006/relationships/hyperlink" Target="https://hub.docker.com/u/clearlinux/" TargetMode="External"/><Relationship Id="rId6" Type="http://schemas.openxmlformats.org/officeDocument/2006/relationships/hyperlink" Target="https://github.com/clearlinux/dockerfiles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comments" Target="../comments/comment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671" y="3784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Clear Linux* bundle design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62;p9"/>
          <p:cNvSpPr/>
          <p:nvPr/>
        </p:nvSpPr>
        <p:spPr>
          <a:xfrm>
            <a:off x="954615" y="2399885"/>
            <a:ext cx="3871608" cy="15758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265;p9"/>
          <p:cNvPicPr preferRelativeResize="0"/>
          <p:nvPr/>
        </p:nvPicPr>
        <p:blipFill rotWithShape="1">
          <a:blip r:embed="rId1"/>
          <a:srcRect b="803"/>
          <a:stretch>
            <a:fillRect/>
          </a:stretch>
        </p:blipFill>
        <p:spPr>
          <a:xfrm>
            <a:off x="5794132" y="2194423"/>
            <a:ext cx="6198576" cy="3851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9"/>
          <p:cNvSpPr/>
          <p:nvPr/>
        </p:nvSpPr>
        <p:spPr>
          <a:xfrm>
            <a:off x="1053010" y="3453036"/>
            <a:ext cx="3674818" cy="419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Clear Linux* Container Base</a:t>
            </a:r>
            <a:endParaRPr sz="1600" b="0" i="0" u="none" strike="noStrike" cap="none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67;p9"/>
          <p:cNvSpPr/>
          <p:nvPr/>
        </p:nvSpPr>
        <p:spPr>
          <a:xfrm>
            <a:off x="1053010" y="2970781"/>
            <a:ext cx="1165827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python-basic</a:t>
            </a:r>
            <a:endParaRPr sz="1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268;p9"/>
          <p:cNvSpPr/>
          <p:nvPr/>
        </p:nvSpPr>
        <p:spPr>
          <a:xfrm>
            <a:off x="2283632" y="2970781"/>
            <a:ext cx="1206791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go-basic</a:t>
            </a:r>
            <a:endParaRPr sz="1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69;p9"/>
          <p:cNvSpPr/>
          <p:nvPr/>
        </p:nvSpPr>
        <p:spPr>
          <a:xfrm>
            <a:off x="3555218" y="2970781"/>
            <a:ext cx="1172610" cy="43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node-basic</a:t>
            </a:r>
            <a:endParaRPr sz="1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270;p9"/>
          <p:cNvSpPr/>
          <p:nvPr/>
        </p:nvSpPr>
        <p:spPr>
          <a:xfrm>
            <a:off x="1053010" y="2502857"/>
            <a:ext cx="3674818" cy="419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 Application or Service</a:t>
            </a:r>
            <a:endParaRPr sz="1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72;p9"/>
          <p:cNvSpPr txBox="1"/>
          <p:nvPr/>
        </p:nvSpPr>
        <p:spPr>
          <a:xfrm>
            <a:off x="548797" y="4119939"/>
            <a:ext cx="5356728" cy="165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365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bundle provides a complete functionality, similar goal like the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microservice</a:t>
            </a:r>
            <a:endParaRPr sz="18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36550" marR="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Package’s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dependencies within single bundle were resolved at build time in Clear Linux</a:t>
            </a:r>
            <a:endParaRPr dirty="0"/>
          </a:p>
        </p:txBody>
      </p:sp>
      <p:sp>
        <p:nvSpPr>
          <p:cNvPr id="11" name="Google Shape;273;p9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*Other names and brands may be claimed as the property of others.</a:t>
            </a:r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8107" y="1821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797;p22"/>
          <p:cNvSpPr/>
          <p:nvPr/>
        </p:nvSpPr>
        <p:spPr>
          <a:xfrm>
            <a:off x="566802" y="2920180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79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0443" y="3027106"/>
            <a:ext cx="1069733" cy="7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99;p22"/>
          <p:cNvSpPr/>
          <p:nvPr/>
        </p:nvSpPr>
        <p:spPr>
          <a:xfrm>
            <a:off x="2503757" y="2915263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Google Shape;800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07326" y="3027106"/>
            <a:ext cx="796413" cy="7964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1;p22"/>
          <p:cNvSpPr/>
          <p:nvPr/>
        </p:nvSpPr>
        <p:spPr>
          <a:xfrm>
            <a:off x="4440712" y="2915262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802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27376" y="2953364"/>
            <a:ext cx="943896" cy="943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3;p22"/>
          <p:cNvSpPr/>
          <p:nvPr/>
        </p:nvSpPr>
        <p:spPr>
          <a:xfrm>
            <a:off x="6291339" y="2920180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" name="Google Shape;804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64331" y="3012970"/>
            <a:ext cx="799801" cy="824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05;p22"/>
          <p:cNvSpPr/>
          <p:nvPr/>
        </p:nvSpPr>
        <p:spPr>
          <a:xfrm>
            <a:off x="8228294" y="2915261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806;p2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289076" y="3201532"/>
            <a:ext cx="1481988" cy="44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07;p22"/>
          <p:cNvSpPr txBox="1"/>
          <p:nvPr/>
        </p:nvSpPr>
        <p:spPr>
          <a:xfrm>
            <a:off x="566802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Mariadb*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808;p22"/>
          <p:cNvSpPr txBox="1"/>
          <p:nvPr/>
        </p:nvSpPr>
        <p:spPr>
          <a:xfrm>
            <a:off x="2560523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Nginx*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809;p22"/>
          <p:cNvSpPr txBox="1"/>
          <p:nvPr/>
        </p:nvSpPr>
        <p:spPr>
          <a:xfrm>
            <a:off x="4440711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Redis*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810;p22"/>
          <p:cNvSpPr txBox="1"/>
          <p:nvPr/>
        </p:nvSpPr>
        <p:spPr>
          <a:xfrm>
            <a:off x="6348105" y="3810005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Postgres*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811;p22"/>
          <p:cNvSpPr txBox="1"/>
          <p:nvPr/>
        </p:nvSpPr>
        <p:spPr>
          <a:xfrm>
            <a:off x="8255499" y="3819829"/>
            <a:ext cx="1490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Httpd*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812;p22"/>
          <p:cNvSpPr txBox="1"/>
          <p:nvPr/>
        </p:nvSpPr>
        <p:spPr>
          <a:xfrm>
            <a:off x="3656171" y="1906218"/>
            <a:ext cx="4776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6"/>
              </a:rPr>
              <a:t>https://github.com/clearlinux/dockerfiles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813;p22"/>
          <p:cNvSpPr/>
          <p:nvPr/>
        </p:nvSpPr>
        <p:spPr>
          <a:xfrm>
            <a:off x="5456643" y="4375355"/>
            <a:ext cx="629264" cy="4031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814;p22"/>
          <p:cNvSpPr/>
          <p:nvPr/>
        </p:nvSpPr>
        <p:spPr>
          <a:xfrm>
            <a:off x="10078921" y="2903589"/>
            <a:ext cx="1603552" cy="93406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…….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815;p22"/>
          <p:cNvSpPr/>
          <p:nvPr/>
        </p:nvSpPr>
        <p:spPr>
          <a:xfrm>
            <a:off x="4501285" y="5208939"/>
            <a:ext cx="3801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563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7"/>
              </a:rPr>
              <a:t>https://hub.docker.com/u/clearlinux/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" name="Google Shape;816;p22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683685" y="4759257"/>
            <a:ext cx="1623065" cy="126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17;p22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733019" y="1432122"/>
            <a:ext cx="1317523" cy="131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18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916407" y="3552641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19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905944" y="3493222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820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863400" y="3463485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821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682929" y="3424645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22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648267" y="3442612"/>
            <a:ext cx="367157" cy="5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23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459305" y="3424645"/>
            <a:ext cx="367157" cy="5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824;p22"/>
          <p:cNvSpPr/>
          <p:nvPr/>
        </p:nvSpPr>
        <p:spPr>
          <a:xfrm>
            <a:off x="5407408" y="2379403"/>
            <a:ext cx="629264" cy="4031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826;p22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*Other names and brands may be claimed as the property of others.</a:t>
            </a:r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43339" y="1992165"/>
            <a:ext cx="5464269" cy="13255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Cloud Native Stack on Clear Linux</a:t>
            </a:r>
            <a:endParaRPr lang="en-US" dirty="0"/>
          </a:p>
        </p:txBody>
      </p:sp>
      <p:sp>
        <p:nvSpPr>
          <p:cNvPr id="3" name="Title 1"/>
          <p:cNvSpPr txBox="1"/>
          <p:nvPr/>
        </p:nvSpPr>
        <p:spPr>
          <a:xfrm>
            <a:off x="643923" y="2898682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0" dirty="0"/>
              <a:t>Ken Lu, Rick Wang</a:t>
            </a:r>
            <a:endParaRPr lang="en-US" sz="3200" b="0" i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;p5"/>
          <p:cNvSpPr txBox="1"/>
          <p:nvPr/>
        </p:nvSpPr>
        <p:spPr>
          <a:xfrm>
            <a:off x="914400" y="1950720"/>
            <a:ext cx="674545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Clear Linux is a modular open source OS optimized for </a:t>
            </a:r>
            <a:r>
              <a:rPr lang="en-US" sz="2600" b="1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performance</a:t>
            </a:r>
            <a:r>
              <a:rPr lang="en-US" sz="2600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2600" b="1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security, </a:t>
            </a:r>
            <a:r>
              <a:rPr lang="en-US" sz="2600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the Cloud to the Edge, and is designed for </a:t>
            </a:r>
            <a:r>
              <a:rPr lang="en-US" sz="2600" b="1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customization </a:t>
            </a:r>
            <a:r>
              <a:rPr lang="en-US" sz="2600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 </a:t>
            </a:r>
            <a:r>
              <a:rPr lang="en-US" sz="2600" b="1" dirty="0" err="1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deployability</a:t>
            </a:r>
            <a:r>
              <a:rPr lang="en-US" sz="2600" dirty="0">
                <a:solidFill>
                  <a:srgbClr val="2D323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149;p5"/>
          <p:cNvPicPr preferRelativeResize="0"/>
          <p:nvPr/>
        </p:nvPicPr>
        <p:blipFill rotWithShape="1">
          <a:blip r:embed="rId1"/>
          <a:srcRect t="58" b="59"/>
          <a:stretch>
            <a:fillRect/>
          </a:stretch>
        </p:blipFill>
        <p:spPr>
          <a:xfrm>
            <a:off x="8377568" y="1772321"/>
            <a:ext cx="2385375" cy="369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02692" y="4937813"/>
            <a:ext cx="651668" cy="57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1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7771" y="5015425"/>
            <a:ext cx="1092745" cy="41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2;p5"/>
          <p:cNvPicPr preferRelativeResize="0"/>
          <p:nvPr/>
        </p:nvPicPr>
        <p:blipFill rotWithShape="1">
          <a:blip r:embed="rId4"/>
          <a:srcRect t="20117" b="32983"/>
          <a:stretch>
            <a:fillRect/>
          </a:stretch>
        </p:blipFill>
        <p:spPr>
          <a:xfrm>
            <a:off x="1005842" y="4987152"/>
            <a:ext cx="1233269" cy="4757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3;p5"/>
          <p:cNvSpPr txBox="1"/>
          <p:nvPr/>
        </p:nvSpPr>
        <p:spPr>
          <a:xfrm>
            <a:off x="6151640" y="5015425"/>
            <a:ext cx="472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Google Shape;154;p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49176" y="4740655"/>
            <a:ext cx="1010019" cy="9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5;p5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*Other names and brands may be claimed as the property of others.</a:t>
            </a:r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871331" y="285927"/>
            <a:ext cx="615511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Clear Linux*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80;p81"/>
          <p:cNvGrpSpPr/>
          <p:nvPr/>
        </p:nvGrpSpPr>
        <p:grpSpPr>
          <a:xfrm>
            <a:off x="6961697" y="1690688"/>
            <a:ext cx="3474611" cy="4629624"/>
            <a:chOff x="7757225" y="1009930"/>
            <a:chExt cx="3474611" cy="5118358"/>
          </a:xfrm>
        </p:grpSpPr>
        <p:sp>
          <p:nvSpPr>
            <p:cNvPr id="4" name="Google Shape;481;p81"/>
            <p:cNvSpPr/>
            <p:nvPr/>
          </p:nvSpPr>
          <p:spPr>
            <a:xfrm>
              <a:off x="7757225" y="1009930"/>
              <a:ext cx="3474600" cy="919800"/>
            </a:xfrm>
            <a:prstGeom prst="rect">
              <a:avLst/>
            </a:prstGeom>
            <a:solidFill>
              <a:srgbClr val="FED472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End User Applications, Solutions</a:t>
              </a: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" name="Google Shape;482;p81"/>
            <p:cNvSpPr/>
            <p:nvPr/>
          </p:nvSpPr>
          <p:spPr>
            <a:xfrm>
              <a:off x="7757225" y="1900665"/>
              <a:ext cx="3474600" cy="919800"/>
            </a:xfrm>
            <a:prstGeom prst="rect">
              <a:avLst/>
            </a:prstGeom>
            <a:solidFill>
              <a:srgbClr val="AF7FE4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 Application Interface &amp; Frameworks</a:t>
              </a: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6" name="Google Shape;483;p81"/>
            <p:cNvSpPr/>
            <p:nvPr/>
          </p:nvSpPr>
          <p:spPr>
            <a:xfrm>
              <a:off x="7757225" y="2816075"/>
              <a:ext cx="3474600" cy="919800"/>
            </a:xfrm>
            <a:prstGeom prst="rect">
              <a:avLst/>
            </a:prstGeom>
            <a:solidFill>
              <a:srgbClr val="7929D2">
                <a:alpha val="47310"/>
              </a:srgbClr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OS Middleware Components</a:t>
              </a:r>
              <a:endParaRPr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7" name="Google Shape;484;p81"/>
            <p:cNvSpPr/>
            <p:nvPr/>
          </p:nvSpPr>
          <p:spPr>
            <a:xfrm>
              <a:off x="7757225" y="3735875"/>
              <a:ext cx="3474600" cy="873600"/>
            </a:xfrm>
            <a:prstGeom prst="rect">
              <a:avLst/>
            </a:prstGeom>
            <a:solidFill>
              <a:srgbClr val="24C7FF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Runtime Libraries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8" name="Google Shape;485;p81"/>
            <p:cNvSpPr/>
            <p:nvPr/>
          </p:nvSpPr>
          <p:spPr>
            <a:xfrm>
              <a:off x="7757225" y="4609575"/>
              <a:ext cx="3474600" cy="797400"/>
            </a:xfrm>
            <a:prstGeom prst="rect">
              <a:avLst/>
            </a:prstGeom>
            <a:solidFill>
              <a:srgbClr val="00AEFF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OS Kernel &amp; Device Drivers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9" name="Google Shape;486;p81"/>
            <p:cNvSpPr/>
            <p:nvPr/>
          </p:nvSpPr>
          <p:spPr>
            <a:xfrm>
              <a:off x="7757236" y="5407088"/>
              <a:ext cx="3474600" cy="721200"/>
            </a:xfrm>
            <a:prstGeom prst="rect">
              <a:avLst/>
            </a:prstGeom>
            <a:solidFill>
              <a:srgbClr val="156FC5"/>
            </a:solidFill>
            <a:ln>
              <a:noFill/>
            </a:ln>
          </p:spPr>
          <p:txBody>
            <a:bodyPr spcFirstLastPara="1" wrap="square" lIns="45700" tIns="49525" rIns="4570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FF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Intel Platforms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</p:grpSp>
      <p:sp>
        <p:nvSpPr>
          <p:cNvPr id="10" name="Google Shape;487;p81"/>
          <p:cNvSpPr/>
          <p:nvPr/>
        </p:nvSpPr>
        <p:spPr>
          <a:xfrm>
            <a:off x="10436308" y="1690688"/>
            <a:ext cx="630900" cy="4629624"/>
          </a:xfrm>
          <a:prstGeom prst="upArrow">
            <a:avLst>
              <a:gd name="adj1" fmla="val 50000"/>
              <a:gd name="adj2" fmla="val 84513"/>
            </a:avLst>
          </a:prstGeom>
          <a:solidFill>
            <a:srgbClr val="00AEFF">
              <a:alpha val="7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11" name="Google Shape;478;p81"/>
          <p:cNvSpPr/>
          <p:nvPr/>
        </p:nvSpPr>
        <p:spPr>
          <a:xfrm>
            <a:off x="923447" y="2779325"/>
            <a:ext cx="4542600" cy="36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To get end user performance, optimization at all layers is required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is highly tuned for Intel platforms where all optimizations turned on by default 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channels the best of Intel’s industry leading  kernel expertise to provide the highest performing kernel for your OS.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5252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479;p81"/>
          <p:cNvSpPr txBox="1"/>
          <p:nvPr/>
        </p:nvSpPr>
        <p:spPr>
          <a:xfrm>
            <a:off x="923458" y="1607355"/>
            <a:ext cx="5183700" cy="117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 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optimizes across the whole stack</a:t>
            </a:r>
            <a:endParaRPr sz="24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07163" y="116573"/>
            <a:ext cx="8641637" cy="1325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ym typeface="Open Sans"/>
              </a:rPr>
              <a:t>Performance throughout the stack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443" y="56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optimizations example throughout the stack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92;p82"/>
          <p:cNvSpPr/>
          <p:nvPr/>
        </p:nvSpPr>
        <p:spPr>
          <a:xfrm>
            <a:off x="4144987" y="4128375"/>
            <a:ext cx="3235500" cy="5844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GLIBC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" name="Google Shape;494;p82"/>
          <p:cNvSpPr/>
          <p:nvPr/>
        </p:nvSpPr>
        <p:spPr>
          <a:xfrm>
            <a:off x="4146412" y="3023550"/>
            <a:ext cx="4746000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Numpy / Pandas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5" name="Google Shape;495;p82"/>
          <p:cNvSpPr/>
          <p:nvPr/>
        </p:nvSpPr>
        <p:spPr>
          <a:xfrm>
            <a:off x="4144989" y="3576000"/>
            <a:ext cx="3560100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Python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" name="Google Shape;496;p82"/>
          <p:cNvSpPr/>
          <p:nvPr/>
        </p:nvSpPr>
        <p:spPr>
          <a:xfrm>
            <a:off x="4146425" y="5407050"/>
            <a:ext cx="4746000" cy="816000"/>
          </a:xfrm>
          <a:prstGeom prst="rect">
            <a:avLst/>
          </a:prstGeom>
          <a:solidFill>
            <a:srgbClr val="156FC5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 Platforms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" name="Google Shape;497;p82"/>
          <p:cNvSpPr/>
          <p:nvPr/>
        </p:nvSpPr>
        <p:spPr>
          <a:xfrm>
            <a:off x="4144985" y="4768600"/>
            <a:ext cx="2823300" cy="584400"/>
          </a:xfrm>
          <a:prstGeom prst="rect">
            <a:avLst/>
          </a:prstGeom>
          <a:solidFill>
            <a:srgbClr val="7929D2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Kernel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8" name="Google Shape;498;p82"/>
          <p:cNvSpPr/>
          <p:nvPr/>
        </p:nvSpPr>
        <p:spPr>
          <a:xfrm>
            <a:off x="4146423" y="1918650"/>
            <a:ext cx="4746000" cy="504000"/>
          </a:xfrm>
          <a:prstGeom prst="rect">
            <a:avLst/>
          </a:prstGeom>
          <a:solidFill>
            <a:srgbClr val="FED472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TensorFlow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9" name="Google Shape;499;p82"/>
          <p:cNvSpPr/>
          <p:nvPr/>
        </p:nvSpPr>
        <p:spPr>
          <a:xfrm>
            <a:off x="4146412" y="2471100"/>
            <a:ext cx="4746000" cy="504000"/>
          </a:xfrm>
          <a:prstGeom prst="rect">
            <a:avLst/>
          </a:prstGeom>
          <a:solidFill>
            <a:srgbClr val="88E1B8"/>
          </a:solidFill>
          <a:ln>
            <a:noFill/>
          </a:ln>
        </p:spPr>
        <p:txBody>
          <a:bodyPr spcFirstLastPara="1" wrap="square" lIns="45700" tIns="49525" rIns="45700" bIns="49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EIGEN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0" name="Google Shape;500;p82"/>
          <p:cNvSpPr/>
          <p:nvPr/>
        </p:nvSpPr>
        <p:spPr>
          <a:xfrm>
            <a:off x="961010" y="2487760"/>
            <a:ext cx="3323100" cy="432600"/>
          </a:xfrm>
          <a:prstGeom prst="homePlate">
            <a:avLst>
              <a:gd name="adj" fmla="val 73531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Intel® AVX512 Optimizations</a:t>
            </a:r>
            <a:endParaRPr sz="160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1" name="Google Shape;501;p82"/>
          <p:cNvSpPr/>
          <p:nvPr/>
        </p:nvSpPr>
        <p:spPr>
          <a:xfrm>
            <a:off x="961008" y="4893946"/>
            <a:ext cx="3323100" cy="432300"/>
          </a:xfrm>
          <a:prstGeom prst="homePlate">
            <a:avLst>
              <a:gd name="adj" fmla="val 59396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Tuning kernel for workloads</a:t>
            </a:r>
            <a:endParaRPr sz="160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2" name="Google Shape;502;p82"/>
          <p:cNvSpPr/>
          <p:nvPr/>
        </p:nvSpPr>
        <p:spPr>
          <a:xfrm>
            <a:off x="961008" y="4297600"/>
            <a:ext cx="3323100" cy="432300"/>
          </a:xfrm>
          <a:prstGeom prst="homePlate">
            <a:avLst>
              <a:gd name="adj" fmla="val 59396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Additional routines for AVX512</a:t>
            </a:r>
            <a:endParaRPr sz="160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3" name="Google Shape;503;p82"/>
          <p:cNvSpPr/>
          <p:nvPr/>
        </p:nvSpPr>
        <p:spPr>
          <a:xfrm>
            <a:off x="961008" y="3592651"/>
            <a:ext cx="3323100" cy="504000"/>
          </a:xfrm>
          <a:prstGeom prst="homePlate">
            <a:avLst>
              <a:gd name="adj" fmla="val 67861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Intel® AVX2 &amp;  Intel AVX512 Python* optimizations</a:t>
            </a:r>
            <a:endParaRPr sz="160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4" name="Google Shape;504;p82"/>
          <p:cNvSpPr/>
          <p:nvPr/>
        </p:nvSpPr>
        <p:spPr>
          <a:xfrm>
            <a:off x="961008" y="3040354"/>
            <a:ext cx="3323100" cy="432300"/>
          </a:xfrm>
          <a:prstGeom prst="homePlate">
            <a:avLst>
              <a:gd name="adj" fmla="val 69325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Optimized Python modules </a:t>
            </a:r>
            <a:endParaRPr sz="160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5" name="Google Shape;506;p82"/>
          <p:cNvSpPr/>
          <p:nvPr/>
        </p:nvSpPr>
        <p:spPr>
          <a:xfrm flipH="1">
            <a:off x="6181308" y="1918650"/>
            <a:ext cx="2711100" cy="3434400"/>
          </a:xfrm>
          <a:prstGeom prst="rtTriangle">
            <a:avLst/>
          </a:prstGeom>
          <a:solidFill>
            <a:srgbClr val="00AE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GCC</a:t>
            </a:r>
            <a:endParaRPr sz="160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pSp>
        <p:nvGrpSpPr>
          <p:cNvPr id="16" name="Google Shape;507;p82"/>
          <p:cNvGrpSpPr/>
          <p:nvPr/>
        </p:nvGrpSpPr>
        <p:grpSpPr>
          <a:xfrm>
            <a:off x="8724968" y="4251077"/>
            <a:ext cx="3322990" cy="616500"/>
            <a:chOff x="6641484" y="7809153"/>
            <a:chExt cx="3662100" cy="616500"/>
          </a:xfrm>
        </p:grpSpPr>
        <p:sp>
          <p:nvSpPr>
            <p:cNvPr id="17" name="Google Shape;508;p82"/>
            <p:cNvSpPr/>
            <p:nvPr/>
          </p:nvSpPr>
          <p:spPr>
            <a:xfrm rot="10800000">
              <a:off x="6641484" y="7809153"/>
              <a:ext cx="3662100" cy="616500"/>
            </a:xfrm>
            <a:prstGeom prst="homePlate">
              <a:avLst>
                <a:gd name="adj" fmla="val 59396"/>
              </a:avLst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18" name="Google Shape;509;p82"/>
            <p:cNvSpPr txBox="1"/>
            <p:nvPr/>
          </p:nvSpPr>
          <p:spPr>
            <a:xfrm>
              <a:off x="7264131" y="7860527"/>
              <a:ext cx="2416800" cy="504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Intel® architecture  optimizes builds</a:t>
              </a:r>
              <a:br>
                <a:rPr lang="en-US" sz="1600">
                  <a:solidFill>
                    <a:schemeClr val="lt1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</a:br>
              <a:endParaRPr sz="160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</p:grpSp>
      <p:sp>
        <p:nvSpPr>
          <p:cNvPr id="19" name="Google Shape;505;p82"/>
          <p:cNvSpPr txBox="1"/>
          <p:nvPr/>
        </p:nvSpPr>
        <p:spPr>
          <a:xfrm>
            <a:off x="4321158" y="6223050"/>
            <a:ext cx="372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*performance critical workload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1922" y="11198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370;p78"/>
          <p:cNvSpPr/>
          <p:nvPr/>
        </p:nvSpPr>
        <p:spPr>
          <a:xfrm>
            <a:off x="557784" y="2492212"/>
            <a:ext cx="42726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System is designed with “safe &amp; sane” security principles in mind</a:t>
            </a:r>
            <a:endParaRPr sz="18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4" name="Google Shape;371;p78"/>
          <p:cNvSpPr txBox="1"/>
          <p:nvPr/>
        </p:nvSpPr>
        <p:spPr>
          <a:xfrm>
            <a:off x="579272" y="1237875"/>
            <a:ext cx="111609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Clear Linux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stays in lockstep with upstream for </a:t>
            </a:r>
            <a:r>
              <a:rPr lang="en-US" sz="2400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current security upgrades</a:t>
            </a:r>
            <a:r>
              <a:rPr lang="en-US" sz="2400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and is designed to deliver available security mitigations to customers rapidly.</a:t>
            </a:r>
            <a:endParaRPr sz="2400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cxnSp>
        <p:nvCxnSpPr>
          <p:cNvPr id="5" name="Google Shape;372;p78"/>
          <p:cNvCxnSpPr/>
          <p:nvPr/>
        </p:nvCxnSpPr>
        <p:spPr>
          <a:xfrm>
            <a:off x="557784" y="4234687"/>
            <a:ext cx="1202700" cy="0"/>
          </a:xfrm>
          <a:prstGeom prst="straightConnector1">
            <a:avLst/>
          </a:prstGeom>
          <a:noFill/>
          <a:ln w="76200" cap="flat" cmpd="sng">
            <a:solidFill>
              <a:srgbClr val="88E1B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373;p78"/>
          <p:cNvSpPr/>
          <p:nvPr/>
        </p:nvSpPr>
        <p:spPr>
          <a:xfrm>
            <a:off x="557784" y="3396712"/>
            <a:ext cx="2877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AE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Constant vulnerability scanning </a:t>
            </a:r>
            <a:endParaRPr sz="1600" dirty="0">
              <a:solidFill>
                <a:srgbClr val="00AE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" name="Google Shape;374;p78"/>
          <p:cNvSpPr/>
          <p:nvPr/>
        </p:nvSpPr>
        <p:spPr>
          <a:xfrm>
            <a:off x="557784" y="4437262"/>
            <a:ext cx="30462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Aggressive mitigation policy</a:t>
            </a:r>
            <a:endParaRPr b="1"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Address high &amp; critical level threats issued from the National Vulnerability Database promptly</a:t>
            </a:r>
            <a:endParaRPr dirty="0">
              <a:solidFill>
                <a:srgbClr val="52525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8" name="Google Shape;375;p78"/>
          <p:cNvSpPr/>
          <p:nvPr/>
        </p:nvSpPr>
        <p:spPr>
          <a:xfrm>
            <a:off x="10227596" y="4277550"/>
            <a:ext cx="11205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376;p78"/>
          <p:cNvSpPr/>
          <p:nvPr/>
        </p:nvSpPr>
        <p:spPr>
          <a:xfrm>
            <a:off x="7738390" y="4279212"/>
            <a:ext cx="12783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377;p78"/>
          <p:cNvSpPr/>
          <p:nvPr/>
        </p:nvSpPr>
        <p:spPr>
          <a:xfrm>
            <a:off x="4776084" y="4277562"/>
            <a:ext cx="1751400" cy="1337700"/>
          </a:xfrm>
          <a:prstGeom prst="roundRect">
            <a:avLst>
              <a:gd name="adj" fmla="val 4230"/>
            </a:avLst>
          </a:prstGeom>
          <a:solidFill>
            <a:srgbClr val="FFFFFF"/>
          </a:solidFill>
          <a:ln>
            <a:noFill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378;p78"/>
          <p:cNvSpPr txBox="1"/>
          <p:nvPr/>
        </p:nvSpPr>
        <p:spPr>
          <a:xfrm>
            <a:off x="9881659" y="5616762"/>
            <a:ext cx="18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Data center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2" name="Google Shape;379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0558" y="4558991"/>
            <a:ext cx="952150" cy="1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80;p78"/>
          <p:cNvSpPr txBox="1"/>
          <p:nvPr/>
        </p:nvSpPr>
        <p:spPr>
          <a:xfrm>
            <a:off x="4624534" y="5616762"/>
            <a:ext cx="2023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End devices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4" name="Google Shape;381;p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74453" y="4707494"/>
            <a:ext cx="884624" cy="109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82;p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41582" y="4939483"/>
            <a:ext cx="574550" cy="70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83;p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72463" y="4954754"/>
            <a:ext cx="574532" cy="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84;p78"/>
          <p:cNvSpPr txBox="1"/>
          <p:nvPr/>
        </p:nvSpPr>
        <p:spPr>
          <a:xfrm>
            <a:off x="7390247" y="5616762"/>
            <a:ext cx="2023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Edge gateways</a:t>
            </a:r>
            <a:endParaRPr b="1" dirty="0">
              <a:solidFill>
                <a:schemeClr val="dk2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8" name="Google Shape;385;p78"/>
          <p:cNvPicPr preferRelativeResize="0"/>
          <p:nvPr/>
        </p:nvPicPr>
        <p:blipFill rotWithShape="1">
          <a:blip r:embed="rId5"/>
          <a:srcRect l="26031" t="33888" r="21046" b="32401"/>
          <a:stretch>
            <a:fillRect/>
          </a:stretch>
        </p:blipFill>
        <p:spPr>
          <a:xfrm>
            <a:off x="7908901" y="4741650"/>
            <a:ext cx="980175" cy="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86;p78"/>
          <p:cNvSpPr/>
          <p:nvPr/>
        </p:nvSpPr>
        <p:spPr>
          <a:xfrm>
            <a:off x="5152084" y="3168112"/>
            <a:ext cx="6391500" cy="36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ED4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" name="Google Shape;387;p78"/>
          <p:cNvGrpSpPr/>
          <p:nvPr/>
        </p:nvGrpSpPr>
        <p:grpSpPr>
          <a:xfrm>
            <a:off x="7662784" y="2630424"/>
            <a:ext cx="1370100" cy="1370100"/>
            <a:chOff x="5400029" y="3643762"/>
            <a:chExt cx="1370100" cy="1370100"/>
          </a:xfrm>
        </p:grpSpPr>
        <p:sp>
          <p:nvSpPr>
            <p:cNvPr id="21" name="Google Shape;388;p78"/>
            <p:cNvSpPr/>
            <p:nvPr/>
          </p:nvSpPr>
          <p:spPr>
            <a:xfrm>
              <a:off x="5400029" y="3643762"/>
              <a:ext cx="1370100" cy="137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342900" dist="9525" dir="5400000" algn="bl" rotWithShape="0">
                <a:srgbClr val="00206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2" name="Google Shape;389;p78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5654692" y="3835343"/>
              <a:ext cx="860700" cy="10615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390;p78"/>
          <p:cNvSpPr txBox="1"/>
          <p:nvPr/>
        </p:nvSpPr>
        <p:spPr>
          <a:xfrm>
            <a:off x="6381059" y="4876837"/>
            <a:ext cx="15930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101010010100101101101001010101010101010101011001101101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391;p78"/>
          <p:cNvPicPr preferRelativeResize="0"/>
          <p:nvPr/>
        </p:nvPicPr>
        <p:blipFill rotWithShape="1">
          <a:blip r:embed="rId7"/>
          <a:srcRect l="17784" t="24941" r="17778" b="24936"/>
          <a:stretch>
            <a:fillRect/>
          </a:stretch>
        </p:blipFill>
        <p:spPr>
          <a:xfrm>
            <a:off x="5391552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92;p78"/>
          <p:cNvSpPr txBox="1"/>
          <p:nvPr/>
        </p:nvSpPr>
        <p:spPr>
          <a:xfrm>
            <a:off x="8950709" y="4876837"/>
            <a:ext cx="1456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1010100101001011011010010101010110101101011011001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393;p78"/>
          <p:cNvPicPr preferRelativeResize="0"/>
          <p:nvPr/>
        </p:nvPicPr>
        <p:blipFill rotWithShape="1">
          <a:blip r:embed="rId7"/>
          <a:srcRect l="17784" t="24941" r="17778" b="24936"/>
          <a:stretch>
            <a:fillRect/>
          </a:stretch>
        </p:blipFill>
        <p:spPr>
          <a:xfrm>
            <a:off x="8090271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394;p78"/>
          <p:cNvPicPr preferRelativeResize="0"/>
          <p:nvPr/>
        </p:nvPicPr>
        <p:blipFill rotWithShape="1">
          <a:blip r:embed="rId7"/>
          <a:srcRect l="17784" t="24941" r="17778" b="24936"/>
          <a:stretch>
            <a:fillRect/>
          </a:stretch>
        </p:blipFill>
        <p:spPr>
          <a:xfrm>
            <a:off x="10503327" y="4301487"/>
            <a:ext cx="574550" cy="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95;p78"/>
          <p:cNvSpPr/>
          <p:nvPr/>
        </p:nvSpPr>
        <p:spPr>
          <a:xfrm>
            <a:off x="6857334" y="4700425"/>
            <a:ext cx="551100" cy="551100"/>
          </a:xfrm>
          <a:prstGeom prst="ellipse">
            <a:avLst/>
          </a:prstGeom>
          <a:solidFill>
            <a:srgbClr val="FFFFFF">
              <a:alpha val="75000"/>
            </a:srgbClr>
          </a:solidFill>
          <a:ln w="9525" cap="flat" cmpd="sng">
            <a:solidFill>
              <a:srgbClr val="F1F0F0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" name="Google Shape;396;p78"/>
          <p:cNvGrpSpPr/>
          <p:nvPr/>
        </p:nvGrpSpPr>
        <p:grpSpPr>
          <a:xfrm>
            <a:off x="6946715" y="4797334"/>
            <a:ext cx="372440" cy="357300"/>
            <a:chOff x="7061418" y="6071797"/>
            <a:chExt cx="372440" cy="357300"/>
          </a:xfrm>
        </p:grpSpPr>
        <p:sp>
          <p:nvSpPr>
            <p:cNvPr id="30" name="Google Shape;397;p78"/>
            <p:cNvSpPr/>
            <p:nvPr/>
          </p:nvSpPr>
          <p:spPr>
            <a:xfrm>
              <a:off x="7101825" y="6101125"/>
              <a:ext cx="300575" cy="245375"/>
            </a:xfrm>
            <a:custGeom>
              <a:avLst/>
              <a:gdLst/>
              <a:ahLst/>
              <a:cxnLst/>
              <a:rect l="l" t="t" r="r" b="b"/>
              <a:pathLst>
                <a:path w="12023" h="9815" extrusionOk="0">
                  <a:moveTo>
                    <a:pt x="0" y="9324"/>
                  </a:moveTo>
                  <a:lnTo>
                    <a:pt x="6073" y="0"/>
                  </a:lnTo>
                  <a:lnTo>
                    <a:pt x="12023" y="9569"/>
                  </a:lnTo>
                  <a:lnTo>
                    <a:pt x="736" y="9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1" name="Google Shape;398;p78"/>
            <p:cNvPicPr preferRelativeResize="0"/>
            <p:nvPr/>
          </p:nvPicPr>
          <p:blipFill rotWithShape="1">
            <a:blip r:embed="rId7"/>
            <a:srcRect l="17784" t="24941" r="17778" b="24936"/>
            <a:stretch>
              <a:fillRect/>
            </a:stretch>
          </p:blipFill>
          <p:spPr>
            <a:xfrm>
              <a:off x="7061418" y="6071797"/>
              <a:ext cx="372440" cy="35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99;p78"/>
          <p:cNvSpPr/>
          <p:nvPr/>
        </p:nvSpPr>
        <p:spPr>
          <a:xfrm>
            <a:off x="9346584" y="4700425"/>
            <a:ext cx="551100" cy="551100"/>
          </a:xfrm>
          <a:prstGeom prst="ellipse">
            <a:avLst/>
          </a:prstGeom>
          <a:solidFill>
            <a:srgbClr val="FFFFFF">
              <a:alpha val="75000"/>
            </a:srgbClr>
          </a:solidFill>
          <a:ln w="9525" cap="flat" cmpd="sng">
            <a:solidFill>
              <a:srgbClr val="F1F0F0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" dir="5400000" algn="bl" rotWithShape="0">
              <a:srgbClr val="00206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400;p78"/>
          <p:cNvGrpSpPr/>
          <p:nvPr/>
        </p:nvGrpSpPr>
        <p:grpSpPr>
          <a:xfrm>
            <a:off x="9435965" y="4797334"/>
            <a:ext cx="372440" cy="357300"/>
            <a:chOff x="7061418" y="6071797"/>
            <a:chExt cx="372440" cy="357300"/>
          </a:xfrm>
        </p:grpSpPr>
        <p:sp>
          <p:nvSpPr>
            <p:cNvPr id="34" name="Google Shape;401;p78"/>
            <p:cNvSpPr/>
            <p:nvPr/>
          </p:nvSpPr>
          <p:spPr>
            <a:xfrm>
              <a:off x="7101825" y="6101125"/>
              <a:ext cx="300575" cy="245375"/>
            </a:xfrm>
            <a:custGeom>
              <a:avLst/>
              <a:gdLst/>
              <a:ahLst/>
              <a:cxnLst/>
              <a:rect l="l" t="t" r="r" b="b"/>
              <a:pathLst>
                <a:path w="12023" h="9815" extrusionOk="0">
                  <a:moveTo>
                    <a:pt x="0" y="9324"/>
                  </a:moveTo>
                  <a:lnTo>
                    <a:pt x="6073" y="0"/>
                  </a:lnTo>
                  <a:lnTo>
                    <a:pt x="12023" y="9569"/>
                  </a:lnTo>
                  <a:lnTo>
                    <a:pt x="736" y="9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35" name="Google Shape;402;p78"/>
            <p:cNvPicPr preferRelativeResize="0"/>
            <p:nvPr/>
          </p:nvPicPr>
          <p:blipFill rotWithShape="1">
            <a:blip r:embed="rId7"/>
            <a:srcRect l="17784" t="24941" r="17778" b="24936"/>
            <a:stretch>
              <a:fillRect/>
            </a:stretch>
          </p:blipFill>
          <p:spPr>
            <a:xfrm>
              <a:off x="7061418" y="6071797"/>
              <a:ext cx="372440" cy="357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8892" y="16995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Linux in Cloud Native Stack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9563" y="3359715"/>
            <a:ext cx="5732034" cy="646803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4" name="Google Shape;163;p6"/>
          <p:cNvSpPr/>
          <p:nvPr/>
        </p:nvSpPr>
        <p:spPr>
          <a:xfrm>
            <a:off x="829563" y="4825239"/>
            <a:ext cx="5735297" cy="41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Host OS</a:t>
            </a:r>
            <a:endParaRPr lang="en-US"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164;p6"/>
          <p:cNvSpPr/>
          <p:nvPr/>
        </p:nvSpPr>
        <p:spPr>
          <a:xfrm>
            <a:off x="829563" y="5335140"/>
            <a:ext cx="5735299" cy="3834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Hypervisor/Bare Metal</a:t>
            </a:r>
            <a:endParaRPr lang="en-US"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165;p6"/>
          <p:cNvSpPr/>
          <p:nvPr/>
        </p:nvSpPr>
        <p:spPr>
          <a:xfrm>
            <a:off x="829563" y="4114311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Docker* Engine</a:t>
            </a:r>
            <a:endParaRPr lang="en-US"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166;p6"/>
          <p:cNvSpPr/>
          <p:nvPr/>
        </p:nvSpPr>
        <p:spPr>
          <a:xfrm>
            <a:off x="2261227" y="4114310"/>
            <a:ext cx="1400099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Runtime (Kata*)</a:t>
            </a:r>
            <a:endParaRPr lang="en-US"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167;p6"/>
          <p:cNvSpPr/>
          <p:nvPr/>
        </p:nvSpPr>
        <p:spPr>
          <a:xfrm>
            <a:off x="3785765" y="4114310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Orchestration</a:t>
            </a:r>
            <a:endParaRPr lang="en-US" sz="14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168;p6"/>
          <p:cNvSpPr/>
          <p:nvPr/>
        </p:nvSpPr>
        <p:spPr>
          <a:xfrm>
            <a:off x="5217429" y="4114310"/>
            <a:ext cx="1344168" cy="643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Plane Development Kit (DPDK)</a:t>
            </a:r>
            <a:endParaRPr lang="en-US"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169;p6"/>
          <p:cNvSpPr/>
          <p:nvPr/>
        </p:nvSpPr>
        <p:spPr>
          <a:xfrm>
            <a:off x="829563" y="1718457"/>
            <a:ext cx="2851356" cy="158434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170;p6"/>
          <p:cNvSpPr/>
          <p:nvPr/>
        </p:nvSpPr>
        <p:spPr>
          <a:xfrm>
            <a:off x="3746089" y="1718457"/>
            <a:ext cx="2851356" cy="158433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171;p6"/>
          <p:cNvSpPr/>
          <p:nvPr/>
        </p:nvSpPr>
        <p:spPr>
          <a:xfrm>
            <a:off x="994366" y="2877799"/>
            <a:ext cx="1809141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Optimized Runtime</a:t>
            </a:r>
            <a:endParaRPr dirty="0"/>
          </a:p>
        </p:txBody>
      </p:sp>
      <p:sp>
        <p:nvSpPr>
          <p:cNvPr id="43" name="Google Shape;172;p6"/>
          <p:cNvSpPr/>
          <p:nvPr/>
        </p:nvSpPr>
        <p:spPr>
          <a:xfrm>
            <a:off x="2925379" y="2874065"/>
            <a:ext cx="624583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</a:t>
            </a:r>
            <a:endParaRPr lang="en-US"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173;p6"/>
          <p:cNvSpPr/>
          <p:nvPr/>
        </p:nvSpPr>
        <p:spPr>
          <a:xfrm>
            <a:off x="3860474" y="2882719"/>
            <a:ext cx="1794389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Optimized Runtime</a:t>
            </a:r>
            <a:endParaRPr lang="en-US"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174;p6"/>
          <p:cNvSpPr/>
          <p:nvPr/>
        </p:nvSpPr>
        <p:spPr>
          <a:xfrm>
            <a:off x="5791486" y="2878985"/>
            <a:ext cx="624583" cy="30630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</a:t>
            </a:r>
            <a:endParaRPr lang="en-US"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175;p6"/>
          <p:cNvSpPr/>
          <p:nvPr/>
        </p:nvSpPr>
        <p:spPr>
          <a:xfrm>
            <a:off x="994368" y="2206443"/>
            <a:ext cx="2555594" cy="610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Deep Packet Inspection(DPI),  SD-WAN, VPN, Firewall …</a:t>
            </a:r>
            <a:endParaRPr lang="en-US" sz="1400" dirty="0"/>
          </a:p>
        </p:txBody>
      </p:sp>
      <p:sp>
        <p:nvSpPr>
          <p:cNvPr id="47" name="Google Shape;176;p6"/>
          <p:cNvSpPr/>
          <p:nvPr/>
        </p:nvSpPr>
        <p:spPr>
          <a:xfrm>
            <a:off x="3860475" y="2199947"/>
            <a:ext cx="2555594" cy="601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Facial detection, Object recognition …</a:t>
            </a:r>
            <a:endParaRPr lang="en-US" sz="1400" dirty="0"/>
          </a:p>
        </p:txBody>
      </p:sp>
      <p:sp>
        <p:nvSpPr>
          <p:cNvPr id="48" name="Google Shape;177;p6"/>
          <p:cNvSpPr/>
          <p:nvPr/>
        </p:nvSpPr>
        <p:spPr>
          <a:xfrm>
            <a:off x="6734067" y="4108719"/>
            <a:ext cx="255639" cy="1130033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178;p6"/>
          <p:cNvSpPr/>
          <p:nvPr/>
        </p:nvSpPr>
        <p:spPr>
          <a:xfrm>
            <a:off x="6734067" y="2126051"/>
            <a:ext cx="255639" cy="1708529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180;p6"/>
          <p:cNvSpPr txBox="1"/>
          <p:nvPr/>
        </p:nvSpPr>
        <p:spPr>
          <a:xfrm>
            <a:off x="7158913" y="4242778"/>
            <a:ext cx="40807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Host OS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manages the Docker* Engine along with container management and orchestration frameworks, etc 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" name="Google Shape;18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4465" y="2532678"/>
            <a:ext cx="555811" cy="8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82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3401" y="4780740"/>
            <a:ext cx="431978" cy="6706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83;p6"/>
          <p:cNvSpPr txBox="1"/>
          <p:nvPr/>
        </p:nvSpPr>
        <p:spPr>
          <a:xfrm>
            <a:off x="690563" y="1718456"/>
            <a:ext cx="30952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Vertical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Microservices</a:t>
            </a:r>
            <a:endParaRPr sz="1800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" name="Google Shape;187;p6"/>
          <p:cNvGrpSpPr/>
          <p:nvPr/>
        </p:nvGrpSpPr>
        <p:grpSpPr>
          <a:xfrm>
            <a:off x="2579881" y="5858250"/>
            <a:ext cx="2237008" cy="585216"/>
            <a:chOff x="2631152" y="5858250"/>
            <a:chExt cx="2237008" cy="585216"/>
          </a:xfrm>
        </p:grpSpPr>
        <p:pic>
          <p:nvPicPr>
            <p:cNvPr id="56" name="Google Shape;188;p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31152" y="5858250"/>
              <a:ext cx="588454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189;p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459841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190;p6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282944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19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43992" y="2557034"/>
            <a:ext cx="555811" cy="8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193;p6"/>
          <p:cNvSpPr txBox="1"/>
          <p:nvPr/>
        </p:nvSpPr>
        <p:spPr>
          <a:xfrm>
            <a:off x="607540" y="6530149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*Other names and brands may be claimed as the property of others.</a:t>
            </a:r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179;p6"/>
          <p:cNvSpPr txBox="1"/>
          <p:nvPr/>
        </p:nvSpPr>
        <p:spPr>
          <a:xfrm>
            <a:off x="7158913" y="2450503"/>
            <a:ext cx="4659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content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composed of customer binaries along with libraries, frameworks, and other OS content pulled from the </a:t>
            </a:r>
            <a:r>
              <a:rPr lang="en-US" sz="18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 Base OS distribution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2" name="Google Shape;798;p2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513452" y="3552094"/>
            <a:ext cx="570872" cy="26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800;p22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335640" y="3505686"/>
            <a:ext cx="439331" cy="42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802;p22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109294" y="3463490"/>
            <a:ext cx="490110" cy="5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804;p22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813445" y="3482527"/>
            <a:ext cx="460394" cy="47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806;p2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471195" y="3553460"/>
            <a:ext cx="791656" cy="27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18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3347" y="3374303"/>
            <a:ext cx="555811" cy="8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980067" y="3372623"/>
            <a:ext cx="149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Common </a:t>
            </a:r>
            <a:r>
              <a:rPr lang="en-US" dirty="0" err="1">
                <a:solidFill>
                  <a:schemeClr val="bg1"/>
                </a:solidFill>
              </a:rPr>
              <a:t>Microservices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Google Shape;183;p6"/>
          <p:cNvSpPr txBox="1"/>
          <p:nvPr/>
        </p:nvSpPr>
        <p:spPr>
          <a:xfrm>
            <a:off x="3624166" y="1732874"/>
            <a:ext cx="30952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Vertical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Microservices</a:t>
            </a:r>
            <a:endParaRPr sz="1800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3489" y="54943"/>
            <a:ext cx="858082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diverse hardware platform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99;p7"/>
          <p:cNvSpPr/>
          <p:nvPr/>
        </p:nvSpPr>
        <p:spPr>
          <a:xfrm>
            <a:off x="7714623" y="1634885"/>
            <a:ext cx="3654713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00;p7"/>
          <p:cNvSpPr/>
          <p:nvPr/>
        </p:nvSpPr>
        <p:spPr>
          <a:xfrm>
            <a:off x="3879386" y="1634885"/>
            <a:ext cx="3654713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201;p7"/>
          <p:cNvSpPr/>
          <p:nvPr/>
        </p:nvSpPr>
        <p:spPr>
          <a:xfrm>
            <a:off x="708841" y="1634885"/>
            <a:ext cx="3021106" cy="472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03;p7"/>
          <p:cNvSpPr/>
          <p:nvPr/>
        </p:nvSpPr>
        <p:spPr>
          <a:xfrm>
            <a:off x="1367918" y="3189123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204;p7"/>
          <p:cNvSpPr/>
          <p:nvPr/>
        </p:nvSpPr>
        <p:spPr>
          <a:xfrm>
            <a:off x="2249400" y="3189122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05;p7"/>
          <p:cNvSpPr/>
          <p:nvPr/>
        </p:nvSpPr>
        <p:spPr>
          <a:xfrm>
            <a:off x="4865571" y="315036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206;p7"/>
          <p:cNvSpPr/>
          <p:nvPr/>
        </p:nvSpPr>
        <p:spPr>
          <a:xfrm>
            <a:off x="5765829" y="3151401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07;p7"/>
          <p:cNvSpPr/>
          <p:nvPr/>
        </p:nvSpPr>
        <p:spPr>
          <a:xfrm>
            <a:off x="7821661" y="315036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08;p7"/>
          <p:cNvSpPr/>
          <p:nvPr/>
        </p:nvSpPr>
        <p:spPr>
          <a:xfrm>
            <a:off x="8692855" y="3150364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2" name="Google Shape;209;p7"/>
          <p:cNvCxnSpPr>
            <a:stCxn id="11" idx="0"/>
            <a:endCxn id="6" idx="0"/>
          </p:cNvCxnSpPr>
          <p:nvPr/>
        </p:nvCxnSpPr>
        <p:spPr>
          <a:xfrm rot="5400000">
            <a:off x="5422585" y="-492686"/>
            <a:ext cx="38700" cy="7324800"/>
          </a:xfrm>
          <a:prstGeom prst="curvedConnector3">
            <a:avLst>
              <a:gd name="adj1" fmla="val -590700"/>
            </a:avLst>
          </a:prstGeom>
          <a:noFill/>
          <a:ln w="28575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10;p7"/>
          <p:cNvCxnSpPr>
            <a:stCxn id="24" idx="0"/>
            <a:endCxn id="8" idx="0"/>
          </p:cNvCxnSpPr>
          <p:nvPr/>
        </p:nvCxnSpPr>
        <p:spPr>
          <a:xfrm rot="5400000">
            <a:off x="7620679" y="795566"/>
            <a:ext cx="11100" cy="4698600"/>
          </a:xfrm>
          <a:prstGeom prst="curvedConnector3">
            <a:avLst>
              <a:gd name="adj1" fmla="val -2059459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212;p7"/>
          <p:cNvSpPr txBox="1"/>
          <p:nvPr/>
        </p:nvSpPr>
        <p:spPr>
          <a:xfrm>
            <a:off x="1017111" y="1700761"/>
            <a:ext cx="25280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Edge Device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IoT</a:t>
            </a:r>
            <a:r>
              <a:rPr lang="en-US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Device/Gateway/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etc</a:t>
            </a:r>
            <a:r>
              <a:rPr lang="en-US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dirty="0"/>
          </a:p>
        </p:txBody>
      </p:sp>
      <p:sp>
        <p:nvSpPr>
          <p:cNvPr id="15" name="Google Shape;213;p7"/>
          <p:cNvSpPr txBox="1"/>
          <p:nvPr/>
        </p:nvSpPr>
        <p:spPr>
          <a:xfrm>
            <a:off x="4243921" y="1700761"/>
            <a:ext cx="29158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Edge Server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(MEC/Small Datacenter/etc)</a:t>
            </a:r>
            <a:endParaRPr lang="en-US"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214;p7"/>
          <p:cNvSpPr txBox="1"/>
          <p:nvPr/>
        </p:nvSpPr>
        <p:spPr>
          <a:xfrm>
            <a:off x="8456896" y="1753916"/>
            <a:ext cx="2170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Cloud Datacenter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83851" y="4399037"/>
            <a:ext cx="8491678" cy="673668"/>
            <a:chOff x="1483851" y="4399037"/>
            <a:chExt cx="8491678" cy="673668"/>
          </a:xfrm>
        </p:grpSpPr>
        <p:pic>
          <p:nvPicPr>
            <p:cNvPr id="18" name="Google Shape;216;p7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001999" y="4399458"/>
              <a:ext cx="672281" cy="672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217;p7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76632" y="4399037"/>
              <a:ext cx="673123" cy="673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217;p7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9302406" y="4399583"/>
              <a:ext cx="673123" cy="673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218;p7"/>
            <p:cNvGrpSpPr/>
            <p:nvPr/>
          </p:nvGrpSpPr>
          <p:grpSpPr>
            <a:xfrm>
              <a:off x="1483851" y="4399037"/>
              <a:ext cx="1446912" cy="672280"/>
              <a:chOff x="1601974" y="4499373"/>
              <a:chExt cx="1182382" cy="549372"/>
            </a:xfrm>
          </p:grpSpPr>
          <p:pic>
            <p:nvPicPr>
              <p:cNvPr id="21" name="Google Shape;219;p7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601974" y="4499373"/>
                <a:ext cx="549372" cy="549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0;p7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>
                <a:off x="2234984" y="4499373"/>
                <a:ext cx="549372" cy="5493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" name="Google Shape;211;p7"/>
          <p:cNvSpPr/>
          <p:nvPr/>
        </p:nvSpPr>
        <p:spPr>
          <a:xfrm>
            <a:off x="9564049" y="3139316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22;p7"/>
          <p:cNvSpPr/>
          <p:nvPr/>
        </p:nvSpPr>
        <p:spPr>
          <a:xfrm>
            <a:off x="10435243" y="3139314"/>
            <a:ext cx="82296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lang="en-US" sz="11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23;p7"/>
          <p:cNvSpPr txBox="1"/>
          <p:nvPr/>
        </p:nvSpPr>
        <p:spPr>
          <a:xfrm>
            <a:off x="1132053" y="5207933"/>
            <a:ext cx="22058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</a:t>
            </a:r>
            <a:r>
              <a:rPr lang="en-US" sz="1800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®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Streaming SIMD Extensions Technology SSE4.2</a:t>
            </a:r>
            <a:endParaRPr dirty="0"/>
          </a:p>
        </p:txBody>
      </p:sp>
      <p:sp>
        <p:nvSpPr>
          <p:cNvPr id="27" name="Google Shape;224;p7"/>
          <p:cNvSpPr txBox="1"/>
          <p:nvPr/>
        </p:nvSpPr>
        <p:spPr>
          <a:xfrm>
            <a:off x="4303687" y="5177053"/>
            <a:ext cx="27963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</a:t>
            </a:r>
            <a:r>
              <a:rPr lang="en-US" sz="1800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® 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Advanced Vector Extensions 2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25;p7"/>
          <p:cNvSpPr txBox="1"/>
          <p:nvPr/>
        </p:nvSpPr>
        <p:spPr>
          <a:xfrm>
            <a:off x="8381017" y="5173067"/>
            <a:ext cx="24511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</a:t>
            </a:r>
            <a:r>
              <a:rPr lang="en-US" sz="1800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® 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Advanced Vector Extensions 512 / VNNI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" name="Google Shape;226;p7"/>
          <p:cNvCxnSpPr>
            <a:stCxn id="10" idx="0"/>
            <a:endCxn id="7" idx="0"/>
          </p:cNvCxnSpPr>
          <p:nvPr/>
        </p:nvCxnSpPr>
        <p:spPr>
          <a:xfrm rot="5400000">
            <a:off x="5427691" y="383616"/>
            <a:ext cx="38700" cy="5572200"/>
          </a:xfrm>
          <a:prstGeom prst="curvedConnector3">
            <a:avLst>
              <a:gd name="adj1" fmla="val -590699"/>
            </a:avLst>
          </a:prstGeom>
          <a:noFill/>
          <a:ln w="28575" cap="flat" cmpd="sng">
            <a:solidFill>
              <a:srgbClr val="8DA9D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227;p7"/>
          <p:cNvCxnSpPr/>
          <p:nvPr/>
        </p:nvCxnSpPr>
        <p:spPr>
          <a:xfrm flipH="1">
            <a:off x="6363349" y="3139313"/>
            <a:ext cx="4544700" cy="30300"/>
          </a:xfrm>
          <a:prstGeom prst="curvedConnector3">
            <a:avLst>
              <a:gd name="adj1" fmla="val 543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631" y="394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for different platforms by Clear Linux* package build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236;p8"/>
          <p:cNvGrpSpPr/>
          <p:nvPr/>
        </p:nvGrpSpPr>
        <p:grpSpPr>
          <a:xfrm>
            <a:off x="471569" y="2116792"/>
            <a:ext cx="6235434" cy="3301764"/>
            <a:chOff x="291826" y="1982943"/>
            <a:chExt cx="6536987" cy="3834194"/>
          </a:xfrm>
        </p:grpSpPr>
        <p:sp>
          <p:nvSpPr>
            <p:cNvPr id="4" name="Google Shape;237;p8"/>
            <p:cNvSpPr/>
            <p:nvPr/>
          </p:nvSpPr>
          <p:spPr>
            <a:xfrm>
              <a:off x="291826" y="1982943"/>
              <a:ext cx="6536987" cy="3834194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5" name="Google Shape;238;p8"/>
            <p:cNvGrpSpPr/>
            <p:nvPr/>
          </p:nvGrpSpPr>
          <p:grpSpPr>
            <a:xfrm>
              <a:off x="490804" y="2333163"/>
              <a:ext cx="5755162" cy="3139645"/>
              <a:chOff x="820650" y="2994299"/>
              <a:chExt cx="4387903" cy="1884797"/>
            </a:xfrm>
          </p:grpSpPr>
          <p:sp>
            <p:nvSpPr>
              <p:cNvPr id="7" name="Google Shape;239;p8"/>
              <p:cNvSpPr/>
              <p:nvPr/>
            </p:nvSpPr>
            <p:spPr>
              <a:xfrm>
                <a:off x="820650" y="2994299"/>
                <a:ext cx="3706409" cy="386117"/>
              </a:xfrm>
              <a:prstGeom prst="rect">
                <a:avLst/>
              </a:prstGeom>
              <a:solidFill>
                <a:srgbClr val="8296B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Computer Vision Application</a:t>
                </a:r>
                <a:endParaRPr sz="1800" b="1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8" name="Google Shape;240;p8"/>
              <p:cNvSpPr/>
              <p:nvPr/>
            </p:nvSpPr>
            <p:spPr>
              <a:xfrm>
                <a:off x="820650" y="4562164"/>
                <a:ext cx="3261399" cy="316932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Intel</a:t>
                </a:r>
                <a:r>
                  <a:rPr lang="en-US" sz="1800" b="1" i="0" u="none" strike="noStrike" cap="none" baseline="30000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®</a:t>
                </a:r>
                <a:r>
                  <a:rPr lang="en-US" sz="1800" b="1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AVX-512-enabled CPU</a:t>
                </a: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9" name="Google Shape;241;p8"/>
              <p:cNvSpPr/>
              <p:nvPr/>
            </p:nvSpPr>
            <p:spPr>
              <a:xfrm>
                <a:off x="820650" y="3778231"/>
                <a:ext cx="1140300" cy="418200"/>
              </a:xfrm>
              <a:prstGeom prst="rect">
                <a:avLst/>
              </a:prstGeom>
              <a:solidFill>
                <a:srgbClr val="8DA9D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 panose="020B0604020202020204"/>
                  <a:buNone/>
                </a:pPr>
                <a:r>
                  <a:rPr lang="en-US" sz="1600" b="0" i="0" u="none" strike="noStrike" cap="none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dynamic linker</a:t>
                </a:r>
                <a:endParaRPr sz="1600" b="0" i="0" u="none" strike="noStrike" cap="none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" name="Google Shape;242;p8"/>
              <p:cNvSpPr/>
              <p:nvPr/>
            </p:nvSpPr>
            <p:spPr>
              <a:xfrm>
                <a:off x="2409313" y="3496149"/>
                <a:ext cx="2799239" cy="249094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/usr/lib64/libopencv_core.so.4.1</a:t>
                </a:r>
                <a:endParaRPr sz="1150" b="0" i="0" u="none" strike="noStrike" cap="none">
                  <a:solidFill>
                    <a:srgbClr val="99999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" name="Google Shape;243;p8"/>
              <p:cNvSpPr/>
              <p:nvPr/>
            </p:nvSpPr>
            <p:spPr>
              <a:xfrm>
                <a:off x="2428807" y="4110974"/>
                <a:ext cx="2779745" cy="246900"/>
              </a:xfrm>
              <a:prstGeom prst="rect">
                <a:avLst/>
              </a:prstGeom>
              <a:solidFill>
                <a:srgbClr val="C9C9C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/usr/lib64/haswell/avx512_1/libopencv_core.so.4.1</a:t>
                </a:r>
                <a:endParaRPr sz="115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2" name="Google Shape;244;p8"/>
              <p:cNvCxnSpPr/>
              <p:nvPr/>
            </p:nvCxnSpPr>
            <p:spPr>
              <a:xfrm>
                <a:off x="1390800" y="3412531"/>
                <a:ext cx="0" cy="3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" name="Google Shape;245;p8"/>
              <p:cNvCxnSpPr/>
              <p:nvPr/>
            </p:nvCxnSpPr>
            <p:spPr>
              <a:xfrm>
                <a:off x="1390800" y="4196506"/>
                <a:ext cx="0" cy="3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" name="Google Shape;246;p8"/>
              <p:cNvCxnSpPr/>
              <p:nvPr/>
            </p:nvCxnSpPr>
            <p:spPr>
              <a:xfrm rot="10800000" flipH="1">
                <a:off x="1960950" y="3620696"/>
                <a:ext cx="448363" cy="366635"/>
              </a:xfrm>
              <a:prstGeom prst="bentConnector3">
                <a:avLst>
                  <a:gd name="adj1" fmla="val 33791"/>
                </a:avLst>
              </a:prstGeom>
              <a:noFill/>
              <a:ln w="9525" cap="flat" cmpd="sng">
                <a:solidFill>
                  <a:schemeClr val="lt2"/>
                </a:solidFill>
                <a:prstDash val="lg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247;p8"/>
              <p:cNvCxnSpPr/>
              <p:nvPr/>
            </p:nvCxnSpPr>
            <p:spPr>
              <a:xfrm>
                <a:off x="1960950" y="3987332"/>
                <a:ext cx="467857" cy="247093"/>
              </a:xfrm>
              <a:prstGeom prst="bentConnector3">
                <a:avLst>
                  <a:gd name="adj1" fmla="val 33971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" name="Google Shape;248;p8"/>
              <p:cNvCxnSpPr/>
              <p:nvPr/>
            </p:nvCxnSpPr>
            <p:spPr>
              <a:xfrm rot="10800000">
                <a:off x="4527059" y="3187357"/>
                <a:ext cx="681493" cy="1047067"/>
              </a:xfrm>
              <a:prstGeom prst="bentConnector3">
                <a:avLst>
                  <a:gd name="adj1" fmla="val -23424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7" name="Google Shape;249;p8"/>
              <p:cNvSpPr/>
              <p:nvPr/>
            </p:nvSpPr>
            <p:spPr>
              <a:xfrm>
                <a:off x="2409313" y="3793891"/>
                <a:ext cx="2799240" cy="260144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5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/usr/lib64/haswell/libopencv_core.so.4.1</a:t>
                </a:r>
                <a:endParaRPr sz="1150" b="0" i="0" u="none" strike="noStrike" cap="none">
                  <a:solidFill>
                    <a:srgbClr val="99999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cxnSp>
          <p:nvCxnSpPr>
            <p:cNvPr id="6" name="Google Shape;250;p8"/>
            <p:cNvCxnSpPr/>
            <p:nvPr/>
          </p:nvCxnSpPr>
          <p:spPr>
            <a:xfrm rot="10800000" flipH="1">
              <a:off x="1986418" y="3881775"/>
              <a:ext cx="588072" cy="10555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2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251;p8"/>
          <p:cNvSpPr txBox="1"/>
          <p:nvPr/>
        </p:nvSpPr>
        <p:spPr>
          <a:xfrm>
            <a:off x="7001508" y="2182284"/>
            <a:ext cx="48514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Compiler flags in Clear Linux package build tuned to Intel</a:t>
            </a:r>
            <a:r>
              <a:rPr lang="en-US" sz="1800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®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Advanced Vector Extensions 2 , Intel</a:t>
            </a:r>
            <a:r>
              <a:rPr lang="en-US" sz="1800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Advanced Vector Extensions 512 (Intel</a:t>
            </a:r>
            <a:r>
              <a:rPr lang="en-US" sz="1800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®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AVX-512) separately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92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92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Optimized libraries selected at runtime based on available CPU features</a:t>
            </a:r>
            <a:endParaRPr dirty="0"/>
          </a:p>
          <a:p>
            <a:pPr marL="3492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92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single Docker* image </a:t>
            </a:r>
            <a:r>
              <a:rPr lang="en-US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could be d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eployed on diverse edge platforms</a:t>
            </a: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253;p8"/>
          <p:cNvSpPr txBox="1"/>
          <p:nvPr/>
        </p:nvSpPr>
        <p:spPr>
          <a:xfrm>
            <a:off x="607539" y="6525521"/>
            <a:ext cx="4810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*Other names and brands may be claimed as the property of others.</a:t>
            </a:r>
            <a:endParaRPr lang="en-US"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" name="Google Shape;254;p8"/>
          <p:cNvGrpSpPr/>
          <p:nvPr/>
        </p:nvGrpSpPr>
        <p:grpSpPr>
          <a:xfrm>
            <a:off x="2470782" y="5608868"/>
            <a:ext cx="2237008" cy="585216"/>
            <a:chOff x="2631152" y="5858250"/>
            <a:chExt cx="2237008" cy="585216"/>
          </a:xfrm>
        </p:grpSpPr>
        <p:pic>
          <p:nvPicPr>
            <p:cNvPr id="21" name="Google Shape;255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631152" y="5858250"/>
              <a:ext cx="588454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56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459841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57;p8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282944" y="5858250"/>
              <a:ext cx="585216" cy="5852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3879</Words>
  <Application>WPS 演示</Application>
  <PresentationFormat>Widescreen</PresentationFormat>
  <Paragraphs>229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</vt:lpstr>
      <vt:lpstr>Open Sans</vt:lpstr>
      <vt:lpstr>Segoe Print</vt:lpstr>
      <vt:lpstr>Calibri</vt:lpstr>
      <vt:lpstr>Noto Sans Symbols</vt:lpstr>
      <vt:lpstr>微软雅黑</vt:lpstr>
      <vt:lpstr>Arial Unicode MS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TensorFlow* optimizations example throughout the stack</vt:lpstr>
      <vt:lpstr>Security</vt:lpstr>
      <vt:lpstr>Clear Linux in Cloud Native Stack</vt:lpstr>
      <vt:lpstr>Challenge: diverse hardware platform</vt:lpstr>
      <vt:lpstr>Optimization for different platforms by Clear Linux* package build</vt:lpstr>
      <vt:lpstr>Optimized Dockerfile with Clear Linux* bundle design</vt:lpstr>
      <vt:lpstr>Call to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keywords>CTPClassification=CTP_NT</cp:keywords>
  <cp:lastModifiedBy>毛毛</cp:lastModifiedBy>
  <cp:revision>30</cp:revision>
  <dcterms:created xsi:type="dcterms:W3CDTF">2019-04-03T14:51:00Z</dcterms:created>
  <dcterms:modified xsi:type="dcterms:W3CDTF">2019-06-26T03:58:59Z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ee8d76e2-a628-4c6e-a25a-d3d1e7572dac</vt:lpwstr>
  </property>
  <property fmtid="{D5CDD505-2E9C-101B-9397-08002B2CF9AE}" pid="3" name="CTP_TimeStamp">
    <vt:lpwstr>2019-06-18 05:39:57Z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KSOProductBuildVer">
    <vt:lpwstr>2052-11.1.0.8612</vt:lpwstr>
  </property>
</Properties>
</file>