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  <p:sldId id="263" r:id="rId7"/>
    <p:sldId id="258" r:id="rId8"/>
    <p:sldId id="278" r:id="rId9"/>
    <p:sldId id="264" r:id="rId10"/>
    <p:sldId id="266" r:id="rId11"/>
    <p:sldId id="260" r:id="rId12"/>
    <p:sldId id="267" r:id="rId13"/>
    <p:sldId id="261" r:id="rId14"/>
    <p:sldId id="262" r:id="rId15"/>
    <p:sldId id="279" r:id="rId16"/>
    <p:sldId id="269" r:id="rId17"/>
    <p:sldId id="271" r:id="rId18"/>
    <p:sldId id="280" r:id="rId19"/>
    <p:sldId id="272" r:id="rId20"/>
    <p:sldId id="273" r:id="rId21"/>
    <p:sldId id="274" r:id="rId22"/>
    <p:sldId id="275" r:id="rId23"/>
    <p:sldId id="277" r:id="rId24"/>
    <p:sldId id="276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762"/>
  </p:normalViewPr>
  <p:slideViewPr>
    <p:cSldViewPr snapToGrid="0" snapToObjects="1">
      <p:cViewPr varScale="1">
        <p:scale>
          <a:sx n="143" d="100"/>
          <a:sy n="143" d="100"/>
        </p:scale>
        <p:origin x="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5DB0-F767-3647-898D-8CA24462686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B860-2C94-E04D-96FB-B66C3F2088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Rolling update, blue/green deployment;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discovery: what backend servers are available? What are their addresses?</a:t>
            </a:r>
            <a:endParaRPr lang="en-US" dirty="0"/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 is generally constrained by the maximum capacity of a single unit;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meet HA requirement: 1+1 redundancy is not good enough;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 the flexibility and programmability for quick iteration;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Costly to upgrade;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Purchasing new hardware;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Deploying it;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Software:</a:t>
            </a:r>
            <a:endParaRPr lang="en-US" b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model;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is simplified: the system uses only existing servers inside the clusters;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divide services between multiple shards of load balancers in the same cluster in order to achieve performance isolation;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Load balancer itself as a software that needs to meet all the requirements of cloud native applications;</a:t>
            </a:r>
            <a:endParaRPr lang="en-US" dirty="0"/>
          </a:p>
          <a:p>
            <a:br>
              <a:rPr lang="en-US" dirty="0"/>
            </a:br>
            <a:r>
              <a:rPr lang="en-US" dirty="0"/>
              <a:t>3. Updates happen all the time in the cloud native environment as containers come and go;</a:t>
            </a:r>
            <a:endParaRPr lang="en-US" dirty="0"/>
          </a:p>
          <a:p>
            <a:r>
              <a:rPr lang="en-US" dirty="0"/>
              <a:t>5. No manual provisioning of infrastructure level resources;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round-robin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least connection dh: destination hashing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source hashing sed: shortest expected delay nq: never queue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Sync: multicast, only supports IPv4;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Responses are generally heavier than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18884" y="735430"/>
            <a:ext cx="5033065" cy="32468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95808" y="166341"/>
            <a:ext cx="2453758" cy="15829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3830" y="136525"/>
            <a:ext cx="1726527" cy="1113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59-EC7A-E14A-8753-E89D692B85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A968-8610-6F40-BC78-4D602DA3D5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usenix.org/system/files/conference/nsdi16/nsdi16-paper-eisenbud.pdf" TargetMode="Externa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linux.die.net/man/8/ipvsad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linkedin.com/in/maplainfly/" TargetMode="External"/><Relationship Id="rId2" Type="http://schemas.openxmlformats.org/officeDocument/2006/relationships/hyperlink" Target="mailto:fangyuanl@vmware.com" TargetMode="External"/><Relationship Id="rId1" Type="http://schemas.openxmlformats.org/officeDocument/2006/relationships/hyperlink" Target="https://github.com/maplain/devsetup/tree/master/vagra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643569" y="436756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Travel of a packet</a:t>
            </a:r>
            <a:endParaRPr lang="en-US" sz="4000"/>
          </a:p>
        </p:txBody>
      </p:sp>
      <p:sp>
        <p:nvSpPr>
          <p:cNvPr id="5" name="Rounded Rectangle 4"/>
          <p:cNvSpPr/>
          <p:nvPr/>
        </p:nvSpPr>
        <p:spPr>
          <a:xfrm>
            <a:off x="2925581" y="1933477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29183" y="1926899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37676" y="1926899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2893" y="2207733"/>
            <a:ext cx="78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24809" y="5072607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99492" y="5072608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64750" y="5072608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74624" y="5284513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3232" y="5286142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7917" y="5302720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2" idx="2"/>
            <a:endCxn id="10" idx="0"/>
          </p:cNvCxnSpPr>
          <p:nvPr/>
        </p:nvCxnSpPr>
        <p:spPr>
          <a:xfrm flipH="1">
            <a:off x="3335514" y="2766460"/>
            <a:ext cx="3251546" cy="230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95307" y="2781890"/>
            <a:ext cx="1750708" cy="22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2" idx="2"/>
            <a:endCxn id="12" idx="0"/>
          </p:cNvCxnSpPr>
          <p:nvPr/>
        </p:nvCxnSpPr>
        <p:spPr>
          <a:xfrm>
            <a:off x="4899899" y="2770588"/>
            <a:ext cx="2575556" cy="230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34152" y="1918047"/>
            <a:ext cx="705815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proxy</a:t>
            </a:r>
            <a:endParaRPr lang="en-US" sz="1400"/>
          </a:p>
        </p:txBody>
      </p:sp>
      <p:sp>
        <p:nvSpPr>
          <p:cNvPr id="28" name="Rounded Rectangle 27"/>
          <p:cNvSpPr/>
          <p:nvPr/>
        </p:nvSpPr>
        <p:spPr>
          <a:xfrm>
            <a:off x="2925580" y="1945506"/>
            <a:ext cx="705815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proxy</a:t>
            </a:r>
            <a:endParaRPr lang="en-US" sz="1400"/>
          </a:p>
        </p:txBody>
      </p:sp>
      <p:sp>
        <p:nvSpPr>
          <p:cNvPr id="32" name="Rounded Rectangle 31"/>
          <p:cNvSpPr/>
          <p:nvPr/>
        </p:nvSpPr>
        <p:spPr>
          <a:xfrm>
            <a:off x="4546991" y="1922175"/>
            <a:ext cx="705815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proxy</a:t>
            </a:r>
            <a:endParaRPr lang="en-US" sz="1400"/>
          </a:p>
        </p:txBody>
      </p:sp>
      <p:cxnSp>
        <p:nvCxnSpPr>
          <p:cNvPr id="36" name="Straight Arrow Connector 35"/>
          <p:cNvCxnSpPr>
            <a:stCxn id="8" idx="1"/>
          </p:cNvCxnSpPr>
          <p:nvPr/>
        </p:nvCxnSpPr>
        <p:spPr>
          <a:xfrm flipH="1">
            <a:off x="3534203" y="2392399"/>
            <a:ext cx="278690" cy="4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</p:cNvCxnSpPr>
          <p:nvPr/>
        </p:nvCxnSpPr>
        <p:spPr>
          <a:xfrm flipH="1">
            <a:off x="3467027" y="2392399"/>
            <a:ext cx="345866" cy="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35694" y="2194657"/>
            <a:ext cx="78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clients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flipH="1">
            <a:off x="5089828" y="2379323"/>
            <a:ext cx="345866" cy="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09942" y="2187722"/>
            <a:ext cx="78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clients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0" idx="1"/>
          </p:cNvCxnSpPr>
          <p:nvPr/>
        </p:nvCxnSpPr>
        <p:spPr>
          <a:xfrm flipH="1">
            <a:off x="6764076" y="2372388"/>
            <a:ext cx="345866" cy="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780526" y="2452963"/>
            <a:ext cx="32941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134483" y="2452963"/>
            <a:ext cx="32941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95307" y="2456528"/>
            <a:ext cx="32941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002546" y="41790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Where is load from: middle LB</a:t>
            </a:r>
            <a:endParaRPr lang="en-US" sz="4000"/>
          </a:p>
        </p:txBody>
      </p:sp>
      <p:sp>
        <p:nvSpPr>
          <p:cNvPr id="3" name="TextBox 2"/>
          <p:cNvSpPr txBox="1"/>
          <p:nvPr/>
        </p:nvSpPr>
        <p:spPr>
          <a:xfrm>
            <a:off x="1909874" y="1608006"/>
            <a:ext cx="504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DNS/Anycast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VIP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ECMP/BGP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Hashing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Reduce disruption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Tunneling/Encapsulation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Scale beyond L2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878" y="2093732"/>
            <a:ext cx="4768045" cy="3345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4868" y="6440098"/>
            <a:ext cx="5891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Maglev paper: https://www.usenix.org/system/files/conference/nsdi16/nsdi16-paper-eisenbud.pdf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002546" y="41790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Where is load from: service LB</a:t>
            </a:r>
            <a:endParaRPr lang="en-US" sz="4000"/>
          </a:p>
        </p:txBody>
      </p:sp>
      <p:sp>
        <p:nvSpPr>
          <p:cNvPr id="3" name="TextBox 2"/>
          <p:cNvSpPr txBox="1"/>
          <p:nvPr/>
        </p:nvSpPr>
        <p:spPr>
          <a:xfrm>
            <a:off x="2436482" y="1946061"/>
            <a:ext cx="49490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DNS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VIP/</a:t>
            </a:r>
            <a:r>
              <a:rPr lang="en-US" sz="2800" dirty="0" err="1"/>
              <a:t>ClusterIP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IPtable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NodePort</a:t>
            </a:r>
            <a:r>
              <a:rPr lang="en-US" sz="2800" dirty="0"/>
              <a:t>/Routing Mesh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IPVS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Service Mesh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Envoy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002546" y="41790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IP Virtual Server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347273" y="2102178"/>
            <a:ext cx="5670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linux</a:t>
            </a:r>
            <a:r>
              <a:rPr lang="en-US" sz="2800" dirty="0"/>
              <a:t> kernel for over a decade;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Widely used: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K8s;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Docker;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Functionalities: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L4 LB;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Many algorithms;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States sync;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7273" y="6333893"/>
            <a:ext cx="999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1"/>
              </a:rPr>
              <a:t>https://linux.die.net/man/8/ipvsadm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1815" y="233945"/>
            <a:ext cx="4949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DEMO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7273" y="2102178"/>
            <a:ext cx="56704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Extend an IP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IPVS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Dummy interface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BGP 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28380" y="227635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5425841" y="2839573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6359" y="2132615"/>
            <a:ext cx="0" cy="219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8041" y="35854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  <a:endParaRPr lang="en-US" sz="1600"/>
          </a:p>
        </p:txBody>
      </p:sp>
      <p:sp>
        <p:nvSpPr>
          <p:cNvPr id="25" name="Rounded Rectangle 24"/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12000" y="3015657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VIP: 192.168.161.123</a:t>
            </a:r>
            <a:endParaRPr lang="en-US"/>
          </a:p>
          <a:p>
            <a:r>
              <a:rPr lang="en-US"/>
              <a:t>Port: 12345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r a 192.168.161.123 via 192.168.33.2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23582" y="4735083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r a default via 192.168.33.2</a:t>
            </a: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958388" y="3629721"/>
            <a:ext cx="0" cy="304799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  <a:endParaRPr lang="en-US" sz="120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288" y="4158984"/>
            <a:ext cx="584200" cy="3302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421815" y="233945"/>
            <a:ext cx="4949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NAT mode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28380" y="227635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5425841" y="2839573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6359" y="2132615"/>
            <a:ext cx="0" cy="219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8041" y="35854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  <a:endParaRPr lang="en-US" sz="1600"/>
          </a:p>
        </p:txBody>
      </p:sp>
      <p:sp>
        <p:nvSpPr>
          <p:cNvPr id="25" name="Rounded Rectangle 24"/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22068" y="2193242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VIP: 192.168.161.123</a:t>
            </a:r>
            <a:endParaRPr lang="en-US" dirty="0"/>
          </a:p>
          <a:p>
            <a:r>
              <a:rPr lang="en-US" dirty="0"/>
              <a:t>Port: 12345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r a 192.168.161.123 via 192.168.33.2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23582" y="4735083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r a default via 192.168.33.2</a:t>
            </a: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958388" y="3629721"/>
            <a:ext cx="0" cy="304799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  <a:endParaRPr lang="en-US" sz="120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288" y="4158984"/>
            <a:ext cx="584200" cy="3302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421815" y="233945"/>
            <a:ext cx="4949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NAT mode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2068" y="3022978"/>
            <a:ext cx="21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packets need to go through IPVS;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overhead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28380" y="227635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6359" y="2132615"/>
            <a:ext cx="0" cy="317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  <a:endParaRPr lang="en-US" sz="1600"/>
          </a:p>
        </p:txBody>
      </p:sp>
      <p:sp>
        <p:nvSpPr>
          <p:cNvPr id="25" name="Rounded Rectangle 24"/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12000" y="3015657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VIP: 192.168.161.123</a:t>
            </a:r>
            <a:endParaRPr lang="en-US"/>
          </a:p>
          <a:p>
            <a:r>
              <a:rPr lang="en-US"/>
              <a:t>Port: 12345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r a 192.168.161.123 via 192.168.33.2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server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  <a:endParaRPr 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  <a:endParaRPr lang="en-US" sz="120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958388" y="3617834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421815" y="233945"/>
            <a:ext cx="4949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DR mode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28380" y="227635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6359" y="2132615"/>
            <a:ext cx="0" cy="219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  <a:endParaRPr lang="en-US" sz="1600"/>
          </a:p>
        </p:txBody>
      </p:sp>
      <p:sp>
        <p:nvSpPr>
          <p:cNvPr id="25" name="Rounded Rectangle 24"/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ip</a:t>
            </a:r>
            <a:r>
              <a:rPr lang="en-US"/>
              <a:t> r a 192.168.161.123 via 192.168.33.2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  <a:endParaRPr lang="en-US" sz="1600"/>
          </a:p>
        </p:txBody>
      </p:sp>
      <p:cxnSp>
        <p:nvCxnSpPr>
          <p:cNvPr id="41" name="Straight Connector 40"/>
          <p:cNvCxnSpPr>
            <a:stCxn id="30" idx="1"/>
          </p:cNvCxnSpPr>
          <p:nvPr/>
        </p:nvCxnSpPr>
        <p:spPr>
          <a:xfrm flipH="1">
            <a:off x="2074127" y="5305912"/>
            <a:ext cx="3337712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74127" y="4778982"/>
            <a:ext cx="0" cy="541572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75807" y="5301021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4902574" y="5795743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ip</a:t>
            </a:r>
            <a:r>
              <a:rPr lang="en-US"/>
              <a:t> r a default via 192.168.33.1 </a:t>
            </a:r>
            <a:r>
              <a:rPr lang="en-US" err="1"/>
              <a:t>src</a:t>
            </a:r>
            <a:r>
              <a:rPr lang="en-US"/>
              <a:t> VIP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  <a:endParaRPr lang="en-US" sz="12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958388" y="3628985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26359" y="2132615"/>
            <a:ext cx="0" cy="317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21815" y="233945"/>
            <a:ext cx="4949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DR mode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22068" y="2193242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VIP: 192.168.161.123</a:t>
            </a:r>
            <a:endParaRPr lang="en-US" dirty="0"/>
          </a:p>
          <a:p>
            <a:r>
              <a:rPr lang="en-US" dirty="0"/>
              <a:t>Port: 12345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222068" y="3022978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to be in the same L2 network;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22557" y="18952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6359" y="2132615"/>
            <a:ext cx="0" cy="219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  <a:endParaRPr lang="en-US" sz="1600"/>
          </a:p>
        </p:txBody>
      </p:sp>
      <p:sp>
        <p:nvSpPr>
          <p:cNvPr id="25" name="Rounded Rectangle 24"/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ip</a:t>
            </a:r>
            <a:r>
              <a:rPr lang="en-US"/>
              <a:t> r a 192.168.161.123 via 192.168.33.2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  <a:endParaRPr lang="en-US" sz="1600"/>
          </a:p>
        </p:txBody>
      </p:sp>
      <p:cxnSp>
        <p:nvCxnSpPr>
          <p:cNvPr id="41" name="Straight Connector 40"/>
          <p:cNvCxnSpPr>
            <a:stCxn id="30" idx="1"/>
          </p:cNvCxnSpPr>
          <p:nvPr/>
        </p:nvCxnSpPr>
        <p:spPr>
          <a:xfrm flipH="1">
            <a:off x="2074127" y="5305912"/>
            <a:ext cx="3337712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74127" y="4778982"/>
            <a:ext cx="0" cy="541572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75807" y="5301021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sp>
        <p:nvSpPr>
          <p:cNvPr id="44" name="Rounded Rectangle 43"/>
          <p:cNvSpPr/>
          <p:nvPr/>
        </p:nvSpPr>
        <p:spPr>
          <a:xfrm>
            <a:off x="7610095" y="2843468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64270" y="257082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192.168.34.2</a:t>
            </a:r>
            <a:endParaRPr lang="en-US" sz="10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478639" y="2132615"/>
            <a:ext cx="1664856" cy="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4" idx="0"/>
          </p:cNvCxnSpPr>
          <p:nvPr/>
        </p:nvCxnSpPr>
        <p:spPr>
          <a:xfrm>
            <a:off x="8143495" y="2141421"/>
            <a:ext cx="0" cy="70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73162" y="3061823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135693" y="3154156"/>
            <a:ext cx="413683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24859" y="285898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  <a:endParaRPr lang="en-US" sz="1600"/>
          </a:p>
        </p:txBody>
      </p:sp>
      <p:sp>
        <p:nvSpPr>
          <p:cNvPr id="54" name="TextBox 53"/>
          <p:cNvSpPr txBox="1"/>
          <p:nvPr/>
        </p:nvSpPr>
        <p:spPr>
          <a:xfrm>
            <a:off x="7436785" y="3649825"/>
            <a:ext cx="219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ip</a:t>
            </a:r>
            <a:r>
              <a:rPr lang="en-US" sz="1600"/>
              <a:t> l set tunl0 up;</a:t>
            </a:r>
            <a:endParaRPr lang="en-US" sz="1600"/>
          </a:p>
          <a:p>
            <a:r>
              <a:rPr lang="en-US" sz="1600" err="1"/>
              <a:t>ip</a:t>
            </a:r>
            <a:r>
              <a:rPr lang="en-US" sz="1600"/>
              <a:t> a add VIP dev tunl0;  </a:t>
            </a:r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3397204" y="6029540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074127" y="6029540"/>
            <a:ext cx="6069368" cy="1350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070410" y="5324385"/>
            <a:ext cx="0" cy="716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136061" y="3661988"/>
            <a:ext cx="0" cy="235533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6514500" y="189689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192.168.34.1</a:t>
            </a:r>
            <a:endParaRPr 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958388" y="3617834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26359" y="2132615"/>
            <a:ext cx="0" cy="317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21815" y="233945"/>
            <a:ext cx="5989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Tunnel mode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22068" y="2193242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VIP: 192.168.161.123</a:t>
            </a:r>
            <a:endParaRPr lang="en-US" dirty="0"/>
          </a:p>
          <a:p>
            <a:r>
              <a:rPr lang="en-US" dirty="0"/>
              <a:t>Port: 12345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5880" y="3022978"/>
            <a:ext cx="219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Encapsulation can be done in hardware;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DPDK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430216" y="2133572"/>
            <a:ext cx="8977733" cy="17408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/>
              <a:t>Cloud Native Load Balancing From Scratch</a:t>
            </a:r>
            <a:endParaRPr lang="en-US" sz="4800" dirty="0"/>
          </a:p>
        </p:txBody>
      </p:sp>
      <p:sp>
        <p:nvSpPr>
          <p:cNvPr id="3" name="Title 1"/>
          <p:cNvSpPr txBox="1"/>
          <p:nvPr/>
        </p:nvSpPr>
        <p:spPr>
          <a:xfrm>
            <a:off x="1679762" y="3595777"/>
            <a:ext cx="50457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0" i="0" dirty="0" err="1"/>
              <a:t>Fangyuan</a:t>
            </a:r>
            <a:r>
              <a:rPr lang="en-US" sz="2400" b="0" i="0"/>
              <a:t> Li, VMware</a:t>
            </a:r>
            <a:endParaRPr lang="en-US" sz="2400" b="0"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22557" y="18952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17394" y="2132615"/>
            <a:ext cx="8965" cy="4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  <a:endParaRPr lang="en-US" sz="1600"/>
          </a:p>
        </p:txBody>
      </p:sp>
      <p:sp>
        <p:nvSpPr>
          <p:cNvPr id="25" name="Rounded Rectangle 24"/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ip</a:t>
            </a:r>
            <a:r>
              <a:rPr lang="en-US"/>
              <a:t> r a 192.168.161.123 via 192.168.33.2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  <a:endParaRPr lang="en-US" sz="1600"/>
          </a:p>
        </p:txBody>
      </p:sp>
      <p:cxnSp>
        <p:nvCxnSpPr>
          <p:cNvPr id="41" name="Straight Connector 40"/>
          <p:cNvCxnSpPr>
            <a:stCxn id="30" idx="1"/>
          </p:cNvCxnSpPr>
          <p:nvPr/>
        </p:nvCxnSpPr>
        <p:spPr>
          <a:xfrm flipH="1">
            <a:off x="2074127" y="5305912"/>
            <a:ext cx="3337712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74127" y="4778982"/>
            <a:ext cx="0" cy="541572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75807" y="5301021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sp>
        <p:nvSpPr>
          <p:cNvPr id="44" name="Rounded Rectangle 43"/>
          <p:cNvSpPr/>
          <p:nvPr/>
        </p:nvSpPr>
        <p:spPr>
          <a:xfrm>
            <a:off x="7610095" y="2843468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64270" y="257082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192.168.34.2</a:t>
            </a:r>
            <a:endParaRPr lang="en-US" sz="10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478639" y="2132615"/>
            <a:ext cx="1664856" cy="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4" idx="0"/>
          </p:cNvCxnSpPr>
          <p:nvPr/>
        </p:nvCxnSpPr>
        <p:spPr>
          <a:xfrm>
            <a:off x="8143495" y="2141421"/>
            <a:ext cx="0" cy="70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73162" y="3061823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135693" y="3154156"/>
            <a:ext cx="413683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24859" y="285898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1990629" y="6007864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074127" y="6029540"/>
            <a:ext cx="6069368" cy="1350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070410" y="5324385"/>
            <a:ext cx="0" cy="137725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136061" y="3661988"/>
            <a:ext cx="0" cy="235533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6437578" y="208657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192.168.34.1</a:t>
            </a:r>
            <a:endParaRPr 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958388" y="3617834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411619" y="585440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62628" y="6020273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017394" y="6297272"/>
            <a:ext cx="39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9026537" y="2837904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68828" y="3063820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67" name="Rounded Rectangle 66"/>
          <p:cNvSpPr/>
          <p:nvPr/>
        </p:nvSpPr>
        <p:spPr>
          <a:xfrm>
            <a:off x="10375813" y="281704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618104" y="3042957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69" name="Straight Connector 68"/>
          <p:cNvCxnSpPr/>
          <p:nvPr/>
        </p:nvCxnSpPr>
        <p:spPr>
          <a:xfrm>
            <a:off x="9511378" y="1949920"/>
            <a:ext cx="0" cy="86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90412" y="1742650"/>
            <a:ext cx="0" cy="107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510106" y="1949920"/>
            <a:ext cx="300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24859" y="1748541"/>
            <a:ext cx="4465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32518" y="1893393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192.168.35.1</a:t>
            </a:r>
            <a:endParaRPr lang="en-US" sz="1000"/>
          </a:p>
        </p:txBody>
      </p:sp>
      <p:sp>
        <p:nvSpPr>
          <p:cNvPr id="75" name="TextBox 74"/>
          <p:cNvSpPr txBox="1"/>
          <p:nvPr/>
        </p:nvSpPr>
        <p:spPr>
          <a:xfrm>
            <a:off x="6431876" y="169972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192.168.36.1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507554" y="257081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192.168.35.2</a:t>
            </a:r>
            <a:endParaRPr 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10850838" y="256968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192.168.36.2</a:t>
            </a:r>
            <a:endParaRPr lang="en-US" sz="100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559935" y="3629721"/>
            <a:ext cx="0" cy="2529051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919985" y="3595532"/>
            <a:ext cx="0" cy="2560579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435351" y="6156111"/>
            <a:ext cx="44846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332455" y="5862253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  <a:endParaRPr lang="en-US" sz="1600"/>
          </a:p>
        </p:txBody>
      </p:sp>
      <p:sp>
        <p:nvSpPr>
          <p:cNvPr id="91" name="TextBox 90"/>
          <p:cNvSpPr txBox="1"/>
          <p:nvPr/>
        </p:nvSpPr>
        <p:spPr>
          <a:xfrm>
            <a:off x="5501263" y="638811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192.168.33.5</a:t>
            </a:r>
            <a:endParaRPr lang="en-US" sz="100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9800917" y="3629722"/>
            <a:ext cx="1" cy="302629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1182980" y="3602726"/>
            <a:ext cx="17339" cy="3060320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070410" y="6656013"/>
            <a:ext cx="9129910" cy="45623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192818" y="6328197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22557" y="18952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17394" y="2132615"/>
            <a:ext cx="8965" cy="4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  <a:endParaRPr lang="en-US" sz="1600"/>
          </a:p>
        </p:txBody>
      </p:sp>
      <p:sp>
        <p:nvSpPr>
          <p:cNvPr id="25" name="Rounded Rectangle 24"/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r>
              <a:rPr lang="en-US" dirty="0"/>
              <a:t> r a 192.168.161.123 via </a:t>
            </a:r>
            <a:r>
              <a:rPr lang="en-US" dirty="0">
                <a:solidFill>
                  <a:srgbClr val="FF0000"/>
                </a:solidFill>
              </a:rPr>
              <a:t>192.168.33.5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75378" y="4492462"/>
            <a:ext cx="0" cy="1392093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68378" y="5884555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  <a:endParaRPr lang="en-US" sz="1600"/>
          </a:p>
        </p:txBody>
      </p:sp>
      <p:cxnSp>
        <p:nvCxnSpPr>
          <p:cNvPr id="41" name="Straight Connector 40"/>
          <p:cNvCxnSpPr>
            <a:stCxn id="30" idx="1"/>
          </p:cNvCxnSpPr>
          <p:nvPr/>
        </p:nvCxnSpPr>
        <p:spPr>
          <a:xfrm flipH="1">
            <a:off x="2074127" y="5305912"/>
            <a:ext cx="3337712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74127" y="4778982"/>
            <a:ext cx="0" cy="541572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75807" y="5301021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sp>
        <p:nvSpPr>
          <p:cNvPr id="44" name="Rounded Rectangle 43"/>
          <p:cNvSpPr/>
          <p:nvPr/>
        </p:nvSpPr>
        <p:spPr>
          <a:xfrm>
            <a:off x="7610095" y="2843468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64270" y="257082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192.168.34.2</a:t>
            </a:r>
            <a:endParaRPr lang="en-US" sz="10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478639" y="2132615"/>
            <a:ext cx="1664856" cy="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4" idx="0"/>
          </p:cNvCxnSpPr>
          <p:nvPr/>
        </p:nvCxnSpPr>
        <p:spPr>
          <a:xfrm>
            <a:off x="8143495" y="2141421"/>
            <a:ext cx="0" cy="70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73162" y="3061823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135693" y="3154156"/>
            <a:ext cx="413683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24859" y="285898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1990629" y="6007864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074127" y="6029540"/>
            <a:ext cx="6069368" cy="1350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070410" y="5324385"/>
            <a:ext cx="0" cy="137725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136061" y="3661988"/>
            <a:ext cx="0" cy="235533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6437578" y="208657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192.168.34.1</a:t>
            </a:r>
            <a:endParaRPr 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958388" y="3617834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411619" y="585440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62628" y="6020273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017394" y="6297272"/>
            <a:ext cx="39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9026537" y="2837904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68828" y="3063820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67" name="Rounded Rectangle 66"/>
          <p:cNvSpPr/>
          <p:nvPr/>
        </p:nvSpPr>
        <p:spPr>
          <a:xfrm>
            <a:off x="10375813" y="281704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618104" y="3042957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69" name="Straight Connector 68"/>
          <p:cNvCxnSpPr/>
          <p:nvPr/>
        </p:nvCxnSpPr>
        <p:spPr>
          <a:xfrm>
            <a:off x="9511378" y="1949920"/>
            <a:ext cx="0" cy="86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90412" y="1742650"/>
            <a:ext cx="0" cy="107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510106" y="1949920"/>
            <a:ext cx="300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24859" y="1748541"/>
            <a:ext cx="4465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32518" y="1893393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192.168.35.1</a:t>
            </a:r>
            <a:endParaRPr lang="en-US" sz="1000"/>
          </a:p>
        </p:txBody>
      </p:sp>
      <p:sp>
        <p:nvSpPr>
          <p:cNvPr id="75" name="TextBox 74"/>
          <p:cNvSpPr txBox="1"/>
          <p:nvPr/>
        </p:nvSpPr>
        <p:spPr>
          <a:xfrm>
            <a:off x="6431876" y="169972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192.168.36.1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507554" y="257081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192.168.35.2</a:t>
            </a:r>
            <a:endParaRPr 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10850838" y="256968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192.168.36.2</a:t>
            </a:r>
            <a:endParaRPr lang="en-US" sz="100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559935" y="3629721"/>
            <a:ext cx="0" cy="2529051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919985" y="3595532"/>
            <a:ext cx="0" cy="2560579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435351" y="6156111"/>
            <a:ext cx="44846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332455" y="5862253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  <a:endParaRPr lang="en-US" sz="1600"/>
          </a:p>
        </p:txBody>
      </p:sp>
      <p:sp>
        <p:nvSpPr>
          <p:cNvPr id="91" name="TextBox 90"/>
          <p:cNvSpPr txBox="1"/>
          <p:nvPr/>
        </p:nvSpPr>
        <p:spPr>
          <a:xfrm>
            <a:off x="5501263" y="638811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192.168.33.5</a:t>
            </a:r>
            <a:endParaRPr lang="en-US" sz="100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9800917" y="3629722"/>
            <a:ext cx="1" cy="302629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1182980" y="3602726"/>
            <a:ext cx="17339" cy="3060320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070410" y="6656013"/>
            <a:ext cx="9129910" cy="45623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192818" y="6328197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22557" y="18952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946976" y="2132615"/>
            <a:ext cx="1482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17394" y="2132615"/>
            <a:ext cx="8965" cy="4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  <a:endParaRPr lang="en-US" sz="1600"/>
          </a:p>
        </p:txBody>
      </p:sp>
      <p:sp>
        <p:nvSpPr>
          <p:cNvPr id="25" name="Rounded Rectangle 24"/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r>
              <a:rPr lang="en-US" dirty="0"/>
              <a:t> r a 192.168.161.123 via </a:t>
            </a:r>
            <a:r>
              <a:rPr lang="en-US" b="1" dirty="0">
                <a:solidFill>
                  <a:srgbClr val="FF0000"/>
                </a:solidFill>
              </a:rPr>
              <a:t>192.168.33.6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692037" y="4468229"/>
            <a:ext cx="429079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121116" y="2566411"/>
            <a:ext cx="0" cy="1901818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  <a:endParaRPr lang="en-US" sz="160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074127" y="5417422"/>
            <a:ext cx="3337712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74127" y="4778982"/>
            <a:ext cx="0" cy="541572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75807" y="5301021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sp>
        <p:nvSpPr>
          <p:cNvPr id="44" name="Rounded Rectangle 43"/>
          <p:cNvSpPr/>
          <p:nvPr/>
        </p:nvSpPr>
        <p:spPr>
          <a:xfrm>
            <a:off x="7610095" y="2843468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64270" y="257082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192.168.34.2</a:t>
            </a:r>
            <a:endParaRPr lang="en-US" sz="10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478639" y="2132615"/>
            <a:ext cx="1664856" cy="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4" idx="0"/>
          </p:cNvCxnSpPr>
          <p:nvPr/>
        </p:nvCxnSpPr>
        <p:spPr>
          <a:xfrm>
            <a:off x="8143495" y="2141421"/>
            <a:ext cx="0" cy="70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73162" y="3061823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135693" y="3154156"/>
            <a:ext cx="413683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24859" y="285898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1990629" y="6007864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074127" y="6029540"/>
            <a:ext cx="6069368" cy="1350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070410" y="5324385"/>
            <a:ext cx="0" cy="137725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136061" y="3661988"/>
            <a:ext cx="0" cy="235533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6437578" y="208657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192.168.34.1</a:t>
            </a:r>
            <a:endParaRPr 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958388" y="3617834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411619" y="585440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01263" y="638811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192.168.33.5</a:t>
            </a:r>
            <a:endParaRPr 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5662628" y="6020273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  <a:endParaRPr lang="en-US" sz="120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017394" y="6297272"/>
            <a:ext cx="39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9026537" y="2837904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68828" y="3063820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67" name="Rounded Rectangle 66"/>
          <p:cNvSpPr/>
          <p:nvPr/>
        </p:nvSpPr>
        <p:spPr>
          <a:xfrm>
            <a:off x="10375813" y="281704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618104" y="3042957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69" name="Straight Connector 68"/>
          <p:cNvCxnSpPr/>
          <p:nvPr/>
        </p:nvCxnSpPr>
        <p:spPr>
          <a:xfrm>
            <a:off x="9511378" y="1949920"/>
            <a:ext cx="0" cy="86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90412" y="1742650"/>
            <a:ext cx="0" cy="107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510106" y="1949920"/>
            <a:ext cx="300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24859" y="1748541"/>
            <a:ext cx="4465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32518" y="1893393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192.168.35.1</a:t>
            </a:r>
            <a:endParaRPr lang="en-US" sz="1000"/>
          </a:p>
        </p:txBody>
      </p:sp>
      <p:sp>
        <p:nvSpPr>
          <p:cNvPr id="75" name="TextBox 74"/>
          <p:cNvSpPr txBox="1"/>
          <p:nvPr/>
        </p:nvSpPr>
        <p:spPr>
          <a:xfrm>
            <a:off x="6431876" y="169972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192.168.36.1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507554" y="257081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192.168.35.2</a:t>
            </a:r>
            <a:endParaRPr 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10850838" y="256968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192.168.36.2</a:t>
            </a:r>
            <a:endParaRPr lang="en-US" sz="100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559935" y="3629721"/>
            <a:ext cx="0" cy="2529051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10909211" y="3595532"/>
            <a:ext cx="10774" cy="2536344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435351" y="6131876"/>
            <a:ext cx="4455061" cy="24235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332455" y="5862253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  <a:endParaRPr lang="en-US" sz="1600"/>
          </a:p>
        </p:txBody>
      </p:sp>
      <p:sp>
        <p:nvSpPr>
          <p:cNvPr id="71" name="Rounded Rectangle 70"/>
          <p:cNvSpPr/>
          <p:nvPr/>
        </p:nvSpPr>
        <p:spPr>
          <a:xfrm>
            <a:off x="2900620" y="178648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121116" y="1886755"/>
            <a:ext cx="64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GoBGP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+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Zebra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95475" y="2123065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192.168.33.6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626504" y="3168079"/>
            <a:ext cx="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GoBGP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22939" y="6174034"/>
            <a:ext cx="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GoBGP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433482" y="3429000"/>
            <a:ext cx="1996288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377234" y="2566411"/>
            <a:ext cx="56248" cy="3780007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3377234" y="6389975"/>
            <a:ext cx="1996288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517" y="2685131"/>
            <a:ext cx="3766666" cy="535263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 flipV="1">
            <a:off x="3970557" y="2434778"/>
            <a:ext cx="429079" cy="1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403577" y="2421171"/>
            <a:ext cx="0" cy="3779636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401629" y="3154156"/>
            <a:ext cx="1009990" cy="0"/>
          </a:xfrm>
          <a:prstGeom prst="line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415015" y="6184499"/>
            <a:ext cx="1009990" cy="0"/>
          </a:xfrm>
          <a:prstGeom prst="line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9800917" y="3629722"/>
            <a:ext cx="1" cy="302629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1182980" y="3602726"/>
            <a:ext cx="17339" cy="3060320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2070410" y="6656013"/>
            <a:ext cx="9129910" cy="45623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192818" y="6328197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  <a:endParaRPr lang="en-US" sz="160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2053" y="4062952"/>
            <a:ext cx="7081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setup: </a:t>
            </a:r>
            <a:r>
              <a:rPr lang="en-US" dirty="0">
                <a:hlinkClick r:id="rId1"/>
              </a:rPr>
              <a:t>https://github.com/maplain/devsetup/tree/master/vagrant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fangyuanl@vmware.com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https://www.linkedin.com/in/maplainfly/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8615" y="2526384"/>
            <a:ext cx="5863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Questions?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45986" y="44618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Why do we need Load Balancing</a:t>
            </a:r>
            <a:endParaRPr 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1244338" y="1951348"/>
            <a:ext cx="82578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Reliability and Availability</a:t>
            </a:r>
            <a:endParaRPr lang="en-US" sz="2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Multiple backends for one “service”</a:t>
            </a:r>
            <a:endParaRPr lang="en-US" sz="2800"/>
          </a:p>
          <a:p>
            <a:pPr lvl="1"/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Scalability</a:t>
            </a:r>
            <a:endParaRPr lang="en-US" sz="2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Horizontal scalability, improves throughput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Deployment strategy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45986" y="44618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What does Load Balancing mean</a:t>
            </a:r>
            <a:endParaRPr lang="en-US" sz="4000"/>
          </a:p>
        </p:txBody>
      </p:sp>
      <p:sp>
        <p:nvSpPr>
          <p:cNvPr id="3" name="TextBox 2"/>
          <p:cNvSpPr txBox="1"/>
          <p:nvPr/>
        </p:nvSpPr>
        <p:spPr>
          <a:xfrm>
            <a:off x="1277791" y="1784082"/>
            <a:ext cx="825788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Availability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Health check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Service discovery</a:t>
            </a:r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Scalability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Software defined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As stateless as possible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Connection persistence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Deployment Strategy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Configurability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45987" y="446182"/>
            <a:ext cx="753737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What does Cloud Native mean</a:t>
            </a:r>
            <a:endParaRPr lang="en-US" sz="4000"/>
          </a:p>
        </p:txBody>
      </p:sp>
      <p:sp>
        <p:nvSpPr>
          <p:cNvPr id="4" name="TextBox 3"/>
          <p:cNvSpPr txBox="1"/>
          <p:nvPr/>
        </p:nvSpPr>
        <p:spPr>
          <a:xfrm>
            <a:off x="1036947" y="2010613"/>
            <a:ext cx="8182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Container native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Container is the first class of citizen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Interoperability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Each to be integrated with other cloud services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Configurability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Scalability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Responsive Self-service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 manual provisioning of </a:t>
            </a:r>
            <a:r>
              <a:rPr lang="en-US" sz="2800" dirty="0" err="1"/>
              <a:t>Iaas</a:t>
            </a:r>
            <a:r>
              <a:rPr lang="en-US" sz="2800" dirty="0"/>
              <a:t> resources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45987" y="446182"/>
            <a:ext cx="753737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All about a “Name”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36947" y="2010613"/>
            <a:ext cx="8182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an abstraction: name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DNS</a:t>
            </a:r>
            <a:endParaRPr lang="en-US" sz="2800" dirty="0"/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L4: </a:t>
            </a:r>
            <a:r>
              <a:rPr lang="en-US" sz="2800" dirty="0" err="1"/>
              <a:t>IP+Port</a:t>
            </a:r>
            <a:r>
              <a:rPr lang="en-US" sz="2800" dirty="0"/>
              <a:t>;</a:t>
            </a:r>
            <a:endParaRPr lang="en-US" sz="2800" dirty="0"/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L7: </a:t>
            </a:r>
            <a:r>
              <a:rPr lang="en-US" sz="2800" dirty="0" err="1"/>
              <a:t>url</a:t>
            </a:r>
            <a:r>
              <a:rPr lang="en-US" sz="2800" dirty="0"/>
              <a:t> path </a:t>
            </a:r>
            <a:r>
              <a:rPr lang="en-US" sz="2800" dirty="0" err="1"/>
              <a:t>etc</a:t>
            </a:r>
            <a:r>
              <a:rPr lang="en-US" sz="2800" dirty="0"/>
              <a:t>;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Wherever traffic exists;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643569" y="436756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Travel of a packet</a:t>
            </a:r>
            <a:endParaRPr lang="en-US" sz="4000"/>
          </a:p>
        </p:txBody>
      </p:sp>
      <p:sp>
        <p:nvSpPr>
          <p:cNvPr id="5" name="Rounded Rectangle 4"/>
          <p:cNvSpPr/>
          <p:nvPr/>
        </p:nvSpPr>
        <p:spPr>
          <a:xfrm>
            <a:off x="4105374" y="1670115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71914" y="1724366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38454" y="1825950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7247" y="2065490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24728" y="3476135"/>
            <a:ext cx="5722070" cy="69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 Balancer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94873" y="4921776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9556" y="4921777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34814" y="4921777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44688" y="5133682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3296" y="5135311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7981" y="5151889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68947" y="2674363"/>
            <a:ext cx="166540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7122" y="2674363"/>
            <a:ext cx="0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28185" y="2674363"/>
            <a:ext cx="206603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3005578" y="4166648"/>
            <a:ext cx="2080185" cy="755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1" idx="0"/>
          </p:cNvCxnSpPr>
          <p:nvPr/>
        </p:nvCxnSpPr>
        <p:spPr>
          <a:xfrm flipH="1">
            <a:off x="5080261" y="4166648"/>
            <a:ext cx="5502" cy="755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2" idx="0"/>
          </p:cNvCxnSpPr>
          <p:nvPr/>
        </p:nvCxnSpPr>
        <p:spPr>
          <a:xfrm>
            <a:off x="5085763" y="4166648"/>
            <a:ext cx="2059756" cy="755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643569" y="436756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Travel of a packet</a:t>
            </a:r>
            <a:endParaRPr lang="en-US" sz="4000"/>
          </a:p>
        </p:txBody>
      </p:sp>
      <p:sp>
        <p:nvSpPr>
          <p:cNvPr id="5" name="Rounded Rectangle 4"/>
          <p:cNvSpPr/>
          <p:nvPr/>
        </p:nvSpPr>
        <p:spPr>
          <a:xfrm>
            <a:off x="4001677" y="1622980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8217" y="1677231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34757" y="1778815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83550" y="2018355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21031" y="3429000"/>
            <a:ext cx="5722070" cy="69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 Balancer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40991" y="4441631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40991" y="5086547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65250" y="2627228"/>
            <a:ext cx="166540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73425" y="2627228"/>
            <a:ext cx="0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024488" y="2627228"/>
            <a:ext cx="206603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40990" y="5132144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340989" y="5822657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01677" y="4441631"/>
            <a:ext cx="333080" cy="1962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23087" y="4474747"/>
            <a:ext cx="333080" cy="1962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499783" y="4437029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499782" y="5127542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499781" y="5818055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  <a:endParaRPr lang="en-US"/>
          </a:p>
        </p:txBody>
      </p:sp>
      <p:cxnSp>
        <p:nvCxnSpPr>
          <p:cNvPr id="24" name="Straight Arrow Connector 23"/>
          <p:cNvCxnSpPr>
            <a:stCxn id="28" idx="1"/>
            <a:endCxn id="26" idx="3"/>
          </p:cNvCxnSpPr>
          <p:nvPr/>
        </p:nvCxnSpPr>
        <p:spPr>
          <a:xfrm flipH="1">
            <a:off x="5956167" y="4727648"/>
            <a:ext cx="543616" cy="728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  <a:endCxn id="26" idx="3"/>
          </p:cNvCxnSpPr>
          <p:nvPr/>
        </p:nvCxnSpPr>
        <p:spPr>
          <a:xfrm flipH="1">
            <a:off x="5956167" y="5418161"/>
            <a:ext cx="543615" cy="37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1"/>
            <a:endCxn id="26" idx="3"/>
          </p:cNvCxnSpPr>
          <p:nvPr/>
        </p:nvCxnSpPr>
        <p:spPr>
          <a:xfrm flipH="1" flipV="1">
            <a:off x="5956167" y="5455879"/>
            <a:ext cx="543614" cy="652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304905" y="5473046"/>
            <a:ext cx="1318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334757" y="5572956"/>
            <a:ext cx="128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18" idx="1"/>
          </p:cNvCxnSpPr>
          <p:nvPr/>
        </p:nvCxnSpPr>
        <p:spPr>
          <a:xfrm>
            <a:off x="3530338" y="4732250"/>
            <a:ext cx="471339" cy="690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8" idx="1"/>
          </p:cNvCxnSpPr>
          <p:nvPr/>
        </p:nvCxnSpPr>
        <p:spPr>
          <a:xfrm>
            <a:off x="3530337" y="5422763"/>
            <a:ext cx="471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18" idx="1"/>
          </p:cNvCxnSpPr>
          <p:nvPr/>
        </p:nvCxnSpPr>
        <p:spPr>
          <a:xfrm flipV="1">
            <a:off x="3530336" y="5422763"/>
            <a:ext cx="471341" cy="690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</p:cNvCxnSpPr>
          <p:nvPr/>
        </p:nvCxnSpPr>
        <p:spPr>
          <a:xfrm flipH="1">
            <a:off x="4334756" y="4119513"/>
            <a:ext cx="647310" cy="948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2"/>
          </p:cNvCxnSpPr>
          <p:nvPr/>
        </p:nvCxnSpPr>
        <p:spPr>
          <a:xfrm>
            <a:off x="4982066" y="4119513"/>
            <a:ext cx="641020" cy="957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002546" y="41790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Where is load from: client LB</a:t>
            </a:r>
            <a:endParaRPr 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2097003" y="1743465"/>
            <a:ext cx="67124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you have control over clients: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gRPC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Directly Routing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Lookaside</a:t>
            </a:r>
            <a:endParaRPr lang="en-US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grpclb</a:t>
            </a:r>
            <a:endParaRPr lang="en-US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Universal Data Plane API</a:t>
            </a:r>
            <a:endParaRPr lang="en-US" sz="2800" dirty="0"/>
          </a:p>
          <a:p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Sidecar Proxy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Envoy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3993</Words>
  <Application>WPS 演示</Application>
  <PresentationFormat>Widescreen</PresentationFormat>
  <Paragraphs>523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毛毛</cp:lastModifiedBy>
  <cp:revision>38</cp:revision>
  <dcterms:created xsi:type="dcterms:W3CDTF">2019-04-03T14:51:00Z</dcterms:created>
  <dcterms:modified xsi:type="dcterms:W3CDTF">2019-06-26T03:59:33Z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