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60" r:id="rId3"/>
    <p:sldId id="258" r:id="rId4"/>
    <p:sldId id="259" r:id="rId5"/>
    <p:sldId id="261" r:id="rId6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19" autoAdjust="0"/>
  </p:normalViewPr>
  <p:slideViewPr>
    <p:cSldViewPr>
      <p:cViewPr varScale="1">
        <p:scale>
          <a:sx n="149" d="100"/>
          <a:sy n="149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technology is a method which defines how a real life event is recorded onto a digital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3CF1-7989-4331-A53F-F6C4424186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DCF5-6F46-41B0-863E-22F8B082F8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kccncosschn19eng.sched.com/event/NrsL/multi-tenancy-blockchain-deploying-hyperledger-fabric-on-kubernetes-tong-li-ibm?iframe=yes&amp;w=100%25&amp;sidebar=yes&amp;bg=no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Tong Li (IBM) 6/26/2019 9:00AM Shanghai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1428750"/>
            <a:ext cx="6477000" cy="2952750"/>
          </a:xfrm>
        </p:spPr>
        <p:txBody>
          <a:bodyPr>
            <a:normAutofit/>
          </a:bodyPr>
          <a:lstStyle/>
          <a:p>
            <a:r>
              <a:rPr lang="en-US" sz="4400" b="1" dirty="0">
                <a:hlinkClick r:id="rId1"/>
              </a:rPr>
              <a:t>Multi-tenancy &amp; BlockchaiN</a:t>
            </a:r>
            <a:br>
              <a:rPr lang="en-US" sz="4400" b="1" dirty="0"/>
            </a:br>
            <a:r>
              <a:rPr lang="en-US" sz="2800" dirty="0"/>
              <a:t>Deploying Hyperledger Fabric on Kubernetes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96850"/>
            <a:ext cx="2940050" cy="16194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3" y="3552179"/>
            <a:ext cx="5372538" cy="153417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57255"/>
            <a:ext cx="5235335" cy="14908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Management dashboard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5890"/>
            <a:ext cx="4942676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Management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51"/>
            <a:ext cx="5486400" cy="1528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42486"/>
            <a:ext cx="4648200" cy="1832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 Management Chaincode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04950"/>
            <a:ext cx="5330231" cy="32416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THANKS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Tong Li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Tong Li, @email4tong</a:t>
            </a:r>
            <a:endParaRPr lang="en-US" altLang="en-US" dirty="0"/>
          </a:p>
          <a:p>
            <a:r>
              <a:rPr lang="en-US" altLang="en-US" dirty="0"/>
              <a:t>Senior Software Engineer at IBM</a:t>
            </a:r>
            <a:endParaRPr lang="en-US" altLang="en-US" dirty="0"/>
          </a:p>
          <a:p>
            <a:r>
              <a:rPr lang="en-US" altLang="en-US" dirty="0"/>
              <a:t>Developer advocator</a:t>
            </a:r>
            <a:endParaRPr lang="en-US" altLang="en-US" dirty="0"/>
          </a:p>
          <a:p>
            <a:r>
              <a:rPr lang="en-US" altLang="en-US" dirty="0"/>
              <a:t>Focus on cloud computing, containers and blockchain technology development</a:t>
            </a:r>
            <a:endParaRPr lang="en-US" altLang="en-US" dirty="0"/>
          </a:p>
          <a:p>
            <a:r>
              <a:rPr lang="en-US" altLang="en-US" dirty="0"/>
              <a:t>Software application deployment and automation enthusiastic supporter</a:t>
            </a:r>
            <a:endParaRPr lang="en-US" altLang="en-US" dirty="0"/>
          </a:p>
          <a:p>
            <a:r>
              <a:rPr lang="en-US" altLang="en-US" dirty="0"/>
              <a:t>Hyperledger Fabric Cello committer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Hyperledger Fabric (HF)</a:t>
            </a:r>
            <a:endParaRPr lang="en-US" dirty="0"/>
          </a:p>
          <a:p>
            <a:r>
              <a:rPr lang="en-US" dirty="0"/>
              <a:t>HF Network</a:t>
            </a:r>
            <a:endParaRPr lang="en-US" dirty="0"/>
          </a:p>
          <a:p>
            <a:r>
              <a:rPr lang="en-US" dirty="0"/>
              <a:t>Deploy networks</a:t>
            </a:r>
            <a:endParaRPr lang="en-US" dirty="0"/>
          </a:p>
          <a:p>
            <a:pPr lvl="1"/>
            <a:r>
              <a:rPr lang="en-US" dirty="0"/>
              <a:t>Seeding/Orderering network</a:t>
            </a:r>
            <a:endParaRPr lang="en-US" dirty="0"/>
          </a:p>
          <a:p>
            <a:pPr lvl="1"/>
            <a:r>
              <a:rPr lang="en-US" dirty="0"/>
              <a:t>Organization network</a:t>
            </a:r>
            <a:endParaRPr lang="en-US" dirty="0"/>
          </a:p>
          <a:p>
            <a:r>
              <a:rPr lang="en-US" dirty="0"/>
              <a:t>Expand HF network</a:t>
            </a:r>
            <a:endParaRPr lang="en-US" dirty="0"/>
          </a:p>
          <a:p>
            <a:pPr lvl="1"/>
            <a:r>
              <a:rPr lang="en-US" dirty="0"/>
              <a:t>Channel Management Dashboard</a:t>
            </a:r>
            <a:endParaRPr lang="en-US" dirty="0"/>
          </a:p>
          <a:p>
            <a:pPr lvl="1"/>
            <a:r>
              <a:rPr lang="en-US" dirty="0"/>
              <a:t>Channel Management Chaincode</a:t>
            </a:r>
            <a:endParaRPr lang="en-US" dirty="0"/>
          </a:p>
          <a:p>
            <a:r>
              <a:rPr lang="en-US" dirty="0"/>
              <a:t>Q &amp; 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Hyperledger Fabric (HF)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HF is a blockchain framework implementation</a:t>
            </a:r>
            <a:endParaRPr lang="en-US" dirty="0"/>
          </a:p>
          <a:p>
            <a:pPr lvl="1"/>
            <a:r>
              <a:rPr lang="en-US" dirty="0"/>
              <a:t>Open Source, hosted by The Linux Foundation</a:t>
            </a:r>
            <a:endParaRPr lang="en-US" dirty="0"/>
          </a:p>
          <a:p>
            <a:pPr lvl="1"/>
            <a:r>
              <a:rPr lang="en-US" dirty="0"/>
              <a:t>HF leverages container technology</a:t>
            </a:r>
            <a:endParaRPr lang="en-US" dirty="0"/>
          </a:p>
          <a:p>
            <a:pPr lvl="1"/>
            <a:r>
              <a:rPr lang="en-US" dirty="0"/>
              <a:t>Smart contracts called “chaincode” that comprise the application logic of the system</a:t>
            </a:r>
            <a:endParaRPr lang="en-US" dirty="0"/>
          </a:p>
          <a:p>
            <a:pPr lvl="1"/>
            <a:r>
              <a:rPr lang="en-US" dirty="0"/>
              <a:t>Permission based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263473">
            <a:off x="2961309" y="3931809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Blockchain technology is a method which defines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Bradley Hand ITC" panose="020F0502020204030204" pitchFamily="34" charset="0"/>
              <a:cs typeface="Bradley Hand ITC" panose="020F0502020204030204" pitchFamily="34" charset="0"/>
            </a:endParaRP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how an event is recorded onto a digital ledger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Bradley Hand ITC" panose="020F0502020204030204" pitchFamily="34" charset="0"/>
              <a:cs typeface="Bradley Hand ITC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9" y="1868806"/>
            <a:ext cx="3349752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Components</a:t>
            </a:r>
            <a:endParaRPr lang="en-US" dirty="0"/>
          </a:p>
          <a:p>
            <a:pPr lvl="1"/>
            <a:r>
              <a:rPr lang="en-US" dirty="0"/>
              <a:t>Orderers</a:t>
            </a:r>
            <a:endParaRPr lang="en-US" dirty="0"/>
          </a:p>
          <a:p>
            <a:pPr lvl="1"/>
            <a:r>
              <a:rPr lang="en-US" dirty="0"/>
              <a:t>Peers</a:t>
            </a:r>
            <a:endParaRPr lang="en-US" dirty="0"/>
          </a:p>
          <a:p>
            <a:pPr lvl="1"/>
            <a:r>
              <a:rPr lang="en-US" dirty="0"/>
              <a:t>Apps - Chaincode</a:t>
            </a:r>
            <a:endParaRPr lang="en-US" dirty="0"/>
          </a:p>
          <a:p>
            <a:pPr lvl="1"/>
            <a:r>
              <a:rPr lang="en-US" dirty="0"/>
              <a:t>Apps – Client</a:t>
            </a:r>
            <a:endParaRPr lang="en-US" dirty="0"/>
          </a:p>
          <a:p>
            <a:r>
              <a:rPr lang="en-US" dirty="0"/>
              <a:t>Component Ownership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28751"/>
            <a:ext cx="4740818" cy="3166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Seeding a HF network, getting things started</a:t>
            </a:r>
            <a:endParaRPr lang="en-US" dirty="0"/>
          </a:p>
          <a:p>
            <a:pPr lvl="1"/>
            <a:r>
              <a:rPr lang="en-US" dirty="0"/>
              <a:t>Orderer nodes and/or Peer nodes</a:t>
            </a:r>
            <a:endParaRPr lang="en-US" dirty="0"/>
          </a:p>
          <a:p>
            <a:r>
              <a:rPr lang="en-US" dirty="0"/>
              <a:t>Organization network</a:t>
            </a:r>
            <a:endParaRPr lang="en-US" dirty="0"/>
          </a:p>
          <a:p>
            <a:pPr lvl="1"/>
            <a:r>
              <a:rPr lang="en-US" dirty="0"/>
              <a:t>Peer nodes</a:t>
            </a:r>
            <a:endParaRPr lang="en-US" dirty="0"/>
          </a:p>
          <a:p>
            <a:r>
              <a:rPr lang="en-US" dirty="0"/>
              <a:t>Environment to run HF components (Multi-Tenancy)</a:t>
            </a:r>
            <a:endParaRPr lang="en-US" dirty="0"/>
          </a:p>
          <a:p>
            <a:pPr lvl="1"/>
            <a:r>
              <a:rPr lang="en-US" dirty="0"/>
              <a:t>Container based</a:t>
            </a:r>
            <a:endParaRPr lang="en-US" dirty="0"/>
          </a:p>
          <a:p>
            <a:pPr lvl="1"/>
            <a:r>
              <a:rPr lang="en-US" dirty="0"/>
              <a:t>Native HF executables, physical/virtual servers</a:t>
            </a:r>
            <a:endParaRPr lang="en-US" dirty="0"/>
          </a:p>
          <a:p>
            <a:r>
              <a:rPr lang="en-US" dirty="0"/>
              <a:t>Use Hyperledger Cello Ansible Agent to deploy</a:t>
            </a:r>
            <a:endParaRPr lang="en-US" dirty="0"/>
          </a:p>
          <a:p>
            <a:pPr lvl="1"/>
            <a:r>
              <a:rPr lang="en-US" dirty="0"/>
              <a:t>Orderer only network or Peer only network or both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263473">
            <a:off x="3296992" y="4307773"/>
            <a:ext cx="593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There are many ways and environment that you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Bradley Hand ITC" panose="020F0502020204030204" pitchFamily="34" charset="0"/>
              <a:cs typeface="Bradley Hand ITC" panose="020F050202020403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                                    can use for your HF network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Bradley Hand ITC" panose="020F0502020204030204" pitchFamily="34" charset="0"/>
              <a:cs typeface="Bradley Hand ITC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networks (cont.)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1" y="1605901"/>
            <a:ext cx="2374889" cy="1126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70" y="3365316"/>
            <a:ext cx="2441594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68" y="1605901"/>
            <a:ext cx="2644432" cy="304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0200" y="140859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Orderer Only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9304" y="3181350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Peer Only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1440418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Orderer &amp; Peer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HF network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19699"/>
            <a:ext cx="1524000" cy="1204451"/>
          </a:xfr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71751"/>
            <a:ext cx="251018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918955"/>
            <a:ext cx="533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+</a:t>
            </a:r>
            <a:endParaRPr lang="en-US" sz="600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1" y="2319365"/>
            <a:ext cx="2806599" cy="2233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508299">
            <a:off x="4762532" y="2481491"/>
            <a:ext cx="533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=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a new org to an existing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New join request created by new org admin and sent to one of the admins of the existing network, assume admin A</a:t>
            </a:r>
            <a:endParaRPr lang="en-US" dirty="0"/>
          </a:p>
          <a:p>
            <a:r>
              <a:rPr lang="en-US" dirty="0"/>
              <a:t>Admin A of an org in the network initiate the channel update &amp; approve the request</a:t>
            </a:r>
            <a:endParaRPr lang="en-US" dirty="0"/>
          </a:p>
          <a:p>
            <a:r>
              <a:rPr lang="en-US" dirty="0"/>
              <a:t>Other admins of the orgs in the network approve the request</a:t>
            </a:r>
            <a:endParaRPr lang="en-US" dirty="0"/>
          </a:p>
          <a:p>
            <a:r>
              <a:rPr lang="en-US" dirty="0"/>
              <a:t>Admin A collect all required approvals and submit the channel update</a:t>
            </a:r>
            <a:endParaRPr lang="en-US" dirty="0"/>
          </a:p>
          <a:p>
            <a:r>
              <a:rPr lang="en-US" dirty="0"/>
              <a:t>New org is now allowed to join their peers the network/channels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1989</Words>
  <Application>WPS 演示</Application>
  <PresentationFormat>On-screen Show (16:9)</PresentationFormat>
  <Paragraphs>94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Wingdings 2</vt:lpstr>
      <vt:lpstr>Bradley Hand ITC</vt:lpstr>
      <vt:lpstr>Calibri</vt:lpstr>
      <vt:lpstr>Tw Cen MT</vt:lpstr>
      <vt:lpstr>Segoe Print</vt:lpstr>
      <vt:lpstr>微软雅黑</vt:lpstr>
      <vt:lpstr>Arial Unicode MS</vt:lpstr>
      <vt:lpstr>华文仿宋</vt:lpstr>
      <vt:lpstr>仿宋</vt:lpstr>
      <vt:lpstr>Wingdings</vt:lpstr>
      <vt:lpstr>WidescreenPresentation</vt:lpstr>
      <vt:lpstr>Multi-tenancy &amp; BlockchaiN Deploying Hyperledger Fabric on Kubernetes</vt:lpstr>
      <vt:lpstr>Tong Li</vt:lpstr>
      <vt:lpstr>Agenda</vt:lpstr>
      <vt:lpstr>Hyperledger Fabric (HF)</vt:lpstr>
      <vt:lpstr>NF Networks</vt:lpstr>
      <vt:lpstr>Deploy networks</vt:lpstr>
      <vt:lpstr>Deploy networks (cont.)</vt:lpstr>
      <vt:lpstr>Expand HF network</vt:lpstr>
      <vt:lpstr>Join a new org to an existing network</vt:lpstr>
      <vt:lpstr>Channel Management dashboard</vt:lpstr>
      <vt:lpstr>Channel Management dashboard</vt:lpstr>
      <vt:lpstr>Channel Management Chaincode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毛毛</cp:lastModifiedBy>
  <cp:revision>2</cp:revision>
  <dcterms:created xsi:type="dcterms:W3CDTF">2019-06-10T15:04:00Z</dcterms:created>
  <dcterms:modified xsi:type="dcterms:W3CDTF">2019-06-26T06:22:07Z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KSOProductBuildVer">
    <vt:lpwstr>2052-11.1.0.8612</vt:lpwstr>
  </property>
</Properties>
</file>