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9" r:id="rId5"/>
    <p:sldId id="258" r:id="rId6"/>
    <p:sldId id="261" r:id="rId7"/>
    <p:sldId id="260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73" r:id="rId17"/>
    <p:sldId id="274" r:id="rId18"/>
    <p:sldId id="268" r:id="rId19"/>
    <p:sldId id="271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Hansen" initials="MH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4581" autoAdjust="0"/>
  </p:normalViewPr>
  <p:slideViewPr>
    <p:cSldViewPr snapToGrid="0" snapToObjects="1">
      <p:cViewPr varScale="1">
        <p:scale>
          <a:sx n="71" d="100"/>
          <a:sy n="71" d="100"/>
        </p:scale>
        <p:origin x="20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1T08:37:03.332" idx="10">
    <p:pos x="10" y="10"/>
    <p:text>I centered the word in the middle of the page</p:text>
  </p:cm>
  <p:cm authorId="1" dt="2019-04-11T08:37:16.012" idx="11">
    <p:pos x="146" y="146"/>
    <p:text>Add "Learn More" with web page URL?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41CEC-7CB7-4B40-B0A8-6E8E17FA942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B2223-6DC3-4AD8-A905-61B36B502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B2223-6DC3-4AD8-A905-61B36B5020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B2223-6DC3-4AD8-A905-61B36B5020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0242" y="1419714"/>
            <a:ext cx="6939114" cy="2178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425" y="136525"/>
            <a:ext cx="2693504" cy="1737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878"/>
            <a:ext cx="12192000" cy="6858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55416" y="172921"/>
            <a:ext cx="2520627" cy="791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79337" y="103348"/>
            <a:ext cx="3407255" cy="10694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docs.docker.com/storage/volum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jenkins.io/doc/book/pipeline/jenkinsfile/" TargetMode="External"/><Relationship Id="rId1" Type="http://schemas.openxmlformats.org/officeDocument/2006/relationships/hyperlink" Target="https://github.com/hakehuang/zephyr_app_sc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github.com/Hoohaha/pymcutk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github.com/zephyrproject-rtos/qm" TargetMode="External"/><Relationship Id="rId2" Type="http://schemas.openxmlformats.org/officeDocument/2006/relationships/hyperlink" Target="https://zephyrproject.testrail.io/" TargetMode="External"/><Relationship Id="rId1" Type="http://schemas.openxmlformats.org/officeDocument/2006/relationships/hyperlink" Target="https://github.com/zephyrproject-rtos/zephyr/pull/97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github.com/zephyrproject-rtos/zephyr/blob/master/.shippable.y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3.pn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8.png"/><Relationship Id="rId7" Type="http://schemas.openxmlformats.org/officeDocument/2006/relationships/hyperlink" Target="https://hub.docker.com/_/celery" TargetMode="External"/><Relationship Id="rId6" Type="http://schemas.openxmlformats.org/officeDocument/2006/relationships/image" Target="../media/image17.png"/><Relationship Id="rId5" Type="http://schemas.openxmlformats.org/officeDocument/2006/relationships/hyperlink" Target="https://github.com/zephyrproject-rtos/ci-dockerfiles.git" TargetMode="External"/><Relationship Id="rId4" Type="http://schemas.openxmlformats.org/officeDocument/2006/relationships/hyperlink" Target="https://hub.docker.com/r/stilliard/pure-ftpd" TargetMode="External"/><Relationship Id="rId3" Type="http://schemas.openxmlformats.org/officeDocument/2006/relationships/image" Target="../media/image16.png"/><Relationship Id="rId2" Type="http://schemas.openxmlformats.org/officeDocument/2006/relationships/hyperlink" Target="https://hub.docker.com/r/jenkinsci/blueocean/" TargetMode="External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Connect dockers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07396" y="2003898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shared volumes   </a:t>
            </a:r>
            <a:r>
              <a:rPr lang="en-US" altLang="zh-CN" u="sng">
                <a:hlinkClick r:id="rId1"/>
              </a:rPr>
              <a:t>https://docs.docker.com/storage/volumes/</a:t>
            </a:r>
            <a:r>
              <a:rPr lang="en-US" altLang="zh-CN" u="sng"/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396" y="2809114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1"/>
              </a:rPr>
              <a:t>I</a:t>
            </a:r>
            <a:r>
              <a:rPr lang="en-US" altLang="zh-CN" dirty="0"/>
              <a:t>ntra docker call   </a:t>
            </a:r>
            <a:endParaRPr lang="en-US" altLang="zh-CN" dirty="0"/>
          </a:p>
          <a:p>
            <a:r>
              <a:rPr lang="en-US" altLang="zh-CN" dirty="0"/>
              <a:t>      docker exec &lt;docker name&gt; &lt;command&gt; </a:t>
            </a:r>
            <a:endParaRPr lang="en-US" altLang="zh-CN" dirty="0"/>
          </a:p>
          <a:p>
            <a:r>
              <a:rPr lang="en-US" altLang="zh-CN" dirty="0"/>
              <a:t>      mount </a:t>
            </a:r>
            <a:r>
              <a:rPr lang="zh-CN" altLang="zh-CN" dirty="0"/>
              <a:t>/var/run/docker.sock</a:t>
            </a:r>
            <a:r>
              <a:rPr lang="en-US" altLang="zh-CN" dirty="0"/>
              <a:t> for each docker container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396" y="4089923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Note: </a:t>
            </a:r>
            <a:endParaRPr lang="en-US" altLang="zh-CN" dirty="0"/>
          </a:p>
          <a:p>
            <a:r>
              <a:rPr lang="en-US" altLang="zh-CN" dirty="0"/>
              <a:t>  use docker exec is more preferable if your dockers are running in one server.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Glue scripts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487785" y="3580098"/>
            <a:ext cx="476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1"/>
              </a:rPr>
              <a:t>https://github.com/hakehuang/zephyr_app_scm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115" y="18968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Jenkins blue ocean configured by  pipe line.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u="sng" dirty="0">
                <a:hlinkClick r:id="rId2"/>
              </a:rPr>
              <a:t>https://jenkins.io/doc/book/pipeline/jenkinsfile/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115" y="31420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using a glue script to create dynamic pipeline files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115" y="4523362"/>
            <a:ext cx="610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Pipe file is checked in each time in a integration test git repo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Flash system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9107" y="2009320"/>
            <a:ext cx="9046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board program scripts are thus designed to support reliable board download</a:t>
            </a:r>
            <a:endParaRPr lang="en-US" altLang="zh-CN" dirty="0">
              <a:hlinkClick r:id="rId1"/>
            </a:endParaRPr>
          </a:p>
          <a:p>
            <a:endParaRPr lang="en-US" altLang="zh-CN" u="sng" dirty="0">
              <a:hlinkClick r:id="rId1"/>
            </a:endParaRPr>
          </a:p>
          <a:p>
            <a:r>
              <a:rPr lang="en-US" altLang="zh-CN" u="sng" dirty="0">
                <a:hlinkClick r:id="rId1"/>
              </a:rPr>
              <a:t>https://github.com/Hoohaha/pymcutk</a:t>
            </a:r>
            <a:endParaRPr lang="en-US" altLang="zh-CN" u="sng" dirty="0"/>
          </a:p>
          <a:p>
            <a:endParaRPr lang="en-US" altLang="zh-CN" u="sng" dirty="0"/>
          </a:p>
          <a:p>
            <a:r>
              <a:rPr lang="en-US" altLang="zh-CN" u="sng" dirty="0"/>
              <a:t>Latest and compromised board program method supporting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/>
          <p:cNvSpPr/>
          <p:nvPr/>
        </p:nvSpPr>
        <p:spPr>
          <a:xfrm>
            <a:off x="4180113" y="1353312"/>
            <a:ext cx="8047573" cy="5504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274320" y="1545336"/>
            <a:ext cx="6867144" cy="27148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Working process</a:t>
            </a:r>
            <a:endParaRPr lang="en-US" sz="4000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612842" y="1926076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Original developing branch</a:t>
            </a:r>
            <a:endParaRPr lang="zh-CN" altLang="en-US" dirty="0"/>
          </a:p>
        </p:txBody>
      </p:sp>
      <p:sp>
        <p:nvSpPr>
          <p:cNvPr id="4" name="Arrow: Right 3"/>
          <p:cNvSpPr/>
          <p:nvPr/>
        </p:nvSpPr>
        <p:spPr>
          <a:xfrm>
            <a:off x="2889115" y="2023353"/>
            <a:ext cx="1361872" cy="408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rrow: Down 4"/>
          <p:cNvSpPr/>
          <p:nvPr/>
        </p:nvSpPr>
        <p:spPr>
          <a:xfrm rot="10800000">
            <a:off x="3253901" y="2343199"/>
            <a:ext cx="398834" cy="758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2431912" y="3267326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pipe line file</a:t>
            </a:r>
            <a:endParaRPr lang="zh-CN" alt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4615772" y="1934637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integration PR</a:t>
            </a:r>
            <a:endParaRPr lang="zh-CN" alt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6658581" y="2343198"/>
            <a:ext cx="790373" cy="1"/>
          </a:xfrm>
          <a:prstGeom prst="straightConnector1">
            <a:avLst/>
          </a:prstGeom>
          <a:ln>
            <a:headEnd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7482998" y="1934637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SCM Jenkins trigger</a:t>
            </a:r>
            <a:endParaRPr lang="zh-CN" altLang="en-US" dirty="0"/>
          </a:p>
        </p:txBody>
      </p:sp>
      <p:sp>
        <p:nvSpPr>
          <p:cNvPr id="12" name="Arrow: Down 11"/>
          <p:cNvSpPr/>
          <p:nvPr/>
        </p:nvSpPr>
        <p:spPr>
          <a:xfrm>
            <a:off x="8291607" y="2871021"/>
            <a:ext cx="425589" cy="924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7484211" y="3851633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Blue </a:t>
            </a:r>
            <a:r>
              <a:rPr lang="en-US" altLang="zh-CN" dirty="0" err="1"/>
              <a:t>Ocean</a:t>
            </a:r>
            <a:r>
              <a:rPr lang="en-US" altLang="zh-CN" baseline="30000" dirty="0" err="1"/>
              <a:t>TM</a:t>
            </a:r>
            <a:r>
              <a:rPr lang="en-US" altLang="zh-CN" dirty="0"/>
              <a:t> call </a:t>
            </a:r>
            <a:endParaRPr lang="zh-CN" alt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4474721" y="4821156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call in zephyr </a:t>
            </a:r>
            <a:endParaRPr lang="zh-CN" altLang="en-US" dirty="0"/>
          </a:p>
        </p:txBody>
      </p:sp>
      <p:cxnSp>
        <p:nvCxnSpPr>
          <p:cNvPr id="19" name="Connector: Elbow 18"/>
          <p:cNvCxnSpPr>
            <a:stCxn id="13" idx="1"/>
            <a:endCxn id="15" idx="0"/>
          </p:cNvCxnSpPr>
          <p:nvPr/>
        </p:nvCxnSpPr>
        <p:spPr>
          <a:xfrm rot="10800000" flipV="1">
            <a:off x="5496127" y="4260194"/>
            <a:ext cx="1988085" cy="560961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</p:cNvCxnSpPr>
          <p:nvPr/>
        </p:nvCxnSpPr>
        <p:spPr>
          <a:xfrm flipV="1">
            <a:off x="6517530" y="5229717"/>
            <a:ext cx="931424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7448954" y="4821156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 queue</a:t>
            </a:r>
            <a:endParaRPr lang="zh-CN" altLang="en-US" dirty="0"/>
          </a:p>
        </p:txBody>
      </p:sp>
      <p:cxnSp>
        <p:nvCxnSpPr>
          <p:cNvPr id="27" name="Straight Arrow Connector 26"/>
          <p:cNvCxnSpPr>
            <a:stCxn id="25" idx="2"/>
            <a:endCxn id="34" idx="0"/>
          </p:cNvCxnSpPr>
          <p:nvPr/>
        </p:nvCxnSpPr>
        <p:spPr>
          <a:xfrm flipH="1">
            <a:off x="8470358" y="5638279"/>
            <a:ext cx="1" cy="34514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</p:cNvCxnSpPr>
          <p:nvPr/>
        </p:nvCxnSpPr>
        <p:spPr>
          <a:xfrm>
            <a:off x="5496126" y="5638279"/>
            <a:ext cx="0" cy="34514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4474721" y="5983418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 in FTP docker</a:t>
            </a:r>
            <a:endParaRPr lang="zh-CN" alt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7448953" y="5983419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cases</a:t>
            </a:r>
            <a:endParaRPr lang="zh-CN" altLang="en-US" dirty="0"/>
          </a:p>
        </p:txBody>
      </p:sp>
      <p:sp>
        <p:nvSpPr>
          <p:cNvPr id="38" name="Arrow: Right 37"/>
          <p:cNvSpPr/>
          <p:nvPr/>
        </p:nvSpPr>
        <p:spPr>
          <a:xfrm>
            <a:off x="6588055" y="6329590"/>
            <a:ext cx="790373" cy="193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: Rounded Corners 38"/>
          <p:cNvSpPr/>
          <p:nvPr/>
        </p:nvSpPr>
        <p:spPr>
          <a:xfrm>
            <a:off x="10087581" y="5983417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in FTP docker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34" idx="3"/>
            <a:endCxn id="39" idx="1"/>
          </p:cNvCxnSpPr>
          <p:nvPr/>
        </p:nvCxnSpPr>
        <p:spPr>
          <a:xfrm flipV="1">
            <a:off x="9491762" y="6391979"/>
            <a:ext cx="595819" cy="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0"/>
            <a:endCxn id="45" idx="2"/>
          </p:cNvCxnSpPr>
          <p:nvPr/>
        </p:nvCxnSpPr>
        <p:spPr>
          <a:xfrm flipH="1" flipV="1">
            <a:off x="11108985" y="4683541"/>
            <a:ext cx="1" cy="129987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10087580" y="3866418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Jenkins database</a:t>
            </a:r>
            <a:endParaRPr lang="zh-CN" altLang="en-US" dirty="0"/>
          </a:p>
        </p:txBody>
      </p:sp>
      <p:sp>
        <p:nvSpPr>
          <p:cNvPr id="52" name="Rectangle: Rounded Corners 51"/>
          <p:cNvSpPr/>
          <p:nvPr/>
        </p:nvSpPr>
        <p:spPr>
          <a:xfrm>
            <a:off x="9989492" y="1922186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Blue </a:t>
            </a:r>
            <a:r>
              <a:rPr lang="en-US" altLang="zh-CN" dirty="0" err="1"/>
              <a:t>Ocean</a:t>
            </a:r>
            <a:r>
              <a:rPr lang="en-US" altLang="zh-CN" baseline="30000" dirty="0" err="1"/>
              <a:t>TM</a:t>
            </a:r>
            <a:r>
              <a:rPr lang="en-US" altLang="zh-CN" dirty="0"/>
              <a:t> UI</a:t>
            </a:r>
            <a:endParaRPr lang="zh-CN" altLang="en-US" dirty="0"/>
          </a:p>
        </p:txBody>
      </p:sp>
      <p:cxnSp>
        <p:nvCxnSpPr>
          <p:cNvPr id="54" name="Straight Arrow Connector 53"/>
          <p:cNvCxnSpPr>
            <a:stCxn id="45" idx="0"/>
          </p:cNvCxnSpPr>
          <p:nvPr/>
        </p:nvCxnSpPr>
        <p:spPr>
          <a:xfrm flipV="1">
            <a:off x="11108985" y="2751760"/>
            <a:ext cx="1" cy="111465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stCxn id="13" idx="3"/>
            <a:endCxn id="52" idx="1"/>
          </p:cNvCxnSpPr>
          <p:nvPr/>
        </p:nvCxnSpPr>
        <p:spPr>
          <a:xfrm flipV="1">
            <a:off x="9527020" y="2330748"/>
            <a:ext cx="462472" cy="1929447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41" y="3666967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Manual efforts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82743" y="1418781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5" y="1394848"/>
            <a:ext cx="11302082" cy="514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Examples</a:t>
            </a:r>
            <a:endParaRPr lang="en-US" sz="4000" dirty="0"/>
          </a:p>
          <a:p>
            <a:pPr algn="ctr"/>
            <a:r>
              <a:rPr lang="en-US" sz="4000" dirty="0"/>
              <a:t>- configure</a:t>
            </a:r>
            <a:endParaRPr 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7" y="1460119"/>
            <a:ext cx="9864544" cy="504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Examples</a:t>
            </a:r>
            <a:endParaRPr lang="en-US" sz="4000" dirty="0"/>
          </a:p>
          <a:p>
            <a:pPr algn="ctr"/>
            <a:r>
              <a:rPr lang="en-US" sz="4000" dirty="0"/>
              <a:t>- Pipeline view</a:t>
            </a:r>
            <a:endParaRPr 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Examples</a:t>
            </a:r>
            <a:endParaRPr lang="en-US" sz="4000" dirty="0"/>
          </a:p>
          <a:p>
            <a:pPr algn="ctr"/>
            <a:r>
              <a:rPr lang="en-US" sz="4000" dirty="0"/>
              <a:t>- logs</a:t>
            </a:r>
            <a:endParaRPr lang="en-US" sz="4000" dirty="0"/>
          </a:p>
        </p:txBody>
      </p:sp>
      <p:pic>
        <p:nvPicPr>
          <p:cNvPr id="4099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1" y="1842247"/>
            <a:ext cx="10611199" cy="489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Benefits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7091" y="1477818"/>
            <a:ext cx="1137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Support PR integration/regression testing on real board by request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Test scope is customized by original developer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Stateless process to developer, </a:t>
            </a:r>
            <a:r>
              <a:rPr lang="en-US" altLang="zh-CN" dirty="0" err="1"/>
              <a:t>async</a:t>
            </a:r>
            <a:r>
              <a:rPr lang="en-US" altLang="zh-CN" dirty="0"/>
              <a:t>-process. All tasks are automatically queued on one command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Limit extra knowledge sets required, more focus on project itself.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zh-CN" dirty="0"/>
              <a:t>Docker usage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zh-CN" dirty="0"/>
              <a:t>Git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zh-CN" dirty="0"/>
              <a:t>simple </a:t>
            </a:r>
            <a:r>
              <a:rPr lang="en-US" altLang="zh-CN" dirty="0" err="1"/>
              <a:t>Yaml</a:t>
            </a:r>
            <a:r>
              <a:rPr lang="en-US" altLang="zh-CN" dirty="0"/>
              <a:t> schematic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Almost zero maintenance resources required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Easy to port / expand  setting can be done in 5 minutes</a:t>
            </a:r>
            <a:endParaRPr lang="zh-CN" altLang="en-US" dirty="0"/>
          </a:p>
        </p:txBody>
      </p:sp>
      <p:pic>
        <p:nvPicPr>
          <p:cNvPr id="7" name="Graphic 6" descr="Research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3534" y="5309118"/>
            <a:ext cx="914400" cy="914400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2091282" y="5309118"/>
            <a:ext cx="6941976" cy="9367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Work Smarter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Future 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0860" y="1912802"/>
            <a:ext cx="85992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Zephyr project already support </a:t>
            </a:r>
            <a:r>
              <a:rPr lang="en-US" altLang="zh-CN" dirty="0" err="1">
                <a:latin typeface="Times New Roman" panose="02020603050405020304" pitchFamily="18" charset="0"/>
              </a:rPr>
              <a:t>gcov</a:t>
            </a:r>
            <a:r>
              <a:rPr lang="en-US" altLang="zh-CN" dirty="0">
                <a:latin typeface="Times New Roman" panose="02020603050405020304" pitchFamily="18" charset="0"/>
              </a:rPr>
              <a:t> data output to console. We can add this feature to testing log parser, and then we can get real coverage data based on defined board and test application. </a:t>
            </a:r>
            <a:r>
              <a:rPr lang="en-US" altLang="zh-CN" u="sng" dirty="0">
                <a:hlinkClick r:id="rId1"/>
              </a:rPr>
              <a:t>https://github.com/zephyrproject-rtos/zephyr/pull/9717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Integrate with test management system.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u="sng" dirty="0">
                <a:hlinkClick r:id="rId2"/>
              </a:rPr>
              <a:t>https://zephyrproject.testrail.io/</a:t>
            </a:r>
            <a:endParaRPr lang="en-US" altLang="zh-CN" u="sng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u="sng" dirty="0">
                <a:hlinkClick r:id="rId3"/>
              </a:rPr>
              <a:t>https://github.com/zephyrproject-rtos/qm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498" y="3172277"/>
            <a:ext cx="69650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/>
              <a:t>Thanks</a:t>
            </a:r>
            <a:endParaRPr lang="zh-CN" altLang="en-US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43339" y="1584110"/>
            <a:ext cx="8682957" cy="1583139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zh-CN" dirty="0"/>
              <a:t>Continuous Integration (CI) Practices 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on </a:t>
            </a:r>
            <a:r>
              <a:rPr lang="en-US" altLang="zh-CN" dirty="0" err="1"/>
              <a:t>Zephyr</a:t>
            </a:r>
            <a:r>
              <a:rPr lang="en-US" altLang="zh-CN" baseline="30000" dirty="0" err="1"/>
              <a:t>TM</a:t>
            </a:r>
            <a:r>
              <a:rPr lang="en-US" altLang="zh-CN" dirty="0"/>
              <a:t> Upstream</a:t>
            </a:r>
            <a:endParaRPr lang="en-US" dirty="0"/>
          </a:p>
        </p:txBody>
      </p:sp>
      <p:sp>
        <p:nvSpPr>
          <p:cNvPr id="3" name="Title 1"/>
          <p:cNvSpPr txBox="1"/>
          <p:nvPr/>
        </p:nvSpPr>
        <p:spPr>
          <a:xfrm>
            <a:off x="1457739" y="3445526"/>
            <a:ext cx="50457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0" dirty="0"/>
              <a:t>Hake Huang</a:t>
            </a:r>
            <a:r>
              <a:rPr lang="zh-CN" altLang="en-US" sz="3200" b="0" dirty="0"/>
              <a:t> </a:t>
            </a:r>
            <a:endParaRPr lang="en-US" altLang="zh-CN" sz="3200" b="0" dirty="0"/>
          </a:p>
          <a:p>
            <a:r>
              <a:rPr lang="en-US" altLang="zh-CN" sz="3200" b="0" dirty="0"/>
              <a:t>Senior Software Engineer</a:t>
            </a:r>
            <a:endParaRPr lang="en-US" altLang="zh-CN" sz="3200" b="0" dirty="0"/>
          </a:p>
          <a:p>
            <a:r>
              <a:rPr lang="en-US" altLang="zh-CN" sz="3200" b="0" dirty="0"/>
              <a:t>NXP Semiconductor Inc.</a:t>
            </a:r>
            <a:endParaRPr lang="en-US" sz="3200" b="0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1490" y="4015360"/>
            <a:ext cx="2520455" cy="1066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659" y="546854"/>
            <a:ext cx="96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Abstract</a:t>
            </a:r>
            <a:endParaRPr lang="en-US" altLang="zh-CN" dirty="0"/>
          </a:p>
        </p:txBody>
      </p:sp>
      <p:sp>
        <p:nvSpPr>
          <p:cNvPr id="3" name="Title 1"/>
          <p:cNvSpPr txBox="1"/>
          <p:nvPr/>
        </p:nvSpPr>
        <p:spPr>
          <a:xfrm>
            <a:off x="148955" y="93903"/>
            <a:ext cx="7998349" cy="11313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4088" y="1369137"/>
            <a:ext cx="1046988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703020204020201" pitchFamily="34" charset="-122"/>
                <a:cs typeface="Calibri" panose="020F0502020204030204" pitchFamily="34" charset="0"/>
              </a:rPr>
              <a:t>We will present a CI system based on several popular open source projects</a:t>
            </a:r>
            <a:endParaRPr lang="en-US" altLang="zh-CN" dirty="0">
              <a:latin typeface="微软雅黑" panose="020B0703020204020201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703020204020201" pitchFamily="34" charset="-122"/>
                <a:cs typeface="Calibri" panose="020F0502020204030204" pitchFamily="34" charset="0"/>
              </a:rPr>
              <a:t>Zephyr</a:t>
            </a:r>
            <a:r>
              <a:rPr lang="en-US" altLang="zh-CN" baseline="30000" dirty="0">
                <a:latin typeface="微软雅黑" panose="020B0703020204020201" pitchFamily="34" charset="-122"/>
                <a:cs typeface="Calibri" panose="020F0502020204030204" pitchFamily="34" charset="0"/>
              </a:rPr>
              <a:t>(TM)</a:t>
            </a:r>
            <a:r>
              <a:rPr lang="en-US" altLang="zh-CN" dirty="0">
                <a:latin typeface="微软雅黑" panose="020B0703020204020201" pitchFamily="34" charset="-122"/>
                <a:cs typeface="Calibri" panose="020F0502020204030204" pitchFamily="34" charset="0"/>
              </a:rPr>
              <a:t> Docker file</a:t>
            </a:r>
            <a:endParaRPr lang="en-US" altLang="zh-CN" dirty="0">
              <a:latin typeface="微软雅黑" panose="020B0703020204020201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703020204020201" pitchFamily="34" charset="-122"/>
                <a:cs typeface="Calibri" panose="020F0502020204030204" pitchFamily="34" charset="0"/>
              </a:rPr>
              <a:t>Jenkins cloudy services Docker</a:t>
            </a:r>
            <a:endParaRPr lang="en-US" altLang="zh-CN" dirty="0">
              <a:latin typeface="微软雅黑" panose="020B0703020204020201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703020204020201" pitchFamily="34" charset="-122"/>
                <a:cs typeface="Calibri" panose="020F0502020204030204" pitchFamily="34" charset="0"/>
              </a:rPr>
              <a:t>Task scheduler system for multi-board testing</a:t>
            </a:r>
            <a:endParaRPr lang="en-US" altLang="zh-CN" dirty="0">
              <a:latin typeface="微软雅黑" panose="020B0703020204020201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703020204020201" pitchFamily="34" charset="-122"/>
                <a:cs typeface="Calibri" panose="020F0502020204030204" pitchFamily="34" charset="0"/>
              </a:rPr>
              <a:t>Virtualization validation system</a:t>
            </a:r>
            <a:endParaRPr lang="en-US" altLang="zh-CN" dirty="0">
              <a:latin typeface="微软雅黑" panose="020B0703020204020201" pitchFamily="34" charset="-122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703020204020201" pitchFamily="34" charset="-122"/>
                <a:cs typeface="Calibri" panose="020F0502020204030204" pitchFamily="34" charset="0"/>
              </a:rPr>
              <a:t>With this system setting, we build up a CI system with minimum supporting resources and high reliable quality tracking and validation for upstream patches in Zephyr</a:t>
            </a:r>
            <a:r>
              <a:rPr lang="en-US" altLang="zh-CN" baseline="30000" dirty="0">
                <a:latin typeface="微软雅黑" panose="020B0703020204020201" pitchFamily="34" charset="-122"/>
                <a:cs typeface="Calibri" panose="020F0502020204030204" pitchFamily="34" charset="0"/>
              </a:rPr>
              <a:t>TM</a:t>
            </a:r>
            <a:r>
              <a:rPr lang="en-US" altLang="zh-CN" dirty="0">
                <a:latin typeface="微软雅黑" panose="020B0703020204020201" pitchFamily="34" charset="-122"/>
                <a:cs typeface="Calibri" panose="020F0502020204030204" pitchFamily="34" charset="0"/>
              </a:rPr>
              <a:t> BSP support.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4000" dirty="0"/>
              <a:t>Continues integration test in Zephyr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2064" y="1645920"/>
            <a:ext cx="657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Zephyr project uses </a:t>
            </a:r>
            <a:r>
              <a:rPr lang="en-US" altLang="zh-CN" dirty="0" err="1"/>
              <a:t>Shippable</a:t>
            </a:r>
            <a:r>
              <a:rPr lang="en-US" altLang="zh-CN" baseline="30000" dirty="0" err="1"/>
              <a:t>TM</a:t>
            </a:r>
            <a:r>
              <a:rPr lang="en-US" altLang="zh-CN" baseline="30000" dirty="0"/>
              <a:t> </a:t>
            </a:r>
            <a:r>
              <a:rPr lang="en-US" altLang="zh-CN" dirty="0"/>
              <a:t> as CI framework. </a:t>
            </a:r>
            <a:r>
              <a:rPr lang="en-US" altLang="zh-CN" dirty="0">
                <a:hlinkClick r:id="rId1"/>
              </a:rPr>
              <a:t>Link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05256" y="2541244"/>
            <a:ext cx="908913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It is not public available, thus customization for general users are not possible.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e.g. hard to dynamically change the test sets, test stuff is mixed in the same git repo. </a:t>
            </a:r>
            <a:endParaRPr lang="zh-CN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Connection with other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system is difficult.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No peripheral testing conducted on real board. This problem has deep impacts on real applications quality lifecycle.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4000" dirty="0"/>
              <a:t>User cases for upstream</a:t>
            </a:r>
            <a:endParaRPr lang="en-US" sz="4000" dirty="0"/>
          </a:p>
        </p:txBody>
      </p:sp>
      <p:sp>
        <p:nvSpPr>
          <p:cNvPr id="6" name="AutoShape 4" descr="âdebugâçå¾çæç´¢ç»æ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65797" y="2262022"/>
            <a:ext cx="1932486" cy="3674384"/>
            <a:chOff x="765797" y="2262022"/>
            <a:chExt cx="1932486" cy="36743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33892" y="3692350"/>
              <a:ext cx="1144714" cy="114471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797" y="2262022"/>
              <a:ext cx="1932486" cy="144749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559" y="5139849"/>
              <a:ext cx="1422424" cy="796557"/>
            </a:xfrm>
            <a:prstGeom prst="rect">
              <a:avLst/>
            </a:prstGeom>
          </p:spPr>
        </p:pic>
      </p:grpSp>
      <p:sp>
        <p:nvSpPr>
          <p:cNvPr id="16" name="Cloud 15"/>
          <p:cNvSpPr/>
          <p:nvPr/>
        </p:nvSpPr>
        <p:spPr>
          <a:xfrm>
            <a:off x="10334807" y="1523884"/>
            <a:ext cx="1649928" cy="11140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Zephyr repo</a:t>
            </a:r>
            <a:endParaRPr lang="zh-C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638" y="2611795"/>
            <a:ext cx="2373251" cy="589366"/>
          </a:xfrm>
          <a:prstGeom prst="rect">
            <a:avLst/>
          </a:prstGeom>
        </p:spPr>
      </p:pic>
      <p:sp>
        <p:nvSpPr>
          <p:cNvPr id="19" name="Arrow: Right 18"/>
          <p:cNvSpPr/>
          <p:nvPr/>
        </p:nvSpPr>
        <p:spPr>
          <a:xfrm>
            <a:off x="5705613" y="3276600"/>
            <a:ext cx="984463" cy="517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rrow: Right 19"/>
          <p:cNvSpPr/>
          <p:nvPr/>
        </p:nvSpPr>
        <p:spPr>
          <a:xfrm rot="16200000">
            <a:off x="10624284" y="3356727"/>
            <a:ext cx="865762" cy="357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rrow: Right 20"/>
          <p:cNvSpPr/>
          <p:nvPr/>
        </p:nvSpPr>
        <p:spPr>
          <a:xfrm>
            <a:off x="3189998" y="4057099"/>
            <a:ext cx="951461" cy="517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401" y="3462393"/>
            <a:ext cx="1251113" cy="16404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02743" y="3276600"/>
            <a:ext cx="1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test</a:t>
            </a:r>
            <a:endParaRPr lang="zh-CN" alt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299" y="4142443"/>
            <a:ext cx="2045928" cy="975750"/>
          </a:xfrm>
          <a:prstGeom prst="rect">
            <a:avLst/>
          </a:prstGeom>
        </p:spPr>
      </p:pic>
      <p:sp>
        <p:nvSpPr>
          <p:cNvPr id="27" name="Arrow: Curved Left 26"/>
          <p:cNvSpPr/>
          <p:nvPr/>
        </p:nvSpPr>
        <p:spPr>
          <a:xfrm>
            <a:off x="9570720" y="3288066"/>
            <a:ext cx="609600" cy="9412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Arrow: Curved Right 27"/>
          <p:cNvSpPr/>
          <p:nvPr/>
        </p:nvSpPr>
        <p:spPr>
          <a:xfrm>
            <a:off x="7013497" y="3276600"/>
            <a:ext cx="555847" cy="8658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52485" y="3403962"/>
            <a:ext cx="198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Continues Integration Test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057" y="2020019"/>
            <a:ext cx="1179734" cy="4247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42028" y="2130290"/>
            <a:ext cx="1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Upstream tasks</a:t>
            </a:r>
            <a:endParaRPr lang="zh-CN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289118" y="1595315"/>
            <a:ext cx="55854" cy="471404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65584" y="1595315"/>
            <a:ext cx="58802" cy="481462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/>
          <p:cNvSpPr/>
          <p:nvPr/>
        </p:nvSpPr>
        <p:spPr>
          <a:xfrm>
            <a:off x="2698283" y="1807667"/>
            <a:ext cx="7286226" cy="212352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Arrow: Right 36"/>
          <p:cNvSpPr/>
          <p:nvPr/>
        </p:nvSpPr>
        <p:spPr>
          <a:xfrm>
            <a:off x="7013497" y="5837382"/>
            <a:ext cx="3166823" cy="146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604153" y="5468050"/>
            <a:ext cx="19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Zephyr Community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4000" dirty="0"/>
              <a:t>Requirements on a CI system for upstream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477824" y="2105181"/>
            <a:ext cx="368561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Test on request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Common &amp; user friendly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Stateless process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Reliable flash mechanism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Result process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Result storage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81602" y="1972620"/>
            <a:ext cx="5922977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Configurable testing scope for boards.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Open Source framework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Task scheduler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Board client which can accept test image and download to board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Console logger and judging scripts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Docker ftp image for storage logs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rrow: Right 4"/>
          <p:cNvSpPr/>
          <p:nvPr/>
        </p:nvSpPr>
        <p:spPr>
          <a:xfrm>
            <a:off x="3822970" y="3638145"/>
            <a:ext cx="1381328" cy="583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48" y="1371600"/>
            <a:ext cx="932688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4000" dirty="0"/>
              <a:t>CI system for upstream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Dockers that are used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423" y="1512411"/>
            <a:ext cx="1020302" cy="7249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8040" y="1700574"/>
            <a:ext cx="4630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https://hub.docker.com/r/jenkinsci/blueocean/</a:t>
            </a:r>
            <a:endParaRPr lang="zh-CN" alt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98" y="2396461"/>
            <a:ext cx="856840" cy="94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68040" y="2561598"/>
            <a:ext cx="4329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https://hub.docker.com/r/stilliard/pure-ftpd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968040" y="3543088"/>
            <a:ext cx="5320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0000FF"/>
                </a:solidFill>
                <a:latin typeface="Times New Roman" panose="02020603050405020304" pitchFamily="18" charset="0"/>
                <a:hlinkClick r:id="rId5"/>
              </a:rPr>
              <a:t>https://github.com/zephyrproject-rtos/ci-dockerfiles.git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3078" name="Picture 6" descr="produc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64" y="4387603"/>
            <a:ext cx="835974" cy="83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68040" y="4524578"/>
            <a:ext cx="325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7"/>
              </a:rPr>
              <a:t>https://hub.docker.com/_/celery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3586" y="3575642"/>
            <a:ext cx="841321" cy="841321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9467273" y="1616846"/>
            <a:ext cx="2540000" cy="53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CI system with database</a:t>
            </a:r>
            <a:endParaRPr lang="zh-CN" alt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9467273" y="2477870"/>
            <a:ext cx="2540000" cy="53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 / binary storage</a:t>
            </a:r>
            <a:endParaRPr lang="zh-CN" alt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9467273" y="3429711"/>
            <a:ext cx="2540000" cy="53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Zephyr build docker</a:t>
            </a:r>
            <a:endParaRPr lang="zh-CN" alt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9467273" y="4440850"/>
            <a:ext cx="2540000" cy="53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 queue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Deployment</a:t>
            </a:r>
            <a:endParaRPr lang="en-US" sz="4000" dirty="0"/>
          </a:p>
        </p:txBody>
      </p:sp>
      <p:sp>
        <p:nvSpPr>
          <p:cNvPr id="4" name="Cloud 3"/>
          <p:cNvSpPr/>
          <p:nvPr/>
        </p:nvSpPr>
        <p:spPr>
          <a:xfrm>
            <a:off x="3659096" y="2793539"/>
            <a:ext cx="2414016" cy="13787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Cloudy ECS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9096" y="4518349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Dockers deployed here</a:t>
            </a:r>
            <a:endParaRPr lang="zh-CN" altLang="en-US" dirty="0"/>
          </a:p>
        </p:txBody>
      </p:sp>
      <p:sp>
        <p:nvSpPr>
          <p:cNvPr id="6" name="PA-A000320141219A47PPSH-4715"/>
          <p:cNvSpPr/>
          <p:nvPr>
            <p:custDataLst>
              <p:tags r:id="rId1"/>
            </p:custDataLst>
          </p:nvPr>
        </p:nvSpPr>
        <p:spPr bwMode="auto">
          <a:xfrm>
            <a:off x="7307118" y="2766107"/>
            <a:ext cx="1905000" cy="13208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Cloud 6"/>
          <p:cNvSpPr/>
          <p:nvPr/>
        </p:nvSpPr>
        <p:spPr>
          <a:xfrm>
            <a:off x="72229" y="2841953"/>
            <a:ext cx="2272043" cy="13787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github</a:t>
            </a:r>
            <a:r>
              <a:rPr lang="en-US" altLang="zh-CN" dirty="0"/>
              <a:t>/ bitbucket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330" y="4518349"/>
            <a:ext cx="21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SCM system</a:t>
            </a:r>
            <a:endParaRPr lang="zh-CN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7164" y="2059709"/>
            <a:ext cx="902115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824" y="3330552"/>
            <a:ext cx="1188448" cy="8901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88352" y="4490917"/>
            <a:ext cx="18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Flash machine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14156" y="4490917"/>
            <a:ext cx="18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 board</a:t>
            </a:r>
            <a:endParaRPr lang="zh-CN" alt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12118" y="3639312"/>
            <a:ext cx="99258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12118" y="4014216"/>
            <a:ext cx="99258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951976" y="2059709"/>
            <a:ext cx="0" cy="7063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58405" y="2059709"/>
            <a:ext cx="0" cy="73383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353312" y="2059709"/>
            <a:ext cx="0" cy="782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57297" y="1856509"/>
            <a:ext cx="215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Ethernet 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255371" y="3220403"/>
            <a:ext cx="9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PYOCD 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27108" y="4037329"/>
            <a:ext cx="9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UART 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4"/>
  <p:tag name="PAMAINTYPE" val="4"/>
  <p:tag name="PATYPE" val="155"/>
  <p:tag name="PASUBTYPE" val="156"/>
  <p:tag name="RESOURCELIBID_SHAPE" val="4715"/>
  <p:tag name="RESOURCELIB_SHAPETYPE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3635</Words>
  <Application>WPS 演示</Application>
  <PresentationFormat>Widescreen</PresentationFormat>
  <Paragraphs>188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Calibri Light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毛毛</cp:lastModifiedBy>
  <cp:revision>65</cp:revision>
  <dcterms:created xsi:type="dcterms:W3CDTF">2019-04-03T14:51:00Z</dcterms:created>
  <dcterms:modified xsi:type="dcterms:W3CDTF">2019-06-26T06:22:26Z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