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4"/>
  </p:notesMasterIdLst>
  <p:sldIdLst>
    <p:sldId id="256" r:id="rId2"/>
    <p:sldId id="258" r:id="rId3"/>
    <p:sldId id="259" r:id="rId4"/>
    <p:sldId id="310" r:id="rId5"/>
    <p:sldId id="261" r:id="rId6"/>
    <p:sldId id="262" r:id="rId7"/>
    <p:sldId id="307" r:id="rId8"/>
    <p:sldId id="263" r:id="rId9"/>
    <p:sldId id="266" r:id="rId10"/>
    <p:sldId id="308" r:id="rId11"/>
    <p:sldId id="311" r:id="rId12"/>
    <p:sldId id="279" r:id="rId13"/>
    <p:sldId id="312" r:id="rId14"/>
    <p:sldId id="313" r:id="rId15"/>
    <p:sldId id="314" r:id="rId16"/>
    <p:sldId id="267" r:id="rId17"/>
    <p:sldId id="269" r:id="rId18"/>
    <p:sldId id="286" r:id="rId19"/>
    <p:sldId id="316" r:id="rId20"/>
    <p:sldId id="282" r:id="rId21"/>
    <p:sldId id="315" r:id="rId22"/>
    <p:sldId id="287" r:id="rId23"/>
  </p:sldIdLst>
  <p:sldSz cx="9144000" cy="5143500" type="screen16x9"/>
  <p:notesSz cx="6858000" cy="9144000"/>
  <p:embeddedFontLst>
    <p:embeddedFont>
      <p:font typeface="Montserrat Medium" panose="00000600000000000000" pitchFamily="2" charset="0"/>
      <p:regular r:id="rId25"/>
      <p: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Palanquin Dark" panose="020B0604020202020204" charset="0"/>
      <p:regular r:id="rId31"/>
      <p:bold r:id="rId32"/>
    </p:embeddedFont>
    <p:embeddedFont>
      <p:font typeface="Montserrat Black" panose="00000A00000000000000" pitchFamily="2" charset="0"/>
      <p:bold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8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824C57-31C6-48C9-8CC9-514CF54E745D}">
  <a:tblStyle styleId="{7E824C57-31C6-48C9-8CC9-514CF54E74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29294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522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e29be8a9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e29be8a9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654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e29be8a99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e29be8a99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144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9e29be8a99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9e29be8a99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937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e29be8a9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e29be8a9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7848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9e29be8a99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9e29be8a99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143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9e29be8a9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9e29be8a9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152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9e29be8a9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9e29be8a9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300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e29be8a9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e29be8a9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315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9e49fdd256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9e49fdd256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106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e29be8a9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e29be8a9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3025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268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9e29be8a99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9e29be8a99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2633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9e29be8a99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9e29be8a99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5165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9e29be8a99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9e29be8a99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065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e29be8a9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e29be8a9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444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e49fdd256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e49fdd256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602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446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85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9e29be8a9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9e29be8a9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102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e49fdd25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e49fdd25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2586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e29be8a9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e29be8a9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445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31250" y="1608000"/>
            <a:ext cx="4917000" cy="19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Font typeface="Montserrat Black"/>
              <a:buNone/>
              <a:defRPr sz="5600" b="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 Black"/>
              <a:buNone/>
              <a:defRPr sz="5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 Black"/>
              <a:buNone/>
              <a:defRPr sz="5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 Black"/>
              <a:buNone/>
              <a:defRPr sz="5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 Black"/>
              <a:buNone/>
              <a:defRPr sz="5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 Black"/>
              <a:buNone/>
              <a:defRPr sz="5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 Black"/>
              <a:buNone/>
              <a:defRPr sz="5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 Black"/>
              <a:buNone/>
              <a:defRPr sz="5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Montserrat Black"/>
              <a:buNone/>
              <a:defRPr sz="5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0999" y="4018475"/>
            <a:ext cx="35763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/>
          <p:nvPr/>
        </p:nvSpPr>
        <p:spPr>
          <a:xfrm rot="-5400000" flipH="1">
            <a:off x="4487250" y="477600"/>
            <a:ext cx="169500" cy="9162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4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subTitle" idx="1"/>
          </p:nvPr>
        </p:nvSpPr>
        <p:spPr>
          <a:xfrm>
            <a:off x="1982025" y="1983575"/>
            <a:ext cx="2372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2"/>
          </p:nvPr>
        </p:nvSpPr>
        <p:spPr>
          <a:xfrm>
            <a:off x="1982025" y="2278850"/>
            <a:ext cx="2372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3"/>
          </p:nvPr>
        </p:nvSpPr>
        <p:spPr>
          <a:xfrm>
            <a:off x="6051309" y="1983575"/>
            <a:ext cx="2372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4"/>
          </p:nvPr>
        </p:nvSpPr>
        <p:spPr>
          <a:xfrm>
            <a:off x="6051309" y="2278850"/>
            <a:ext cx="2372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5"/>
          </p:nvPr>
        </p:nvSpPr>
        <p:spPr>
          <a:xfrm>
            <a:off x="1982025" y="3327929"/>
            <a:ext cx="2372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6"/>
          </p:nvPr>
        </p:nvSpPr>
        <p:spPr>
          <a:xfrm>
            <a:off x="1982025" y="3623204"/>
            <a:ext cx="2372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7"/>
          </p:nvPr>
        </p:nvSpPr>
        <p:spPr>
          <a:xfrm>
            <a:off x="6051309" y="3327929"/>
            <a:ext cx="2372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8"/>
          </p:nvPr>
        </p:nvSpPr>
        <p:spPr>
          <a:xfrm>
            <a:off x="6051309" y="3623204"/>
            <a:ext cx="2372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/>
          <p:nvPr/>
        </p:nvSpPr>
        <p:spPr>
          <a:xfrm rot="5400000">
            <a:off x="4487250" y="477600"/>
            <a:ext cx="169500" cy="9162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5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 hasCustomPrompt="1"/>
          </p:nvPr>
        </p:nvSpPr>
        <p:spPr>
          <a:xfrm>
            <a:off x="720000" y="2931799"/>
            <a:ext cx="2282100" cy="10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1"/>
          </p:nvPr>
        </p:nvSpPr>
        <p:spPr>
          <a:xfrm>
            <a:off x="720000" y="3816727"/>
            <a:ext cx="2282100" cy="9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title" idx="2" hasCustomPrompt="1"/>
          </p:nvPr>
        </p:nvSpPr>
        <p:spPr>
          <a:xfrm>
            <a:off x="3430973" y="2931799"/>
            <a:ext cx="2282100" cy="10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3"/>
          </p:nvPr>
        </p:nvSpPr>
        <p:spPr>
          <a:xfrm>
            <a:off x="3430975" y="3816727"/>
            <a:ext cx="2282100" cy="9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title" idx="4" hasCustomPrompt="1"/>
          </p:nvPr>
        </p:nvSpPr>
        <p:spPr>
          <a:xfrm>
            <a:off x="6141946" y="2931799"/>
            <a:ext cx="2282100" cy="10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5"/>
          </p:nvPr>
        </p:nvSpPr>
        <p:spPr>
          <a:xfrm>
            <a:off x="6141950" y="3816727"/>
            <a:ext cx="2282100" cy="9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12" name="Google Shape;112;p20"/>
          <p:cNvSpPr/>
          <p:nvPr/>
        </p:nvSpPr>
        <p:spPr>
          <a:xfrm rot="-5400000" flipH="1">
            <a:off x="4487250" y="477600"/>
            <a:ext cx="169500" cy="9162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wesome Words">
  <p:cSld name="CUSTOM_6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/>
          <p:nvPr/>
        </p:nvSpPr>
        <p:spPr>
          <a:xfrm rot="10800000">
            <a:off x="-5700" y="-9150"/>
            <a:ext cx="9155400" cy="51618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720000" y="1751525"/>
            <a:ext cx="5078100" cy="20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1"/>
          </p:nvPr>
        </p:nvSpPr>
        <p:spPr>
          <a:xfrm>
            <a:off x="720000" y="4018475"/>
            <a:ext cx="44157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 Medium"/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2">
  <p:cSld name="CUSTOM_1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subTitle" idx="1"/>
          </p:nvPr>
        </p:nvSpPr>
        <p:spPr>
          <a:xfrm>
            <a:off x="720000" y="2776472"/>
            <a:ext cx="3330300" cy="13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720000" y="1691155"/>
            <a:ext cx="3330300" cy="112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/>
          <p:nvPr/>
        </p:nvSpPr>
        <p:spPr>
          <a:xfrm rot="-5400000" flipH="1">
            <a:off x="4487250" y="477600"/>
            <a:ext cx="169500" cy="9162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3">
  <p:cSld name="CUSTOM_17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1"/>
          </p:nvPr>
        </p:nvSpPr>
        <p:spPr>
          <a:xfrm>
            <a:off x="977168" y="3028948"/>
            <a:ext cx="27045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977312" y="2630149"/>
            <a:ext cx="27045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subTitle" idx="2"/>
          </p:nvPr>
        </p:nvSpPr>
        <p:spPr>
          <a:xfrm>
            <a:off x="5462188" y="3028948"/>
            <a:ext cx="27045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title" idx="3"/>
          </p:nvPr>
        </p:nvSpPr>
        <p:spPr>
          <a:xfrm>
            <a:off x="5462332" y="2630149"/>
            <a:ext cx="27045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subTitle" idx="1"/>
          </p:nvPr>
        </p:nvSpPr>
        <p:spPr>
          <a:xfrm>
            <a:off x="4400625" y="2308977"/>
            <a:ext cx="3355200" cy="10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4260900" y="1411127"/>
            <a:ext cx="37104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6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3159300" y="3687272"/>
            <a:ext cx="28254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ubTitle" idx="1"/>
          </p:nvPr>
        </p:nvSpPr>
        <p:spPr>
          <a:xfrm>
            <a:off x="1589100" y="1777625"/>
            <a:ext cx="5965800" cy="17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_1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subTitle" idx="1"/>
          </p:nvPr>
        </p:nvSpPr>
        <p:spPr>
          <a:xfrm>
            <a:off x="720000" y="1425422"/>
            <a:ext cx="2927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ubTitle" idx="2"/>
          </p:nvPr>
        </p:nvSpPr>
        <p:spPr>
          <a:xfrm>
            <a:off x="720000" y="1720696"/>
            <a:ext cx="2927400" cy="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subTitle" idx="3"/>
          </p:nvPr>
        </p:nvSpPr>
        <p:spPr>
          <a:xfrm>
            <a:off x="720000" y="3839794"/>
            <a:ext cx="2927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subTitle" idx="4"/>
          </p:nvPr>
        </p:nvSpPr>
        <p:spPr>
          <a:xfrm>
            <a:off x="720000" y="4135076"/>
            <a:ext cx="2927400" cy="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3330300" cy="11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subTitle" idx="5"/>
          </p:nvPr>
        </p:nvSpPr>
        <p:spPr>
          <a:xfrm>
            <a:off x="720000" y="2632608"/>
            <a:ext cx="2927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57" name="Google Shape;157;p29"/>
          <p:cNvSpPr txBox="1">
            <a:spLocks noGrp="1"/>
          </p:cNvSpPr>
          <p:nvPr>
            <p:ph type="subTitle" idx="6"/>
          </p:nvPr>
        </p:nvSpPr>
        <p:spPr>
          <a:xfrm>
            <a:off x="720000" y="2927886"/>
            <a:ext cx="2927400" cy="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8" name="Google Shape;158;p29"/>
          <p:cNvSpPr/>
          <p:nvPr/>
        </p:nvSpPr>
        <p:spPr>
          <a:xfrm rot="-5400000" flipH="1">
            <a:off x="4487250" y="477600"/>
            <a:ext cx="169500" cy="9162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953000" y="2690725"/>
            <a:ext cx="2943900" cy="13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4953150" y="654300"/>
            <a:ext cx="11997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953000" y="4017350"/>
            <a:ext cx="29439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720000" y="2775213"/>
            <a:ext cx="3078000" cy="13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720000" y="1691803"/>
            <a:ext cx="2858700" cy="112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032950" y="1780526"/>
            <a:ext cx="5078100" cy="15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1526550" y="4018475"/>
            <a:ext cx="60909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872400" y="1576475"/>
            <a:ext cx="4551600" cy="11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9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 flipH="1">
            <a:off x="5000700" y="2783850"/>
            <a:ext cx="34233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858090" y="2895600"/>
            <a:ext cx="2216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858100" y="3288000"/>
            <a:ext cx="2216400" cy="10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3"/>
          </p:nvPr>
        </p:nvSpPr>
        <p:spPr>
          <a:xfrm>
            <a:off x="3463800" y="2895575"/>
            <a:ext cx="2216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4"/>
          </p:nvPr>
        </p:nvSpPr>
        <p:spPr>
          <a:xfrm>
            <a:off x="3463801" y="3288000"/>
            <a:ext cx="2216400" cy="10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5"/>
          </p:nvPr>
        </p:nvSpPr>
        <p:spPr>
          <a:xfrm>
            <a:off x="6069510" y="2895575"/>
            <a:ext cx="2216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6"/>
          </p:nvPr>
        </p:nvSpPr>
        <p:spPr>
          <a:xfrm>
            <a:off x="6069502" y="3288000"/>
            <a:ext cx="2216400" cy="10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ontserrat Black"/>
              <a:buNone/>
              <a:defRPr sz="3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 rot="-5400000" flipH="1">
            <a:off x="4487250" y="477600"/>
            <a:ext cx="169500" cy="9162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1664400" y="1800200"/>
            <a:ext cx="5815200" cy="24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2" name="Google Shape;72;p15"/>
          <p:cNvSpPr/>
          <p:nvPr/>
        </p:nvSpPr>
        <p:spPr>
          <a:xfrm rot="5400000">
            <a:off x="4487250" y="477600"/>
            <a:ext cx="169500" cy="9162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5778000" cy="11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/>
          <p:nvPr/>
        </p:nvSpPr>
        <p:spPr>
          <a:xfrm rot="5400000">
            <a:off x="4487250" y="477600"/>
            <a:ext cx="169500" cy="9162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ontserrat Black"/>
              <a:buNone/>
              <a:defRPr sz="3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7" r:id="rId5"/>
    <p:sldLayoutId id="2147483658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6" r:id="rId12"/>
    <p:sldLayoutId id="2147483667" r:id="rId13"/>
    <p:sldLayoutId id="2147483669" r:id="rId14"/>
    <p:sldLayoutId id="2147483671" r:id="rId15"/>
    <p:sldLayoutId id="2147483672" r:id="rId16"/>
    <p:sldLayoutId id="2147483674" r:id="rId17"/>
    <p:sldLayoutId id="214748367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2"/>
          <p:cNvPicPr preferRelativeResize="0"/>
          <p:nvPr/>
        </p:nvPicPr>
        <p:blipFill rotWithShape="1">
          <a:blip r:embed="rId3">
            <a:alphaModFix/>
          </a:blip>
          <a:srcRect t="12456" b="12456"/>
          <a:stretch/>
        </p:blipFill>
        <p:spPr>
          <a:xfrm>
            <a:off x="4572000" y="0"/>
            <a:ext cx="45720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2"/>
          <p:cNvSpPr/>
          <p:nvPr/>
        </p:nvSpPr>
        <p:spPr>
          <a:xfrm>
            <a:off x="720000" y="1445400"/>
            <a:ext cx="5281800" cy="22527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2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ctrTitle"/>
          </p:nvPr>
        </p:nvSpPr>
        <p:spPr>
          <a:xfrm>
            <a:off x="931250" y="1608000"/>
            <a:ext cx="4917000" cy="19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dirty="0" smtClean="0">
                <a:solidFill>
                  <a:schemeClr val="lt1"/>
                </a:solidFill>
              </a:rPr>
              <a:t>eDosar</a:t>
            </a:r>
            <a:endParaRPr sz="5600" dirty="0">
              <a:solidFill>
                <a:schemeClr val="lt1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0998" y="4018475"/>
            <a:ext cx="7057101" cy="697800"/>
          </a:xfrm>
        </p:spPr>
        <p:txBody>
          <a:bodyPr/>
          <a:lstStyle/>
          <a:p>
            <a:r>
              <a:rPr lang="en-US" dirty="0" err="1" smtClean="0"/>
              <a:t>Digitalizarea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automatizarea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depunerii</a:t>
            </a:r>
            <a:r>
              <a:rPr lang="en-US" dirty="0" smtClean="0"/>
              <a:t> </a:t>
            </a:r>
            <a:r>
              <a:rPr lang="en-US" dirty="0" err="1" smtClean="0"/>
              <a:t>dosarelor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306642"/>
            <a:ext cx="1066457" cy="566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/>
          <p:nvPr/>
        </p:nvSpPr>
        <p:spPr>
          <a:xfrm>
            <a:off x="3988200" y="1688418"/>
            <a:ext cx="1167600" cy="1047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2"/>
          <p:cNvSpPr/>
          <p:nvPr/>
        </p:nvSpPr>
        <p:spPr>
          <a:xfrm>
            <a:off x="1382495" y="1688418"/>
            <a:ext cx="1167600" cy="1047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42"/>
          <p:cNvSpPr/>
          <p:nvPr/>
        </p:nvSpPr>
        <p:spPr>
          <a:xfrm>
            <a:off x="6593906" y="1688418"/>
            <a:ext cx="1167600" cy="1047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2"/>
          <p:cNvSpPr txBox="1">
            <a:spLocks noGrp="1"/>
          </p:cNvSpPr>
          <p:nvPr>
            <p:ph type="subTitle" idx="1"/>
          </p:nvPr>
        </p:nvSpPr>
        <p:spPr>
          <a:xfrm>
            <a:off x="858095" y="2895600"/>
            <a:ext cx="2216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Experienta lipsa</a:t>
            </a:r>
            <a:endParaRPr dirty="0"/>
          </a:p>
        </p:txBody>
      </p:sp>
      <p:sp>
        <p:nvSpPr>
          <p:cNvPr id="288" name="Google Shape;288;p42"/>
          <p:cNvSpPr txBox="1">
            <a:spLocks noGrp="1"/>
          </p:cNvSpPr>
          <p:nvPr>
            <p:ph type="subTitle" idx="2"/>
          </p:nvPr>
        </p:nvSpPr>
        <p:spPr>
          <a:xfrm>
            <a:off x="563880" y="3288000"/>
            <a:ext cx="2766059" cy="10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Lipsa</a:t>
            </a:r>
            <a:r>
              <a:rPr lang="en-US" dirty="0"/>
              <a:t> de </a:t>
            </a:r>
            <a:r>
              <a:rPr lang="en-US" dirty="0" err="1"/>
              <a:t>experienta</a:t>
            </a:r>
            <a:r>
              <a:rPr lang="en-US" dirty="0"/>
              <a:t> in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priveste</a:t>
            </a:r>
            <a:r>
              <a:rPr lang="en-US" dirty="0"/>
              <a:t> </a:t>
            </a:r>
            <a:r>
              <a:rPr lang="en-US" dirty="0" err="1"/>
              <a:t>parteneriatul</a:t>
            </a:r>
            <a:r>
              <a:rPr lang="en-US" dirty="0"/>
              <a:t> cu </a:t>
            </a:r>
            <a:r>
              <a:rPr lang="en-US" dirty="0" err="1"/>
              <a:t>institutii</a:t>
            </a:r>
            <a:r>
              <a:rPr lang="en-US" dirty="0"/>
              <a:t>.</a:t>
            </a:r>
          </a:p>
        </p:txBody>
      </p:sp>
      <p:sp>
        <p:nvSpPr>
          <p:cNvPr id="289" name="Google Shape;289;p42"/>
          <p:cNvSpPr txBox="1">
            <a:spLocks noGrp="1"/>
          </p:cNvSpPr>
          <p:nvPr>
            <p:ph type="subTitle" idx="3"/>
          </p:nvPr>
        </p:nvSpPr>
        <p:spPr>
          <a:xfrm>
            <a:off x="3463800" y="2895575"/>
            <a:ext cx="2216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Incredere lipsa</a:t>
            </a:r>
            <a:endParaRPr dirty="0"/>
          </a:p>
        </p:txBody>
      </p:sp>
      <p:sp>
        <p:nvSpPr>
          <p:cNvPr id="290" name="Google Shape;290;p42"/>
          <p:cNvSpPr txBox="1">
            <a:spLocks noGrp="1"/>
          </p:cNvSpPr>
          <p:nvPr>
            <p:ph type="subTitle" idx="4"/>
          </p:nvPr>
        </p:nvSpPr>
        <p:spPr>
          <a:xfrm>
            <a:off x="3463800" y="3288000"/>
            <a:ext cx="2216400" cy="10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Lipsa</a:t>
            </a:r>
            <a:r>
              <a:rPr lang="en-US" dirty="0"/>
              <a:t> de </a:t>
            </a:r>
            <a:r>
              <a:rPr lang="en-US" dirty="0" err="1"/>
              <a:t>incredere</a:t>
            </a:r>
            <a:r>
              <a:rPr lang="en-US" dirty="0"/>
              <a:t> din </a:t>
            </a: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institutiilor</a:t>
            </a:r>
            <a:r>
              <a:rPr lang="en-US" dirty="0"/>
              <a:t> de stat (</a:t>
            </a:r>
            <a:r>
              <a:rPr lang="en-US" dirty="0" err="1"/>
              <a:t>doar</a:t>
            </a:r>
            <a:r>
              <a:rPr lang="en-US" dirty="0"/>
              <a:t> la </a:t>
            </a:r>
            <a:r>
              <a:rPr lang="en-US" dirty="0" err="1"/>
              <a:t>inceput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291" name="Google Shape;291;p42"/>
          <p:cNvSpPr txBox="1">
            <a:spLocks noGrp="1"/>
          </p:cNvSpPr>
          <p:nvPr>
            <p:ph type="subTitle" idx="5"/>
          </p:nvPr>
        </p:nvSpPr>
        <p:spPr>
          <a:xfrm>
            <a:off x="6069506" y="2895575"/>
            <a:ext cx="2216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Frica</a:t>
            </a:r>
            <a:endParaRPr dirty="0"/>
          </a:p>
        </p:txBody>
      </p:sp>
      <p:sp>
        <p:nvSpPr>
          <p:cNvPr id="292" name="Google Shape;292;p42"/>
          <p:cNvSpPr txBox="1">
            <a:spLocks noGrp="1"/>
          </p:cNvSpPr>
          <p:nvPr>
            <p:ph type="subTitle" idx="6"/>
          </p:nvPr>
        </p:nvSpPr>
        <p:spPr>
          <a:xfrm>
            <a:off x="5814061" y="3287999"/>
            <a:ext cx="2796539" cy="13829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Frica</a:t>
            </a:r>
            <a:r>
              <a:rPr lang="en-US" dirty="0"/>
              <a:t>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nou</a:t>
            </a:r>
            <a:r>
              <a:rPr lang="en-US" dirty="0"/>
              <a:t>, </a:t>
            </a:r>
            <a:r>
              <a:rPr lang="en-US" dirty="0" err="1"/>
              <a:t>digitalizare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automatizare</a:t>
            </a:r>
            <a:r>
              <a:rPr lang="en-US" dirty="0"/>
              <a:t> a </a:t>
            </a:r>
            <a:r>
              <a:rPr lang="en-US" dirty="0" err="1"/>
              <a:t>proceselor</a:t>
            </a:r>
            <a:r>
              <a:rPr lang="en-US" dirty="0"/>
              <a:t> din </a:t>
            </a:r>
            <a:r>
              <a:rPr lang="en-US" dirty="0" err="1"/>
              <a:t>institutii</a:t>
            </a:r>
            <a:r>
              <a:rPr lang="en-US" dirty="0"/>
              <a:t>.</a:t>
            </a:r>
          </a:p>
        </p:txBody>
      </p:sp>
      <p:sp>
        <p:nvSpPr>
          <p:cNvPr id="293" name="Google Shape;293;p4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Amenintari si slabiciuni eDosar</a:t>
            </a:r>
            <a:endParaRPr dirty="0"/>
          </a:p>
        </p:txBody>
      </p:sp>
      <p:sp>
        <p:nvSpPr>
          <p:cNvPr id="29" name="Google Shape;258;p40"/>
          <p:cNvSpPr/>
          <p:nvPr/>
        </p:nvSpPr>
        <p:spPr>
          <a:xfrm>
            <a:off x="1731236" y="1974226"/>
            <a:ext cx="470117" cy="470117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313" y="5263"/>
                </a:moveTo>
                <a:cubicBezTo>
                  <a:pt x="12748" y="5263"/>
                  <a:pt x="13183" y="5429"/>
                  <a:pt x="13515" y="5761"/>
                </a:cubicBezTo>
                <a:cubicBezTo>
                  <a:pt x="14174" y="6424"/>
                  <a:pt x="14171" y="7496"/>
                  <a:pt x="13509" y="8155"/>
                </a:cubicBezTo>
                <a:lnTo>
                  <a:pt x="12030" y="9637"/>
                </a:lnTo>
                <a:lnTo>
                  <a:pt x="13512" y="11118"/>
                </a:lnTo>
                <a:cubicBezTo>
                  <a:pt x="14174" y="11778"/>
                  <a:pt x="14177" y="12850"/>
                  <a:pt x="13515" y="13512"/>
                </a:cubicBezTo>
                <a:cubicBezTo>
                  <a:pt x="13184" y="13844"/>
                  <a:pt x="12749" y="14011"/>
                  <a:pt x="12315" y="14011"/>
                </a:cubicBezTo>
                <a:cubicBezTo>
                  <a:pt x="11883" y="14011"/>
                  <a:pt x="11451" y="13847"/>
                  <a:pt x="11121" y="13518"/>
                </a:cubicBezTo>
                <a:lnTo>
                  <a:pt x="9636" y="12088"/>
                </a:lnTo>
                <a:lnTo>
                  <a:pt x="8152" y="13518"/>
                </a:lnTo>
                <a:cubicBezTo>
                  <a:pt x="7822" y="13847"/>
                  <a:pt x="7390" y="14011"/>
                  <a:pt x="6958" y="14011"/>
                </a:cubicBezTo>
                <a:cubicBezTo>
                  <a:pt x="6523" y="14011"/>
                  <a:pt x="6087" y="13844"/>
                  <a:pt x="5755" y="13512"/>
                </a:cubicBezTo>
                <a:cubicBezTo>
                  <a:pt x="5095" y="12850"/>
                  <a:pt x="5098" y="11778"/>
                  <a:pt x="5761" y="11118"/>
                </a:cubicBezTo>
                <a:lnTo>
                  <a:pt x="7239" y="9637"/>
                </a:lnTo>
                <a:lnTo>
                  <a:pt x="5758" y="8155"/>
                </a:lnTo>
                <a:cubicBezTo>
                  <a:pt x="5095" y="7496"/>
                  <a:pt x="5092" y="6424"/>
                  <a:pt x="5755" y="5761"/>
                </a:cubicBezTo>
                <a:cubicBezTo>
                  <a:pt x="6085" y="5429"/>
                  <a:pt x="6519" y="5263"/>
                  <a:pt x="6954" y="5263"/>
                </a:cubicBezTo>
                <a:cubicBezTo>
                  <a:pt x="7386" y="5263"/>
                  <a:pt x="7818" y="5428"/>
                  <a:pt x="8149" y="5758"/>
                </a:cubicBezTo>
                <a:lnTo>
                  <a:pt x="9633" y="7188"/>
                </a:lnTo>
                <a:lnTo>
                  <a:pt x="11118" y="5758"/>
                </a:lnTo>
                <a:cubicBezTo>
                  <a:pt x="11448" y="5428"/>
                  <a:pt x="11881" y="5263"/>
                  <a:pt x="12313" y="5263"/>
                </a:cubicBezTo>
                <a:close/>
                <a:moveTo>
                  <a:pt x="9636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2" y="4686"/>
                  <a:pt x="0" y="7098"/>
                  <a:pt x="0" y="9637"/>
                </a:cubicBezTo>
                <a:cubicBezTo>
                  <a:pt x="0" y="12175"/>
                  <a:pt x="1012" y="14587"/>
                  <a:pt x="2849" y="16424"/>
                </a:cubicBezTo>
                <a:cubicBezTo>
                  <a:pt x="4686" y="18261"/>
                  <a:pt x="7095" y="19273"/>
                  <a:pt x="9636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61" y="14587"/>
                  <a:pt x="19272" y="12175"/>
                  <a:pt x="19272" y="9637"/>
                </a:cubicBezTo>
                <a:cubicBezTo>
                  <a:pt x="19272" y="7098"/>
                  <a:pt x="18261" y="4686"/>
                  <a:pt x="16421" y="2849"/>
                </a:cubicBezTo>
                <a:cubicBezTo>
                  <a:pt x="14584" y="1012"/>
                  <a:pt x="12175" y="1"/>
                  <a:pt x="9636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0" name="Google Shape;258;p40"/>
          <p:cNvSpPr/>
          <p:nvPr/>
        </p:nvSpPr>
        <p:spPr>
          <a:xfrm>
            <a:off x="4336941" y="1974225"/>
            <a:ext cx="470117" cy="470117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313" y="5263"/>
                </a:moveTo>
                <a:cubicBezTo>
                  <a:pt x="12748" y="5263"/>
                  <a:pt x="13183" y="5429"/>
                  <a:pt x="13515" y="5761"/>
                </a:cubicBezTo>
                <a:cubicBezTo>
                  <a:pt x="14174" y="6424"/>
                  <a:pt x="14171" y="7496"/>
                  <a:pt x="13509" y="8155"/>
                </a:cubicBezTo>
                <a:lnTo>
                  <a:pt x="12030" y="9637"/>
                </a:lnTo>
                <a:lnTo>
                  <a:pt x="13512" y="11118"/>
                </a:lnTo>
                <a:cubicBezTo>
                  <a:pt x="14174" y="11778"/>
                  <a:pt x="14177" y="12850"/>
                  <a:pt x="13515" y="13512"/>
                </a:cubicBezTo>
                <a:cubicBezTo>
                  <a:pt x="13184" y="13844"/>
                  <a:pt x="12749" y="14011"/>
                  <a:pt x="12315" y="14011"/>
                </a:cubicBezTo>
                <a:cubicBezTo>
                  <a:pt x="11883" y="14011"/>
                  <a:pt x="11451" y="13847"/>
                  <a:pt x="11121" y="13518"/>
                </a:cubicBezTo>
                <a:lnTo>
                  <a:pt x="9636" y="12088"/>
                </a:lnTo>
                <a:lnTo>
                  <a:pt x="8152" y="13518"/>
                </a:lnTo>
                <a:cubicBezTo>
                  <a:pt x="7822" y="13847"/>
                  <a:pt x="7390" y="14011"/>
                  <a:pt x="6958" y="14011"/>
                </a:cubicBezTo>
                <a:cubicBezTo>
                  <a:pt x="6523" y="14011"/>
                  <a:pt x="6087" y="13844"/>
                  <a:pt x="5755" y="13512"/>
                </a:cubicBezTo>
                <a:cubicBezTo>
                  <a:pt x="5095" y="12850"/>
                  <a:pt x="5098" y="11778"/>
                  <a:pt x="5761" y="11118"/>
                </a:cubicBezTo>
                <a:lnTo>
                  <a:pt x="7239" y="9637"/>
                </a:lnTo>
                <a:lnTo>
                  <a:pt x="5758" y="8155"/>
                </a:lnTo>
                <a:cubicBezTo>
                  <a:pt x="5095" y="7496"/>
                  <a:pt x="5092" y="6424"/>
                  <a:pt x="5755" y="5761"/>
                </a:cubicBezTo>
                <a:cubicBezTo>
                  <a:pt x="6085" y="5429"/>
                  <a:pt x="6519" y="5263"/>
                  <a:pt x="6954" y="5263"/>
                </a:cubicBezTo>
                <a:cubicBezTo>
                  <a:pt x="7386" y="5263"/>
                  <a:pt x="7818" y="5428"/>
                  <a:pt x="8149" y="5758"/>
                </a:cubicBezTo>
                <a:lnTo>
                  <a:pt x="9633" y="7188"/>
                </a:lnTo>
                <a:lnTo>
                  <a:pt x="11118" y="5758"/>
                </a:lnTo>
                <a:cubicBezTo>
                  <a:pt x="11448" y="5428"/>
                  <a:pt x="11881" y="5263"/>
                  <a:pt x="12313" y="5263"/>
                </a:cubicBezTo>
                <a:close/>
                <a:moveTo>
                  <a:pt x="9636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2" y="4686"/>
                  <a:pt x="0" y="7098"/>
                  <a:pt x="0" y="9637"/>
                </a:cubicBezTo>
                <a:cubicBezTo>
                  <a:pt x="0" y="12175"/>
                  <a:pt x="1012" y="14587"/>
                  <a:pt x="2849" y="16424"/>
                </a:cubicBezTo>
                <a:cubicBezTo>
                  <a:pt x="4686" y="18261"/>
                  <a:pt x="7095" y="19273"/>
                  <a:pt x="9636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61" y="14587"/>
                  <a:pt x="19272" y="12175"/>
                  <a:pt x="19272" y="9637"/>
                </a:cubicBezTo>
                <a:cubicBezTo>
                  <a:pt x="19272" y="7098"/>
                  <a:pt x="18261" y="4686"/>
                  <a:pt x="16421" y="2849"/>
                </a:cubicBezTo>
                <a:cubicBezTo>
                  <a:pt x="14584" y="1012"/>
                  <a:pt x="12175" y="1"/>
                  <a:pt x="9636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1" name="Google Shape;258;p40"/>
          <p:cNvSpPr/>
          <p:nvPr/>
        </p:nvSpPr>
        <p:spPr>
          <a:xfrm>
            <a:off x="6942647" y="1974225"/>
            <a:ext cx="470117" cy="470117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313" y="5263"/>
                </a:moveTo>
                <a:cubicBezTo>
                  <a:pt x="12748" y="5263"/>
                  <a:pt x="13183" y="5429"/>
                  <a:pt x="13515" y="5761"/>
                </a:cubicBezTo>
                <a:cubicBezTo>
                  <a:pt x="14174" y="6424"/>
                  <a:pt x="14171" y="7496"/>
                  <a:pt x="13509" y="8155"/>
                </a:cubicBezTo>
                <a:lnTo>
                  <a:pt x="12030" y="9637"/>
                </a:lnTo>
                <a:lnTo>
                  <a:pt x="13512" y="11118"/>
                </a:lnTo>
                <a:cubicBezTo>
                  <a:pt x="14174" y="11778"/>
                  <a:pt x="14177" y="12850"/>
                  <a:pt x="13515" y="13512"/>
                </a:cubicBezTo>
                <a:cubicBezTo>
                  <a:pt x="13184" y="13844"/>
                  <a:pt x="12749" y="14011"/>
                  <a:pt x="12315" y="14011"/>
                </a:cubicBezTo>
                <a:cubicBezTo>
                  <a:pt x="11883" y="14011"/>
                  <a:pt x="11451" y="13847"/>
                  <a:pt x="11121" y="13518"/>
                </a:cubicBezTo>
                <a:lnTo>
                  <a:pt x="9636" y="12088"/>
                </a:lnTo>
                <a:lnTo>
                  <a:pt x="8152" y="13518"/>
                </a:lnTo>
                <a:cubicBezTo>
                  <a:pt x="7822" y="13847"/>
                  <a:pt x="7390" y="14011"/>
                  <a:pt x="6958" y="14011"/>
                </a:cubicBezTo>
                <a:cubicBezTo>
                  <a:pt x="6523" y="14011"/>
                  <a:pt x="6087" y="13844"/>
                  <a:pt x="5755" y="13512"/>
                </a:cubicBezTo>
                <a:cubicBezTo>
                  <a:pt x="5095" y="12850"/>
                  <a:pt x="5098" y="11778"/>
                  <a:pt x="5761" y="11118"/>
                </a:cubicBezTo>
                <a:lnTo>
                  <a:pt x="7239" y="9637"/>
                </a:lnTo>
                <a:lnTo>
                  <a:pt x="5758" y="8155"/>
                </a:lnTo>
                <a:cubicBezTo>
                  <a:pt x="5095" y="7496"/>
                  <a:pt x="5092" y="6424"/>
                  <a:pt x="5755" y="5761"/>
                </a:cubicBezTo>
                <a:cubicBezTo>
                  <a:pt x="6085" y="5429"/>
                  <a:pt x="6519" y="5263"/>
                  <a:pt x="6954" y="5263"/>
                </a:cubicBezTo>
                <a:cubicBezTo>
                  <a:pt x="7386" y="5263"/>
                  <a:pt x="7818" y="5428"/>
                  <a:pt x="8149" y="5758"/>
                </a:cubicBezTo>
                <a:lnTo>
                  <a:pt x="9633" y="7188"/>
                </a:lnTo>
                <a:lnTo>
                  <a:pt x="11118" y="5758"/>
                </a:lnTo>
                <a:cubicBezTo>
                  <a:pt x="11448" y="5428"/>
                  <a:pt x="11881" y="5263"/>
                  <a:pt x="12313" y="5263"/>
                </a:cubicBezTo>
                <a:close/>
                <a:moveTo>
                  <a:pt x="9636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2" y="4686"/>
                  <a:pt x="0" y="7098"/>
                  <a:pt x="0" y="9637"/>
                </a:cubicBezTo>
                <a:cubicBezTo>
                  <a:pt x="0" y="12175"/>
                  <a:pt x="1012" y="14587"/>
                  <a:pt x="2849" y="16424"/>
                </a:cubicBezTo>
                <a:cubicBezTo>
                  <a:pt x="4686" y="18261"/>
                  <a:pt x="7095" y="19273"/>
                  <a:pt x="9636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61" y="14587"/>
                  <a:pt x="19272" y="12175"/>
                  <a:pt x="19272" y="9637"/>
                </a:cubicBezTo>
                <a:cubicBezTo>
                  <a:pt x="19272" y="7098"/>
                  <a:pt x="18261" y="4686"/>
                  <a:pt x="16421" y="2849"/>
                </a:cubicBezTo>
                <a:cubicBezTo>
                  <a:pt x="14584" y="1012"/>
                  <a:pt x="12175" y="1"/>
                  <a:pt x="9636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506" y="4086134"/>
            <a:ext cx="1066457" cy="56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8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7"/>
          <p:cNvSpPr txBox="1">
            <a:spLocks noGrp="1"/>
          </p:cNvSpPr>
          <p:nvPr>
            <p:ph type="subTitle" idx="2"/>
          </p:nvPr>
        </p:nvSpPr>
        <p:spPr>
          <a:xfrm>
            <a:off x="1982025" y="1925468"/>
            <a:ext cx="2372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it-IT" sz="1200" dirty="0"/>
              <a:t>Posibilitatea de scalare si de acaparare a cator mai multe institutii si primarii.</a:t>
            </a:r>
          </a:p>
        </p:txBody>
      </p:sp>
      <p:sp>
        <p:nvSpPr>
          <p:cNvPr id="594" name="Google Shape;594;p57"/>
          <p:cNvSpPr txBox="1">
            <a:spLocks noGrp="1"/>
          </p:cNvSpPr>
          <p:nvPr>
            <p:ph type="subTitle" idx="4"/>
          </p:nvPr>
        </p:nvSpPr>
        <p:spPr>
          <a:xfrm>
            <a:off x="6051309" y="1925468"/>
            <a:ext cx="2372700" cy="965982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sz="1200" dirty="0" err="1"/>
              <a:t>Dezvoltarea</a:t>
            </a:r>
            <a:r>
              <a:rPr lang="en-US" sz="1200" dirty="0"/>
              <a:t> de </a:t>
            </a:r>
            <a:r>
              <a:rPr lang="en-US" sz="1200" dirty="0" err="1"/>
              <a:t>noi</a:t>
            </a:r>
            <a:r>
              <a:rPr lang="en-US" sz="1200" dirty="0"/>
              <a:t> module </a:t>
            </a:r>
            <a:r>
              <a:rPr lang="en-US" sz="1200" dirty="0" err="1"/>
              <a:t>anexate</a:t>
            </a:r>
            <a:r>
              <a:rPr lang="en-US" sz="1200" dirty="0"/>
              <a:t> </a:t>
            </a:r>
            <a:r>
              <a:rPr lang="en-US" sz="1200" dirty="0" err="1"/>
              <a:t>platformei</a:t>
            </a:r>
            <a:r>
              <a:rPr lang="en-US" sz="1200" dirty="0"/>
              <a:t>, </a:t>
            </a:r>
            <a:r>
              <a:rPr lang="en-US" sz="1200" dirty="0" err="1"/>
              <a:t>ce</a:t>
            </a:r>
            <a:r>
              <a:rPr lang="en-US" sz="1200" dirty="0"/>
              <a:t> tin de </a:t>
            </a:r>
            <a:r>
              <a:rPr lang="en-US" sz="1200" dirty="0" err="1"/>
              <a:t>automatizarea</a:t>
            </a:r>
            <a:r>
              <a:rPr lang="en-US" sz="1200" dirty="0"/>
              <a:t> </a:t>
            </a:r>
            <a:r>
              <a:rPr lang="en-US" sz="1200" dirty="0" err="1"/>
              <a:t>directa</a:t>
            </a:r>
            <a:r>
              <a:rPr lang="en-US" sz="1200" dirty="0"/>
              <a:t>.</a:t>
            </a:r>
          </a:p>
        </p:txBody>
      </p:sp>
      <p:sp>
        <p:nvSpPr>
          <p:cNvPr id="596" name="Google Shape;596;p57"/>
          <p:cNvSpPr txBox="1">
            <a:spLocks noGrp="1"/>
          </p:cNvSpPr>
          <p:nvPr>
            <p:ph type="subTitle" idx="6"/>
          </p:nvPr>
        </p:nvSpPr>
        <p:spPr>
          <a:xfrm>
            <a:off x="1982025" y="3316904"/>
            <a:ext cx="2372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it-IT" sz="1200" dirty="0"/>
              <a:t>Integrarea cu giganti din automatizari pentru procesarea automata a </a:t>
            </a:r>
            <a:r>
              <a:rPr lang="it-IT" sz="1200" dirty="0" smtClean="0"/>
              <a:t>documentelor.</a:t>
            </a:r>
            <a:endParaRPr sz="1200" dirty="0"/>
          </a:p>
        </p:txBody>
      </p:sp>
      <p:sp>
        <p:nvSpPr>
          <p:cNvPr id="598" name="Google Shape;598;p57"/>
          <p:cNvSpPr txBox="1">
            <a:spLocks noGrp="1"/>
          </p:cNvSpPr>
          <p:nvPr>
            <p:ph type="subTitle" idx="8"/>
          </p:nvPr>
        </p:nvSpPr>
        <p:spPr>
          <a:xfrm>
            <a:off x="6051309" y="3242332"/>
            <a:ext cx="2827740" cy="9934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sz="1200" dirty="0" err="1"/>
              <a:t>Minimizarea</a:t>
            </a:r>
            <a:r>
              <a:rPr lang="en-US" sz="1200" dirty="0"/>
              <a:t> </a:t>
            </a:r>
            <a:r>
              <a:rPr lang="en-US" sz="1200" dirty="0" err="1"/>
              <a:t>cresterii</a:t>
            </a:r>
            <a:r>
              <a:rPr lang="en-US" sz="1200" dirty="0"/>
              <a:t> </a:t>
            </a:r>
            <a:r>
              <a:rPr lang="en-US" sz="1200" dirty="0" err="1"/>
              <a:t>numarului</a:t>
            </a:r>
            <a:r>
              <a:rPr lang="en-US" sz="1200" dirty="0"/>
              <a:t> de </a:t>
            </a:r>
            <a:r>
              <a:rPr lang="en-US" sz="1200" dirty="0" err="1"/>
              <a:t>persoane</a:t>
            </a:r>
            <a:r>
              <a:rPr lang="en-US" sz="1200" dirty="0"/>
              <a:t> </a:t>
            </a:r>
            <a:r>
              <a:rPr lang="en-US" sz="1200" dirty="0" err="1"/>
              <a:t>infectate</a:t>
            </a:r>
            <a:r>
              <a:rPr lang="en-US" sz="1200" dirty="0"/>
              <a:t> cu </a:t>
            </a:r>
            <a:r>
              <a:rPr lang="en-US" sz="1200" dirty="0" err="1"/>
              <a:t>COVID19</a:t>
            </a:r>
            <a:r>
              <a:rPr lang="en-US" sz="1200" dirty="0"/>
              <a:t> </a:t>
            </a:r>
            <a:r>
              <a:rPr lang="en-US" sz="1200" dirty="0" err="1"/>
              <a:t>prin</a:t>
            </a:r>
            <a:r>
              <a:rPr lang="en-US" sz="1200" dirty="0"/>
              <a:t> </a:t>
            </a:r>
            <a:r>
              <a:rPr lang="en-US" sz="1200" dirty="0" err="1"/>
              <a:t>eliminarea</a:t>
            </a:r>
            <a:r>
              <a:rPr lang="en-US" sz="1200" dirty="0"/>
              <a:t> </a:t>
            </a:r>
            <a:r>
              <a:rPr lang="en-US" sz="1200" dirty="0" err="1"/>
              <a:t>contactului</a:t>
            </a:r>
            <a:r>
              <a:rPr lang="en-US" sz="1200" dirty="0"/>
              <a:t> direct </a:t>
            </a:r>
            <a:r>
              <a:rPr lang="en-US" sz="1200" dirty="0" err="1"/>
              <a:t>dintre</a:t>
            </a:r>
            <a:r>
              <a:rPr lang="en-US" sz="1200" dirty="0"/>
              <a:t> </a:t>
            </a:r>
            <a:r>
              <a:rPr lang="en-US" sz="1200" dirty="0" err="1"/>
              <a:t>cetateni</a:t>
            </a:r>
            <a:r>
              <a:rPr lang="en-US" sz="1200" dirty="0"/>
              <a:t> </a:t>
            </a:r>
            <a:r>
              <a:rPr lang="en-US" sz="1200" dirty="0" err="1"/>
              <a:t>si</a:t>
            </a:r>
            <a:r>
              <a:rPr lang="en-US" sz="1200" dirty="0"/>
              <a:t> </a:t>
            </a:r>
            <a:r>
              <a:rPr lang="en-US" sz="1200" dirty="0" err="1"/>
              <a:t>angajati</a:t>
            </a:r>
            <a:r>
              <a:rPr lang="en-US" sz="1200" dirty="0"/>
              <a:t>.</a:t>
            </a:r>
          </a:p>
        </p:txBody>
      </p:sp>
      <p:sp>
        <p:nvSpPr>
          <p:cNvPr id="599" name="Google Shape;599;p57"/>
          <p:cNvSpPr/>
          <p:nvPr/>
        </p:nvSpPr>
        <p:spPr>
          <a:xfrm rot="10800000" flipH="1">
            <a:off x="719999" y="1898714"/>
            <a:ext cx="1167600" cy="1047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5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Oportunitati eDosar</a:t>
            </a:r>
            <a:endParaRPr dirty="0"/>
          </a:p>
        </p:txBody>
      </p:sp>
      <p:sp>
        <p:nvSpPr>
          <p:cNvPr id="601" name="Google Shape;601;p57"/>
          <p:cNvSpPr/>
          <p:nvPr/>
        </p:nvSpPr>
        <p:spPr>
          <a:xfrm>
            <a:off x="719999" y="3242332"/>
            <a:ext cx="1167600" cy="1047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57"/>
          <p:cNvSpPr/>
          <p:nvPr/>
        </p:nvSpPr>
        <p:spPr>
          <a:xfrm rot="10800000">
            <a:off x="4799524" y="1898714"/>
            <a:ext cx="1167600" cy="1047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57"/>
          <p:cNvSpPr/>
          <p:nvPr/>
        </p:nvSpPr>
        <p:spPr>
          <a:xfrm>
            <a:off x="4799524" y="3242332"/>
            <a:ext cx="1167600" cy="1047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57"/>
          <p:cNvGrpSpPr/>
          <p:nvPr/>
        </p:nvGrpSpPr>
        <p:grpSpPr>
          <a:xfrm>
            <a:off x="5192792" y="2231768"/>
            <a:ext cx="381064" cy="381192"/>
            <a:chOff x="5049725" y="2027900"/>
            <a:chExt cx="481750" cy="481850"/>
          </a:xfrm>
        </p:grpSpPr>
        <p:sp>
          <p:nvSpPr>
            <p:cNvPr id="620" name="Google Shape;620;p57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1" name="Google Shape;621;p57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2" name="Google Shape;622;p57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3" name="Google Shape;623;p57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4" name="Google Shape;624;p57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5" name="Google Shape;625;p57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6" name="Google Shape;626;p57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7" name="Google Shape;627;p57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3" name="Google Shape;619;p57"/>
          <p:cNvGrpSpPr/>
          <p:nvPr/>
        </p:nvGrpSpPr>
        <p:grpSpPr>
          <a:xfrm>
            <a:off x="5190162" y="3574676"/>
            <a:ext cx="381064" cy="381192"/>
            <a:chOff x="5049725" y="2027900"/>
            <a:chExt cx="481750" cy="481850"/>
          </a:xfrm>
        </p:grpSpPr>
        <p:sp>
          <p:nvSpPr>
            <p:cNvPr id="44" name="Google Shape;620;p57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621;p57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" name="Google Shape;622;p57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" name="Google Shape;623;p57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" name="Google Shape;624;p57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" name="Google Shape;625;p57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" name="Google Shape;626;p57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" name="Google Shape;627;p57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2" name="Google Shape;619;p57"/>
          <p:cNvGrpSpPr/>
          <p:nvPr/>
        </p:nvGrpSpPr>
        <p:grpSpPr>
          <a:xfrm>
            <a:off x="1113266" y="3550014"/>
            <a:ext cx="381064" cy="381192"/>
            <a:chOff x="5049725" y="2027900"/>
            <a:chExt cx="481750" cy="481850"/>
          </a:xfrm>
        </p:grpSpPr>
        <p:sp>
          <p:nvSpPr>
            <p:cNvPr id="53" name="Google Shape;620;p57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" name="Google Shape;621;p57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" name="Google Shape;622;p57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" name="Google Shape;623;p57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" name="Google Shape;624;p57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" name="Google Shape;625;p57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" name="Google Shape;626;p57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" name="Google Shape;627;p57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" name="Google Shape;619;p57"/>
          <p:cNvGrpSpPr/>
          <p:nvPr/>
        </p:nvGrpSpPr>
        <p:grpSpPr>
          <a:xfrm>
            <a:off x="1113266" y="2234610"/>
            <a:ext cx="381064" cy="381192"/>
            <a:chOff x="5049725" y="2027900"/>
            <a:chExt cx="481750" cy="481850"/>
          </a:xfrm>
        </p:grpSpPr>
        <p:sp>
          <p:nvSpPr>
            <p:cNvPr id="62" name="Google Shape;620;p57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" name="Google Shape;621;p57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" name="Google Shape;622;p57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" name="Google Shape;623;p57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" name="Google Shape;624;p57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" name="Google Shape;625;p57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" name="Google Shape;626;p57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" name="Google Shape;627;p57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372" y="326443"/>
            <a:ext cx="1066457" cy="56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1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5"/>
          <p:cNvSpPr txBox="1">
            <a:spLocks noGrp="1"/>
          </p:cNvSpPr>
          <p:nvPr>
            <p:ph type="title"/>
          </p:nvPr>
        </p:nvSpPr>
        <p:spPr>
          <a:xfrm>
            <a:off x="3872400" y="1576475"/>
            <a:ext cx="4551600" cy="11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eDosar – partea de business</a:t>
            </a:r>
            <a:endParaRPr sz="4000" dirty="0">
              <a:solidFill>
                <a:srgbClr val="FFFFFF"/>
              </a:solidFill>
            </a:endParaRPr>
          </a:p>
        </p:txBody>
      </p:sp>
      <p:sp>
        <p:nvSpPr>
          <p:cNvPr id="573" name="Google Shape;573;p55"/>
          <p:cNvSpPr txBox="1">
            <a:spLocks noGrp="1"/>
          </p:cNvSpPr>
          <p:nvPr>
            <p:ph type="subTitle" idx="1"/>
          </p:nvPr>
        </p:nvSpPr>
        <p:spPr>
          <a:xfrm flipH="1">
            <a:off x="4244340" y="2783850"/>
            <a:ext cx="417966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Iti dezvaluim monetizarea si cifrele preconizate pe 36 luni.</a:t>
            </a:r>
            <a:endParaRPr dirty="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Pasii spre succes financiar</a:t>
            </a:r>
            <a:endParaRPr dirty="0"/>
          </a:p>
        </p:txBody>
      </p:sp>
      <p:sp>
        <p:nvSpPr>
          <p:cNvPr id="495" name="Google Shape;495;p52"/>
          <p:cNvSpPr txBox="1"/>
          <p:nvPr/>
        </p:nvSpPr>
        <p:spPr>
          <a:xfrm>
            <a:off x="1044375" y="2469128"/>
            <a:ext cx="1705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Pasul 1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6" name="Google Shape;496;p52"/>
          <p:cNvSpPr txBox="1"/>
          <p:nvPr/>
        </p:nvSpPr>
        <p:spPr>
          <a:xfrm>
            <a:off x="1044375" y="1928539"/>
            <a:ext cx="17052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Investitie 8000€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52"/>
          <p:cNvSpPr txBox="1"/>
          <p:nvPr/>
        </p:nvSpPr>
        <p:spPr>
          <a:xfrm>
            <a:off x="4611073" y="2469128"/>
            <a:ext cx="1705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Pasul 3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52"/>
          <p:cNvSpPr txBox="1"/>
          <p:nvPr/>
        </p:nvSpPr>
        <p:spPr>
          <a:xfrm>
            <a:off x="4611073" y="1928539"/>
            <a:ext cx="17052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Intram pe profit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9" name="Google Shape;499;p52"/>
          <p:cNvSpPr txBox="1"/>
          <p:nvPr/>
        </p:nvSpPr>
        <p:spPr>
          <a:xfrm>
            <a:off x="2827724" y="3444532"/>
            <a:ext cx="1705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Pasul 2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52"/>
          <p:cNvSpPr txBox="1"/>
          <p:nvPr/>
        </p:nvSpPr>
        <p:spPr>
          <a:xfrm>
            <a:off x="2827724" y="3743921"/>
            <a:ext cx="17052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BEP in luna a 6-a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52"/>
          <p:cNvSpPr txBox="1"/>
          <p:nvPr/>
        </p:nvSpPr>
        <p:spPr>
          <a:xfrm>
            <a:off x="6394423" y="3444532"/>
            <a:ext cx="1705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Pasul 4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2" name="Google Shape;502;p52"/>
          <p:cNvSpPr txBox="1"/>
          <p:nvPr/>
        </p:nvSpPr>
        <p:spPr>
          <a:xfrm>
            <a:off x="6394423" y="3743921"/>
            <a:ext cx="17052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Profit </a:t>
            </a:r>
            <a:r>
              <a:rPr lang="en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221.000€ in luna 36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3" name="Google Shape;503;p52"/>
          <p:cNvCxnSpPr/>
          <p:nvPr/>
        </p:nvCxnSpPr>
        <p:spPr>
          <a:xfrm>
            <a:off x="938850" y="3145022"/>
            <a:ext cx="726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504" name="Google Shape;504;p52"/>
          <p:cNvSpPr/>
          <p:nvPr/>
        </p:nvSpPr>
        <p:spPr>
          <a:xfrm>
            <a:off x="1793775" y="3041822"/>
            <a:ext cx="206400" cy="20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52"/>
          <p:cNvSpPr/>
          <p:nvPr/>
        </p:nvSpPr>
        <p:spPr>
          <a:xfrm>
            <a:off x="3577124" y="3041822"/>
            <a:ext cx="206400" cy="20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52"/>
          <p:cNvSpPr/>
          <p:nvPr/>
        </p:nvSpPr>
        <p:spPr>
          <a:xfrm>
            <a:off x="5360473" y="3041822"/>
            <a:ext cx="206400" cy="20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52"/>
          <p:cNvSpPr/>
          <p:nvPr/>
        </p:nvSpPr>
        <p:spPr>
          <a:xfrm>
            <a:off x="7143823" y="3041822"/>
            <a:ext cx="206400" cy="20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52"/>
          <p:cNvSpPr/>
          <p:nvPr/>
        </p:nvSpPr>
        <p:spPr>
          <a:xfrm>
            <a:off x="1313175" y="3552694"/>
            <a:ext cx="1167600" cy="1047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52"/>
          <p:cNvSpPr/>
          <p:nvPr/>
        </p:nvSpPr>
        <p:spPr>
          <a:xfrm>
            <a:off x="4879873" y="3552694"/>
            <a:ext cx="1167600" cy="1047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52"/>
          <p:cNvSpPr/>
          <p:nvPr/>
        </p:nvSpPr>
        <p:spPr>
          <a:xfrm rot="10800000">
            <a:off x="3096524" y="1690050"/>
            <a:ext cx="1167600" cy="1047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52"/>
          <p:cNvSpPr/>
          <p:nvPr/>
        </p:nvSpPr>
        <p:spPr>
          <a:xfrm rot="10800000">
            <a:off x="6663223" y="1690050"/>
            <a:ext cx="1167600" cy="1047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2" name="Google Shape;512;p52"/>
          <p:cNvCxnSpPr>
            <a:stCxn id="504" idx="2"/>
            <a:endCxn id="508" idx="0"/>
          </p:cNvCxnSpPr>
          <p:nvPr/>
        </p:nvCxnSpPr>
        <p:spPr>
          <a:xfrm>
            <a:off x="1896975" y="3248222"/>
            <a:ext cx="0" cy="304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3" name="Google Shape;513;p52"/>
          <p:cNvCxnSpPr>
            <a:stCxn id="510" idx="0"/>
            <a:endCxn id="505" idx="0"/>
          </p:cNvCxnSpPr>
          <p:nvPr/>
        </p:nvCxnSpPr>
        <p:spPr>
          <a:xfrm>
            <a:off x="3680324" y="2737350"/>
            <a:ext cx="0" cy="304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4" name="Google Shape;514;p52"/>
          <p:cNvCxnSpPr>
            <a:stCxn id="506" idx="2"/>
            <a:endCxn id="509" idx="0"/>
          </p:cNvCxnSpPr>
          <p:nvPr/>
        </p:nvCxnSpPr>
        <p:spPr>
          <a:xfrm>
            <a:off x="5463673" y="3248222"/>
            <a:ext cx="0" cy="304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5" name="Google Shape;515;p52"/>
          <p:cNvCxnSpPr>
            <a:stCxn id="511" idx="0"/>
            <a:endCxn id="507" idx="0"/>
          </p:cNvCxnSpPr>
          <p:nvPr/>
        </p:nvCxnSpPr>
        <p:spPr>
          <a:xfrm>
            <a:off x="7247023" y="2737350"/>
            <a:ext cx="0" cy="304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7" name="Google Shape;537;p52"/>
          <p:cNvGrpSpPr/>
          <p:nvPr/>
        </p:nvGrpSpPr>
        <p:grpSpPr>
          <a:xfrm>
            <a:off x="1659821" y="3843559"/>
            <a:ext cx="474309" cy="465570"/>
            <a:chOff x="5716825" y="3235950"/>
            <a:chExt cx="300900" cy="295375"/>
          </a:xfrm>
        </p:grpSpPr>
        <p:sp>
          <p:nvSpPr>
            <p:cNvPr id="538" name="Google Shape;538;p52"/>
            <p:cNvSpPr/>
            <p:nvPr/>
          </p:nvSpPr>
          <p:spPr>
            <a:xfrm>
              <a:off x="5716825" y="3309975"/>
              <a:ext cx="137075" cy="146525"/>
            </a:xfrm>
            <a:custGeom>
              <a:avLst/>
              <a:gdLst/>
              <a:ahLst/>
              <a:cxnLst/>
              <a:rect l="l" t="t" r="r" b="b"/>
              <a:pathLst>
                <a:path w="5483" h="5861" extrusionOk="0">
                  <a:moveTo>
                    <a:pt x="2584" y="1"/>
                  </a:moveTo>
                  <a:lnTo>
                    <a:pt x="410" y="2206"/>
                  </a:lnTo>
                  <a:cubicBezTo>
                    <a:pt x="1" y="2615"/>
                    <a:pt x="1" y="3277"/>
                    <a:pt x="410" y="3655"/>
                  </a:cubicBezTo>
                  <a:lnTo>
                    <a:pt x="2584" y="5860"/>
                  </a:lnTo>
                  <a:lnTo>
                    <a:pt x="3781" y="4632"/>
                  </a:lnTo>
                  <a:cubicBezTo>
                    <a:pt x="3844" y="4584"/>
                    <a:pt x="3939" y="4561"/>
                    <a:pt x="4029" y="4561"/>
                  </a:cubicBezTo>
                  <a:cubicBezTo>
                    <a:pt x="4120" y="4561"/>
                    <a:pt x="4206" y="4584"/>
                    <a:pt x="4254" y="4632"/>
                  </a:cubicBezTo>
                  <a:lnTo>
                    <a:pt x="4726" y="5104"/>
                  </a:lnTo>
                  <a:cubicBezTo>
                    <a:pt x="4789" y="5167"/>
                    <a:pt x="4884" y="5199"/>
                    <a:pt x="4974" y="5199"/>
                  </a:cubicBezTo>
                  <a:cubicBezTo>
                    <a:pt x="5065" y="5199"/>
                    <a:pt x="5152" y="5167"/>
                    <a:pt x="5199" y="5104"/>
                  </a:cubicBezTo>
                  <a:cubicBezTo>
                    <a:pt x="5325" y="5010"/>
                    <a:pt x="5325" y="4758"/>
                    <a:pt x="5199" y="4632"/>
                  </a:cubicBezTo>
                  <a:lnTo>
                    <a:pt x="4726" y="4159"/>
                  </a:lnTo>
                  <a:cubicBezTo>
                    <a:pt x="4632" y="4065"/>
                    <a:pt x="4632" y="3813"/>
                    <a:pt x="4726" y="3687"/>
                  </a:cubicBezTo>
                  <a:lnTo>
                    <a:pt x="5482" y="2962"/>
                  </a:lnTo>
                  <a:lnTo>
                    <a:pt x="5010" y="2489"/>
                  </a:lnTo>
                  <a:lnTo>
                    <a:pt x="4789" y="2710"/>
                  </a:lnTo>
                  <a:cubicBezTo>
                    <a:pt x="4584" y="2915"/>
                    <a:pt x="4317" y="3017"/>
                    <a:pt x="4049" y="3017"/>
                  </a:cubicBezTo>
                  <a:cubicBezTo>
                    <a:pt x="3781" y="3017"/>
                    <a:pt x="3513" y="2915"/>
                    <a:pt x="3309" y="2710"/>
                  </a:cubicBezTo>
                  <a:cubicBezTo>
                    <a:pt x="2930" y="2332"/>
                    <a:pt x="2930" y="1670"/>
                    <a:pt x="3309" y="1261"/>
                  </a:cubicBezTo>
                  <a:lnTo>
                    <a:pt x="3561" y="1040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2"/>
            <p:cNvSpPr/>
            <p:nvPr/>
          </p:nvSpPr>
          <p:spPr>
            <a:xfrm>
              <a:off x="5794025" y="3235950"/>
              <a:ext cx="145725" cy="133900"/>
            </a:xfrm>
            <a:custGeom>
              <a:avLst/>
              <a:gdLst/>
              <a:ahLst/>
              <a:cxnLst/>
              <a:rect l="l" t="t" r="r" b="b"/>
              <a:pathLst>
                <a:path w="5829" h="5356" extrusionOk="0">
                  <a:moveTo>
                    <a:pt x="2926" y="0"/>
                  </a:moveTo>
                  <a:cubicBezTo>
                    <a:pt x="2662" y="0"/>
                    <a:pt x="2394" y="95"/>
                    <a:pt x="2205" y="284"/>
                  </a:cubicBezTo>
                  <a:lnTo>
                    <a:pt x="0" y="2457"/>
                  </a:lnTo>
                  <a:lnTo>
                    <a:pt x="1229" y="3686"/>
                  </a:lnTo>
                  <a:cubicBezTo>
                    <a:pt x="1323" y="3781"/>
                    <a:pt x="1323" y="4033"/>
                    <a:pt x="1229" y="4127"/>
                  </a:cubicBezTo>
                  <a:lnTo>
                    <a:pt x="725" y="4600"/>
                  </a:lnTo>
                  <a:cubicBezTo>
                    <a:pt x="630" y="4726"/>
                    <a:pt x="630" y="4978"/>
                    <a:pt x="725" y="5072"/>
                  </a:cubicBezTo>
                  <a:cubicBezTo>
                    <a:pt x="788" y="5135"/>
                    <a:pt x="882" y="5167"/>
                    <a:pt x="977" y="5167"/>
                  </a:cubicBezTo>
                  <a:cubicBezTo>
                    <a:pt x="1071" y="5167"/>
                    <a:pt x="1166" y="5135"/>
                    <a:pt x="1229" y="5072"/>
                  </a:cubicBezTo>
                  <a:lnTo>
                    <a:pt x="1701" y="4600"/>
                  </a:lnTo>
                  <a:cubicBezTo>
                    <a:pt x="1749" y="4553"/>
                    <a:pt x="1835" y="4529"/>
                    <a:pt x="1926" y="4529"/>
                  </a:cubicBezTo>
                  <a:cubicBezTo>
                    <a:pt x="2016" y="4529"/>
                    <a:pt x="2111" y="4553"/>
                    <a:pt x="2174" y="4600"/>
                  </a:cubicBezTo>
                  <a:lnTo>
                    <a:pt x="2898" y="5356"/>
                  </a:lnTo>
                  <a:lnTo>
                    <a:pt x="3371" y="4883"/>
                  </a:lnTo>
                  <a:lnTo>
                    <a:pt x="3151" y="4663"/>
                  </a:lnTo>
                  <a:cubicBezTo>
                    <a:pt x="2741" y="4253"/>
                    <a:pt x="2741" y="3592"/>
                    <a:pt x="3151" y="3214"/>
                  </a:cubicBezTo>
                  <a:cubicBezTo>
                    <a:pt x="3340" y="3009"/>
                    <a:pt x="3607" y="2906"/>
                    <a:pt x="3875" y="2906"/>
                  </a:cubicBezTo>
                  <a:cubicBezTo>
                    <a:pt x="4143" y="2906"/>
                    <a:pt x="4411" y="3009"/>
                    <a:pt x="4600" y="3214"/>
                  </a:cubicBezTo>
                  <a:lnTo>
                    <a:pt x="4852" y="3434"/>
                  </a:lnTo>
                  <a:lnTo>
                    <a:pt x="5828" y="2457"/>
                  </a:lnTo>
                  <a:lnTo>
                    <a:pt x="3623" y="284"/>
                  </a:lnTo>
                  <a:cubicBezTo>
                    <a:pt x="3450" y="95"/>
                    <a:pt x="3190" y="0"/>
                    <a:pt x="2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2"/>
            <p:cNvSpPr/>
            <p:nvPr/>
          </p:nvSpPr>
          <p:spPr>
            <a:xfrm>
              <a:off x="5880650" y="3309975"/>
              <a:ext cx="137075" cy="145725"/>
            </a:xfrm>
            <a:custGeom>
              <a:avLst/>
              <a:gdLst/>
              <a:ahLst/>
              <a:cxnLst/>
              <a:rect l="l" t="t" r="r" b="b"/>
              <a:pathLst>
                <a:path w="5483" h="5829" extrusionOk="0">
                  <a:moveTo>
                    <a:pt x="2899" y="1"/>
                  </a:moveTo>
                  <a:lnTo>
                    <a:pt x="1702" y="1229"/>
                  </a:lnTo>
                  <a:cubicBezTo>
                    <a:pt x="1639" y="1292"/>
                    <a:pt x="1544" y="1324"/>
                    <a:pt x="1450" y="1324"/>
                  </a:cubicBezTo>
                  <a:cubicBezTo>
                    <a:pt x="1355" y="1324"/>
                    <a:pt x="1261" y="1292"/>
                    <a:pt x="1198" y="1229"/>
                  </a:cubicBezTo>
                  <a:lnTo>
                    <a:pt x="725" y="757"/>
                  </a:lnTo>
                  <a:cubicBezTo>
                    <a:pt x="678" y="694"/>
                    <a:pt x="591" y="662"/>
                    <a:pt x="501" y="662"/>
                  </a:cubicBezTo>
                  <a:cubicBezTo>
                    <a:pt x="410" y="662"/>
                    <a:pt x="316" y="694"/>
                    <a:pt x="253" y="757"/>
                  </a:cubicBezTo>
                  <a:cubicBezTo>
                    <a:pt x="158" y="883"/>
                    <a:pt x="158" y="1103"/>
                    <a:pt x="253" y="1229"/>
                  </a:cubicBezTo>
                  <a:lnTo>
                    <a:pt x="725" y="1702"/>
                  </a:lnTo>
                  <a:cubicBezTo>
                    <a:pt x="851" y="1828"/>
                    <a:pt x="851" y="2048"/>
                    <a:pt x="725" y="2174"/>
                  </a:cubicBezTo>
                  <a:lnTo>
                    <a:pt x="1" y="2899"/>
                  </a:lnTo>
                  <a:lnTo>
                    <a:pt x="473" y="3372"/>
                  </a:lnTo>
                  <a:lnTo>
                    <a:pt x="694" y="3151"/>
                  </a:lnTo>
                  <a:cubicBezTo>
                    <a:pt x="898" y="2946"/>
                    <a:pt x="1166" y="2844"/>
                    <a:pt x="1434" y="2844"/>
                  </a:cubicBezTo>
                  <a:cubicBezTo>
                    <a:pt x="1702" y="2844"/>
                    <a:pt x="1970" y="2946"/>
                    <a:pt x="2174" y="3151"/>
                  </a:cubicBezTo>
                  <a:cubicBezTo>
                    <a:pt x="2552" y="3529"/>
                    <a:pt x="2552" y="4222"/>
                    <a:pt x="2174" y="4600"/>
                  </a:cubicBezTo>
                  <a:lnTo>
                    <a:pt x="1922" y="4852"/>
                  </a:lnTo>
                  <a:lnTo>
                    <a:pt x="2899" y="5829"/>
                  </a:lnTo>
                  <a:lnTo>
                    <a:pt x="5073" y="3655"/>
                  </a:lnTo>
                  <a:cubicBezTo>
                    <a:pt x="5482" y="3277"/>
                    <a:pt x="5482" y="2615"/>
                    <a:pt x="5073" y="2206"/>
                  </a:cubicBezTo>
                  <a:lnTo>
                    <a:pt x="28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2"/>
            <p:cNvSpPr/>
            <p:nvPr/>
          </p:nvSpPr>
          <p:spPr>
            <a:xfrm>
              <a:off x="5794025" y="3396625"/>
              <a:ext cx="147300" cy="134700"/>
            </a:xfrm>
            <a:custGeom>
              <a:avLst/>
              <a:gdLst/>
              <a:ahLst/>
              <a:cxnLst/>
              <a:rect l="l" t="t" r="r" b="b"/>
              <a:pathLst>
                <a:path w="5892" h="5388" extrusionOk="0">
                  <a:moveTo>
                    <a:pt x="2993" y="0"/>
                  </a:moveTo>
                  <a:lnTo>
                    <a:pt x="2520" y="473"/>
                  </a:lnTo>
                  <a:lnTo>
                    <a:pt x="2741" y="725"/>
                  </a:lnTo>
                  <a:cubicBezTo>
                    <a:pt x="3151" y="1103"/>
                    <a:pt x="3151" y="1764"/>
                    <a:pt x="2741" y="2174"/>
                  </a:cubicBezTo>
                  <a:cubicBezTo>
                    <a:pt x="2505" y="2363"/>
                    <a:pt x="2221" y="2457"/>
                    <a:pt x="1949" y="2457"/>
                  </a:cubicBezTo>
                  <a:cubicBezTo>
                    <a:pt x="1678" y="2457"/>
                    <a:pt x="1418" y="2363"/>
                    <a:pt x="1229" y="2174"/>
                  </a:cubicBezTo>
                  <a:lnTo>
                    <a:pt x="977" y="1922"/>
                  </a:lnTo>
                  <a:lnTo>
                    <a:pt x="0" y="2930"/>
                  </a:lnTo>
                  <a:lnTo>
                    <a:pt x="2205" y="5072"/>
                  </a:lnTo>
                  <a:cubicBezTo>
                    <a:pt x="2394" y="5293"/>
                    <a:pt x="2678" y="5387"/>
                    <a:pt x="2930" y="5387"/>
                  </a:cubicBezTo>
                  <a:cubicBezTo>
                    <a:pt x="3214" y="5387"/>
                    <a:pt x="3497" y="5293"/>
                    <a:pt x="3686" y="5072"/>
                  </a:cubicBezTo>
                  <a:lnTo>
                    <a:pt x="5891" y="2930"/>
                  </a:lnTo>
                  <a:lnTo>
                    <a:pt x="4663" y="1701"/>
                  </a:lnTo>
                  <a:cubicBezTo>
                    <a:pt x="4568" y="1575"/>
                    <a:pt x="4568" y="1355"/>
                    <a:pt x="4663" y="1229"/>
                  </a:cubicBezTo>
                  <a:lnTo>
                    <a:pt x="5167" y="756"/>
                  </a:lnTo>
                  <a:cubicBezTo>
                    <a:pt x="5261" y="630"/>
                    <a:pt x="5261" y="410"/>
                    <a:pt x="5167" y="284"/>
                  </a:cubicBezTo>
                  <a:cubicBezTo>
                    <a:pt x="5104" y="221"/>
                    <a:pt x="5009" y="189"/>
                    <a:pt x="4915" y="189"/>
                  </a:cubicBezTo>
                  <a:cubicBezTo>
                    <a:pt x="4820" y="189"/>
                    <a:pt x="4726" y="221"/>
                    <a:pt x="4663" y="284"/>
                  </a:cubicBezTo>
                  <a:lnTo>
                    <a:pt x="4190" y="756"/>
                  </a:lnTo>
                  <a:cubicBezTo>
                    <a:pt x="4143" y="819"/>
                    <a:pt x="4056" y="851"/>
                    <a:pt x="3966" y="851"/>
                  </a:cubicBezTo>
                  <a:cubicBezTo>
                    <a:pt x="3875" y="851"/>
                    <a:pt x="3781" y="819"/>
                    <a:pt x="3718" y="756"/>
                  </a:cubicBezTo>
                  <a:lnTo>
                    <a:pt x="29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6082;p77"/>
          <p:cNvSpPr/>
          <p:nvPr/>
        </p:nvSpPr>
        <p:spPr>
          <a:xfrm>
            <a:off x="3496693" y="2036946"/>
            <a:ext cx="367261" cy="365438"/>
          </a:xfrm>
          <a:custGeom>
            <a:avLst/>
            <a:gdLst/>
            <a:ahLst/>
            <a:cxnLst/>
            <a:rect l="l" t="t" r="r" b="b"/>
            <a:pathLst>
              <a:path w="12697" h="12634" extrusionOk="0">
                <a:moveTo>
                  <a:pt x="11437" y="819"/>
                </a:moveTo>
                <a:cubicBezTo>
                  <a:pt x="11657" y="819"/>
                  <a:pt x="11815" y="1040"/>
                  <a:pt x="11815" y="1260"/>
                </a:cubicBezTo>
                <a:cubicBezTo>
                  <a:pt x="11815" y="1512"/>
                  <a:pt x="11657" y="1670"/>
                  <a:pt x="11437" y="1670"/>
                </a:cubicBezTo>
                <a:lnTo>
                  <a:pt x="1229" y="1670"/>
                </a:lnTo>
                <a:cubicBezTo>
                  <a:pt x="1009" y="1670"/>
                  <a:pt x="788" y="1449"/>
                  <a:pt x="788" y="1260"/>
                </a:cubicBezTo>
                <a:cubicBezTo>
                  <a:pt x="788" y="1071"/>
                  <a:pt x="1009" y="819"/>
                  <a:pt x="1229" y="819"/>
                </a:cubicBezTo>
                <a:close/>
                <a:moveTo>
                  <a:pt x="8790" y="3277"/>
                </a:moveTo>
                <a:cubicBezTo>
                  <a:pt x="9042" y="3277"/>
                  <a:pt x="9200" y="3466"/>
                  <a:pt x="9200" y="3655"/>
                </a:cubicBezTo>
                <a:lnTo>
                  <a:pt x="9200" y="5356"/>
                </a:lnTo>
                <a:lnTo>
                  <a:pt x="9232" y="5356"/>
                </a:lnTo>
                <a:cubicBezTo>
                  <a:pt x="9232" y="5608"/>
                  <a:pt x="9042" y="5765"/>
                  <a:pt x="8822" y="5765"/>
                </a:cubicBezTo>
                <a:cubicBezTo>
                  <a:pt x="8633" y="5765"/>
                  <a:pt x="8412" y="5545"/>
                  <a:pt x="8412" y="5356"/>
                </a:cubicBezTo>
                <a:lnTo>
                  <a:pt x="8412" y="4694"/>
                </a:lnTo>
                <a:lnTo>
                  <a:pt x="6617" y="6459"/>
                </a:lnTo>
                <a:cubicBezTo>
                  <a:pt x="6538" y="6537"/>
                  <a:pt x="6435" y="6577"/>
                  <a:pt x="6333" y="6577"/>
                </a:cubicBezTo>
                <a:cubicBezTo>
                  <a:pt x="6231" y="6577"/>
                  <a:pt x="6128" y="6537"/>
                  <a:pt x="6050" y="6459"/>
                </a:cubicBezTo>
                <a:lnTo>
                  <a:pt x="5482" y="5923"/>
                </a:lnTo>
                <a:lnTo>
                  <a:pt x="4096" y="7278"/>
                </a:lnTo>
                <a:cubicBezTo>
                  <a:pt x="4033" y="7356"/>
                  <a:pt x="3931" y="7396"/>
                  <a:pt x="3824" y="7396"/>
                </a:cubicBezTo>
                <a:cubicBezTo>
                  <a:pt x="3718" y="7396"/>
                  <a:pt x="3608" y="7356"/>
                  <a:pt x="3529" y="7278"/>
                </a:cubicBezTo>
                <a:cubicBezTo>
                  <a:pt x="3372" y="7120"/>
                  <a:pt x="3372" y="6868"/>
                  <a:pt x="3529" y="6711"/>
                </a:cubicBezTo>
                <a:lnTo>
                  <a:pt x="5167" y="5041"/>
                </a:lnTo>
                <a:cubicBezTo>
                  <a:pt x="5246" y="4962"/>
                  <a:pt x="5356" y="4923"/>
                  <a:pt x="5467" y="4923"/>
                </a:cubicBezTo>
                <a:cubicBezTo>
                  <a:pt x="5577" y="4923"/>
                  <a:pt x="5687" y="4962"/>
                  <a:pt x="5766" y="5041"/>
                </a:cubicBezTo>
                <a:lnTo>
                  <a:pt x="6302" y="5608"/>
                </a:lnTo>
                <a:lnTo>
                  <a:pt x="7814" y="4096"/>
                </a:lnTo>
                <a:lnTo>
                  <a:pt x="7152" y="4096"/>
                </a:lnTo>
                <a:cubicBezTo>
                  <a:pt x="6900" y="4096"/>
                  <a:pt x="6743" y="3907"/>
                  <a:pt x="6743" y="3655"/>
                </a:cubicBezTo>
                <a:cubicBezTo>
                  <a:pt x="6743" y="3434"/>
                  <a:pt x="6932" y="3277"/>
                  <a:pt x="7152" y="3277"/>
                </a:cubicBezTo>
                <a:close/>
                <a:moveTo>
                  <a:pt x="6302" y="11058"/>
                </a:moveTo>
                <a:cubicBezTo>
                  <a:pt x="6554" y="11058"/>
                  <a:pt x="6743" y="11279"/>
                  <a:pt x="6743" y="11468"/>
                </a:cubicBezTo>
                <a:cubicBezTo>
                  <a:pt x="6743" y="11657"/>
                  <a:pt x="6554" y="11846"/>
                  <a:pt x="6302" y="11846"/>
                </a:cubicBezTo>
                <a:cubicBezTo>
                  <a:pt x="6081" y="11846"/>
                  <a:pt x="5924" y="11657"/>
                  <a:pt x="5924" y="11468"/>
                </a:cubicBezTo>
                <a:cubicBezTo>
                  <a:pt x="5924" y="11279"/>
                  <a:pt x="6113" y="11058"/>
                  <a:pt x="6302" y="11058"/>
                </a:cubicBezTo>
                <a:close/>
                <a:moveTo>
                  <a:pt x="1229" y="0"/>
                </a:moveTo>
                <a:cubicBezTo>
                  <a:pt x="568" y="0"/>
                  <a:pt x="1" y="536"/>
                  <a:pt x="1" y="1229"/>
                </a:cubicBezTo>
                <a:cubicBezTo>
                  <a:pt x="1" y="1764"/>
                  <a:pt x="379" y="2205"/>
                  <a:pt x="851" y="2394"/>
                </a:cubicBezTo>
                <a:lnTo>
                  <a:pt x="851" y="8254"/>
                </a:lnTo>
                <a:lnTo>
                  <a:pt x="442" y="8254"/>
                </a:lnTo>
                <a:cubicBezTo>
                  <a:pt x="221" y="8254"/>
                  <a:pt x="64" y="8475"/>
                  <a:pt x="64" y="8664"/>
                </a:cubicBezTo>
                <a:cubicBezTo>
                  <a:pt x="64" y="8916"/>
                  <a:pt x="253" y="9042"/>
                  <a:pt x="442" y="9042"/>
                </a:cubicBezTo>
                <a:lnTo>
                  <a:pt x="5955" y="9042"/>
                </a:lnTo>
                <a:lnTo>
                  <a:pt x="5955" y="10239"/>
                </a:lnTo>
                <a:cubicBezTo>
                  <a:pt x="5482" y="10397"/>
                  <a:pt x="5136" y="10869"/>
                  <a:pt x="5136" y="11405"/>
                </a:cubicBezTo>
                <a:cubicBezTo>
                  <a:pt x="5136" y="12098"/>
                  <a:pt x="5671" y="12633"/>
                  <a:pt x="6365" y="12633"/>
                </a:cubicBezTo>
                <a:cubicBezTo>
                  <a:pt x="7026" y="12633"/>
                  <a:pt x="7625" y="12098"/>
                  <a:pt x="7625" y="11405"/>
                </a:cubicBezTo>
                <a:cubicBezTo>
                  <a:pt x="7625" y="10869"/>
                  <a:pt x="7247" y="10428"/>
                  <a:pt x="6774" y="10239"/>
                </a:cubicBezTo>
                <a:lnTo>
                  <a:pt x="6774" y="9042"/>
                </a:lnTo>
                <a:lnTo>
                  <a:pt x="12288" y="9042"/>
                </a:lnTo>
                <a:cubicBezTo>
                  <a:pt x="12540" y="9042"/>
                  <a:pt x="12697" y="8853"/>
                  <a:pt x="12697" y="8664"/>
                </a:cubicBezTo>
                <a:cubicBezTo>
                  <a:pt x="12666" y="8443"/>
                  <a:pt x="12508" y="8254"/>
                  <a:pt x="12256" y="8254"/>
                </a:cubicBezTo>
                <a:lnTo>
                  <a:pt x="11815" y="8254"/>
                </a:lnTo>
                <a:lnTo>
                  <a:pt x="11815" y="2394"/>
                </a:lnTo>
                <a:cubicBezTo>
                  <a:pt x="12288" y="2237"/>
                  <a:pt x="12666" y="1764"/>
                  <a:pt x="12666" y="1229"/>
                </a:cubicBezTo>
                <a:cubicBezTo>
                  <a:pt x="12666" y="567"/>
                  <a:pt x="12098" y="0"/>
                  <a:pt x="114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6125;p77"/>
          <p:cNvSpPr/>
          <p:nvPr/>
        </p:nvSpPr>
        <p:spPr>
          <a:xfrm>
            <a:off x="5360473" y="3866590"/>
            <a:ext cx="241524" cy="367261"/>
          </a:xfrm>
          <a:custGeom>
            <a:avLst/>
            <a:gdLst/>
            <a:ahLst/>
            <a:cxnLst/>
            <a:rect l="l" t="t" r="r" b="b"/>
            <a:pathLst>
              <a:path w="8350" h="12697" extrusionOk="0">
                <a:moveTo>
                  <a:pt x="4222" y="1166"/>
                </a:moveTo>
                <a:cubicBezTo>
                  <a:pt x="4443" y="1166"/>
                  <a:pt x="4600" y="1386"/>
                  <a:pt x="4600" y="1607"/>
                </a:cubicBezTo>
                <a:lnTo>
                  <a:pt x="4600" y="1890"/>
                </a:lnTo>
                <a:cubicBezTo>
                  <a:pt x="5073" y="2048"/>
                  <a:pt x="5451" y="2520"/>
                  <a:pt x="5451" y="3088"/>
                </a:cubicBezTo>
                <a:cubicBezTo>
                  <a:pt x="5451" y="3308"/>
                  <a:pt x="5231" y="3497"/>
                  <a:pt x="5010" y="3497"/>
                </a:cubicBezTo>
                <a:cubicBezTo>
                  <a:pt x="4758" y="3497"/>
                  <a:pt x="4600" y="3308"/>
                  <a:pt x="4600" y="3088"/>
                </a:cubicBezTo>
                <a:cubicBezTo>
                  <a:pt x="4600" y="2835"/>
                  <a:pt x="4411" y="2678"/>
                  <a:pt x="4222" y="2678"/>
                </a:cubicBezTo>
                <a:cubicBezTo>
                  <a:pt x="3970" y="2678"/>
                  <a:pt x="3781" y="2867"/>
                  <a:pt x="3781" y="3088"/>
                </a:cubicBezTo>
                <a:cubicBezTo>
                  <a:pt x="3781" y="3308"/>
                  <a:pt x="4096" y="3529"/>
                  <a:pt x="4443" y="3781"/>
                </a:cubicBezTo>
                <a:cubicBezTo>
                  <a:pt x="4884" y="4096"/>
                  <a:pt x="5451" y="4505"/>
                  <a:pt x="5451" y="5167"/>
                </a:cubicBezTo>
                <a:cubicBezTo>
                  <a:pt x="5451" y="5702"/>
                  <a:pt x="5073" y="6143"/>
                  <a:pt x="4600" y="6333"/>
                </a:cubicBezTo>
                <a:lnTo>
                  <a:pt x="4600" y="6616"/>
                </a:lnTo>
                <a:cubicBezTo>
                  <a:pt x="4600" y="6868"/>
                  <a:pt x="4411" y="7026"/>
                  <a:pt x="4222" y="7026"/>
                </a:cubicBezTo>
                <a:cubicBezTo>
                  <a:pt x="3970" y="7026"/>
                  <a:pt x="3781" y="6805"/>
                  <a:pt x="3781" y="6616"/>
                </a:cubicBezTo>
                <a:lnTo>
                  <a:pt x="3781" y="6333"/>
                </a:lnTo>
                <a:cubicBezTo>
                  <a:pt x="3309" y="6143"/>
                  <a:pt x="2962" y="5702"/>
                  <a:pt x="2962" y="5167"/>
                </a:cubicBezTo>
                <a:cubicBezTo>
                  <a:pt x="2962" y="4915"/>
                  <a:pt x="3151" y="4757"/>
                  <a:pt x="3372" y="4757"/>
                </a:cubicBezTo>
                <a:cubicBezTo>
                  <a:pt x="3624" y="4757"/>
                  <a:pt x="3781" y="4978"/>
                  <a:pt x="3781" y="5167"/>
                </a:cubicBezTo>
                <a:cubicBezTo>
                  <a:pt x="3781" y="5387"/>
                  <a:pt x="3970" y="5608"/>
                  <a:pt x="4222" y="5608"/>
                </a:cubicBezTo>
                <a:cubicBezTo>
                  <a:pt x="4443" y="5608"/>
                  <a:pt x="4600" y="5387"/>
                  <a:pt x="4600" y="5167"/>
                </a:cubicBezTo>
                <a:cubicBezTo>
                  <a:pt x="4600" y="4915"/>
                  <a:pt x="4285" y="4694"/>
                  <a:pt x="3939" y="4442"/>
                </a:cubicBezTo>
                <a:cubicBezTo>
                  <a:pt x="3498" y="4127"/>
                  <a:pt x="2962" y="3749"/>
                  <a:pt x="2962" y="3088"/>
                </a:cubicBezTo>
                <a:cubicBezTo>
                  <a:pt x="2962" y="2520"/>
                  <a:pt x="3309" y="2079"/>
                  <a:pt x="3781" y="1890"/>
                </a:cubicBezTo>
                <a:lnTo>
                  <a:pt x="3781" y="1607"/>
                </a:lnTo>
                <a:cubicBezTo>
                  <a:pt x="3781" y="1386"/>
                  <a:pt x="3970" y="1166"/>
                  <a:pt x="4222" y="1166"/>
                </a:cubicBezTo>
                <a:close/>
                <a:moveTo>
                  <a:pt x="4222" y="0"/>
                </a:moveTo>
                <a:cubicBezTo>
                  <a:pt x="1923" y="0"/>
                  <a:pt x="64" y="1859"/>
                  <a:pt x="64" y="4127"/>
                </a:cubicBezTo>
                <a:cubicBezTo>
                  <a:pt x="64" y="6270"/>
                  <a:pt x="1733" y="8034"/>
                  <a:pt x="3781" y="8223"/>
                </a:cubicBezTo>
                <a:lnTo>
                  <a:pt x="3781" y="9767"/>
                </a:lnTo>
                <a:cubicBezTo>
                  <a:pt x="3655" y="9609"/>
                  <a:pt x="3529" y="9483"/>
                  <a:pt x="3372" y="9325"/>
                </a:cubicBezTo>
                <a:cubicBezTo>
                  <a:pt x="2647" y="8601"/>
                  <a:pt x="1576" y="8128"/>
                  <a:pt x="442" y="8128"/>
                </a:cubicBezTo>
                <a:cubicBezTo>
                  <a:pt x="190" y="8128"/>
                  <a:pt x="32" y="8317"/>
                  <a:pt x="32" y="8506"/>
                </a:cubicBezTo>
                <a:cubicBezTo>
                  <a:pt x="1" y="9609"/>
                  <a:pt x="442" y="10617"/>
                  <a:pt x="1261" y="11468"/>
                </a:cubicBezTo>
                <a:cubicBezTo>
                  <a:pt x="2049" y="12255"/>
                  <a:pt x="3057" y="12696"/>
                  <a:pt x="4096" y="12696"/>
                </a:cubicBezTo>
                <a:lnTo>
                  <a:pt x="4159" y="12696"/>
                </a:lnTo>
                <a:cubicBezTo>
                  <a:pt x="5231" y="12696"/>
                  <a:pt x="6302" y="12287"/>
                  <a:pt x="7089" y="11468"/>
                </a:cubicBezTo>
                <a:cubicBezTo>
                  <a:pt x="7877" y="10680"/>
                  <a:pt x="8318" y="9641"/>
                  <a:pt x="8318" y="8506"/>
                </a:cubicBezTo>
                <a:cubicBezTo>
                  <a:pt x="8350" y="8317"/>
                  <a:pt x="8160" y="8128"/>
                  <a:pt x="7940" y="8128"/>
                </a:cubicBezTo>
                <a:cubicBezTo>
                  <a:pt x="7871" y="8124"/>
                  <a:pt x="7801" y="8122"/>
                  <a:pt x="7733" y="8122"/>
                </a:cubicBezTo>
                <a:cubicBezTo>
                  <a:pt x="6711" y="8122"/>
                  <a:pt x="5778" y="8558"/>
                  <a:pt x="5010" y="9325"/>
                </a:cubicBezTo>
                <a:cubicBezTo>
                  <a:pt x="4852" y="9483"/>
                  <a:pt x="4726" y="9609"/>
                  <a:pt x="4600" y="9767"/>
                </a:cubicBezTo>
                <a:lnTo>
                  <a:pt x="4600" y="8223"/>
                </a:lnTo>
                <a:cubicBezTo>
                  <a:pt x="6680" y="8034"/>
                  <a:pt x="8350" y="6270"/>
                  <a:pt x="8350" y="4127"/>
                </a:cubicBezTo>
                <a:cubicBezTo>
                  <a:pt x="8350" y="1859"/>
                  <a:pt x="6491" y="0"/>
                  <a:pt x="42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6223;p77"/>
          <p:cNvGrpSpPr/>
          <p:nvPr/>
        </p:nvGrpSpPr>
        <p:grpSpPr>
          <a:xfrm>
            <a:off x="7062467" y="2031372"/>
            <a:ext cx="369112" cy="364657"/>
            <a:chOff x="-59869425" y="4102225"/>
            <a:chExt cx="319025" cy="315175"/>
          </a:xfrm>
          <a:solidFill>
            <a:schemeClr val="bg1"/>
          </a:solidFill>
        </p:grpSpPr>
        <p:sp>
          <p:nvSpPr>
            <p:cNvPr id="54" name="Google Shape;6224;p77"/>
            <p:cNvSpPr/>
            <p:nvPr/>
          </p:nvSpPr>
          <p:spPr>
            <a:xfrm>
              <a:off x="-59869425" y="4102225"/>
              <a:ext cx="149675" cy="256825"/>
            </a:xfrm>
            <a:custGeom>
              <a:avLst/>
              <a:gdLst/>
              <a:ahLst/>
              <a:cxnLst/>
              <a:rect l="l" t="t" r="r" b="b"/>
              <a:pathLst>
                <a:path w="5987" h="10273" extrusionOk="0">
                  <a:moveTo>
                    <a:pt x="5532" y="1"/>
                  </a:moveTo>
                  <a:cubicBezTo>
                    <a:pt x="5515" y="1"/>
                    <a:pt x="5499" y="2"/>
                    <a:pt x="5483" y="4"/>
                  </a:cubicBezTo>
                  <a:cubicBezTo>
                    <a:pt x="2364" y="445"/>
                    <a:pt x="1" y="3123"/>
                    <a:pt x="1" y="6274"/>
                  </a:cubicBezTo>
                  <a:cubicBezTo>
                    <a:pt x="1" y="7692"/>
                    <a:pt x="442" y="8983"/>
                    <a:pt x="1293" y="10086"/>
                  </a:cubicBezTo>
                  <a:cubicBezTo>
                    <a:pt x="1381" y="10209"/>
                    <a:pt x="1507" y="10273"/>
                    <a:pt x="1635" y="10273"/>
                  </a:cubicBezTo>
                  <a:cubicBezTo>
                    <a:pt x="1737" y="10273"/>
                    <a:pt x="1839" y="10233"/>
                    <a:pt x="1923" y="10149"/>
                  </a:cubicBezTo>
                  <a:lnTo>
                    <a:pt x="3719" y="8353"/>
                  </a:lnTo>
                  <a:cubicBezTo>
                    <a:pt x="3813" y="8259"/>
                    <a:pt x="3845" y="8007"/>
                    <a:pt x="3782" y="7849"/>
                  </a:cubicBezTo>
                  <a:cubicBezTo>
                    <a:pt x="3498" y="7376"/>
                    <a:pt x="3341" y="6809"/>
                    <a:pt x="3341" y="6274"/>
                  </a:cubicBezTo>
                  <a:cubicBezTo>
                    <a:pt x="3341" y="4888"/>
                    <a:pt x="4286" y="3659"/>
                    <a:pt x="5672" y="3312"/>
                  </a:cubicBezTo>
                  <a:cubicBezTo>
                    <a:pt x="5861" y="3281"/>
                    <a:pt x="5987" y="3123"/>
                    <a:pt x="5987" y="2934"/>
                  </a:cubicBezTo>
                  <a:lnTo>
                    <a:pt x="5987" y="414"/>
                  </a:lnTo>
                  <a:cubicBezTo>
                    <a:pt x="5958" y="180"/>
                    <a:pt x="5739" y="1"/>
                    <a:pt x="55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225;p77"/>
            <p:cNvSpPr/>
            <p:nvPr/>
          </p:nvSpPr>
          <p:spPr>
            <a:xfrm>
              <a:off x="-59811125" y="4322075"/>
              <a:ext cx="201650" cy="95325"/>
            </a:xfrm>
            <a:custGeom>
              <a:avLst/>
              <a:gdLst/>
              <a:ahLst/>
              <a:cxnLst/>
              <a:rect l="l" t="t" r="r" b="b"/>
              <a:pathLst>
                <a:path w="8066" h="3813" extrusionOk="0">
                  <a:moveTo>
                    <a:pt x="5758" y="0"/>
                  </a:moveTo>
                  <a:cubicBezTo>
                    <a:pt x="5692" y="0"/>
                    <a:pt x="5629" y="11"/>
                    <a:pt x="5577" y="32"/>
                  </a:cubicBezTo>
                  <a:cubicBezTo>
                    <a:pt x="5091" y="339"/>
                    <a:pt x="4530" y="489"/>
                    <a:pt x="3972" y="489"/>
                  </a:cubicBezTo>
                  <a:cubicBezTo>
                    <a:pt x="3444" y="489"/>
                    <a:pt x="2917" y="355"/>
                    <a:pt x="2458" y="95"/>
                  </a:cubicBezTo>
                  <a:cubicBezTo>
                    <a:pt x="2389" y="53"/>
                    <a:pt x="2314" y="30"/>
                    <a:pt x="2239" y="30"/>
                  </a:cubicBezTo>
                  <a:cubicBezTo>
                    <a:pt x="2141" y="30"/>
                    <a:pt x="2042" y="69"/>
                    <a:pt x="1954" y="158"/>
                  </a:cubicBezTo>
                  <a:lnTo>
                    <a:pt x="189" y="1922"/>
                  </a:lnTo>
                  <a:cubicBezTo>
                    <a:pt x="0" y="2143"/>
                    <a:pt x="32" y="2395"/>
                    <a:pt x="221" y="2552"/>
                  </a:cubicBezTo>
                  <a:cubicBezTo>
                    <a:pt x="1324" y="3403"/>
                    <a:pt x="2615" y="3812"/>
                    <a:pt x="4001" y="3812"/>
                  </a:cubicBezTo>
                  <a:cubicBezTo>
                    <a:pt x="5388" y="3812"/>
                    <a:pt x="6711" y="3403"/>
                    <a:pt x="7814" y="2521"/>
                  </a:cubicBezTo>
                  <a:cubicBezTo>
                    <a:pt x="8034" y="2363"/>
                    <a:pt x="8066" y="2080"/>
                    <a:pt x="7877" y="1890"/>
                  </a:cubicBezTo>
                  <a:lnTo>
                    <a:pt x="6112" y="126"/>
                  </a:lnTo>
                  <a:cubicBezTo>
                    <a:pt x="6028" y="42"/>
                    <a:pt x="5888" y="0"/>
                    <a:pt x="57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226;p77"/>
            <p:cNvSpPr/>
            <p:nvPr/>
          </p:nvSpPr>
          <p:spPr>
            <a:xfrm>
              <a:off x="-59700075" y="4102225"/>
              <a:ext cx="149675" cy="256525"/>
            </a:xfrm>
            <a:custGeom>
              <a:avLst/>
              <a:gdLst/>
              <a:ahLst/>
              <a:cxnLst/>
              <a:rect l="l" t="t" r="r" b="b"/>
              <a:pathLst>
                <a:path w="5987" h="10261" extrusionOk="0">
                  <a:moveTo>
                    <a:pt x="418" y="1"/>
                  </a:moveTo>
                  <a:cubicBezTo>
                    <a:pt x="190" y="1"/>
                    <a:pt x="1" y="180"/>
                    <a:pt x="1" y="414"/>
                  </a:cubicBezTo>
                  <a:lnTo>
                    <a:pt x="1" y="2934"/>
                  </a:lnTo>
                  <a:cubicBezTo>
                    <a:pt x="1" y="3123"/>
                    <a:pt x="127" y="3281"/>
                    <a:pt x="316" y="3312"/>
                  </a:cubicBezTo>
                  <a:cubicBezTo>
                    <a:pt x="1639" y="3659"/>
                    <a:pt x="2647" y="4856"/>
                    <a:pt x="2647" y="6274"/>
                  </a:cubicBezTo>
                  <a:cubicBezTo>
                    <a:pt x="2647" y="6809"/>
                    <a:pt x="2489" y="7376"/>
                    <a:pt x="2206" y="7849"/>
                  </a:cubicBezTo>
                  <a:cubicBezTo>
                    <a:pt x="2080" y="8007"/>
                    <a:pt x="2111" y="8196"/>
                    <a:pt x="2269" y="8353"/>
                  </a:cubicBezTo>
                  <a:lnTo>
                    <a:pt x="4065" y="10149"/>
                  </a:lnTo>
                  <a:cubicBezTo>
                    <a:pt x="4137" y="10221"/>
                    <a:pt x="4242" y="10260"/>
                    <a:pt x="4350" y="10260"/>
                  </a:cubicBezTo>
                  <a:cubicBezTo>
                    <a:pt x="4478" y="10260"/>
                    <a:pt x="4609" y="10205"/>
                    <a:pt x="4695" y="10086"/>
                  </a:cubicBezTo>
                  <a:cubicBezTo>
                    <a:pt x="5514" y="8983"/>
                    <a:pt x="5987" y="7660"/>
                    <a:pt x="5987" y="6274"/>
                  </a:cubicBezTo>
                  <a:cubicBezTo>
                    <a:pt x="5892" y="3123"/>
                    <a:pt x="3592" y="445"/>
                    <a:pt x="473" y="4"/>
                  </a:cubicBezTo>
                  <a:cubicBezTo>
                    <a:pt x="455" y="2"/>
                    <a:pt x="436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227;p77"/>
            <p:cNvSpPr/>
            <p:nvPr/>
          </p:nvSpPr>
          <p:spPr>
            <a:xfrm>
              <a:off x="-59742600" y="4187375"/>
              <a:ext cx="63025" cy="144950"/>
            </a:xfrm>
            <a:custGeom>
              <a:avLst/>
              <a:gdLst/>
              <a:ahLst/>
              <a:cxnLst/>
              <a:rect l="l" t="t" r="r" b="b"/>
              <a:pathLst>
                <a:path w="2521" h="5798" extrusionOk="0">
                  <a:moveTo>
                    <a:pt x="1260" y="1"/>
                  </a:moveTo>
                  <a:cubicBezTo>
                    <a:pt x="1040" y="1"/>
                    <a:pt x="819" y="190"/>
                    <a:pt x="819" y="379"/>
                  </a:cubicBezTo>
                  <a:lnTo>
                    <a:pt x="819" y="662"/>
                  </a:lnTo>
                  <a:cubicBezTo>
                    <a:pt x="347" y="820"/>
                    <a:pt x="0" y="1293"/>
                    <a:pt x="0" y="1860"/>
                  </a:cubicBezTo>
                  <a:cubicBezTo>
                    <a:pt x="0" y="2521"/>
                    <a:pt x="567" y="2899"/>
                    <a:pt x="977" y="3214"/>
                  </a:cubicBezTo>
                  <a:cubicBezTo>
                    <a:pt x="1292" y="3466"/>
                    <a:pt x="1670" y="3687"/>
                    <a:pt x="1670" y="3939"/>
                  </a:cubicBezTo>
                  <a:cubicBezTo>
                    <a:pt x="1670" y="4160"/>
                    <a:pt x="1450" y="4380"/>
                    <a:pt x="1260" y="4380"/>
                  </a:cubicBezTo>
                  <a:cubicBezTo>
                    <a:pt x="1071" y="4380"/>
                    <a:pt x="819" y="4160"/>
                    <a:pt x="819" y="3939"/>
                  </a:cubicBezTo>
                  <a:cubicBezTo>
                    <a:pt x="819" y="3687"/>
                    <a:pt x="630" y="3529"/>
                    <a:pt x="441" y="3529"/>
                  </a:cubicBezTo>
                  <a:cubicBezTo>
                    <a:pt x="252" y="3529"/>
                    <a:pt x="32" y="3750"/>
                    <a:pt x="32" y="3939"/>
                  </a:cubicBezTo>
                  <a:cubicBezTo>
                    <a:pt x="32" y="4475"/>
                    <a:pt x="410" y="4916"/>
                    <a:pt x="882" y="5105"/>
                  </a:cubicBezTo>
                  <a:lnTo>
                    <a:pt x="882" y="5388"/>
                  </a:lnTo>
                  <a:cubicBezTo>
                    <a:pt x="882" y="5640"/>
                    <a:pt x="1071" y="5798"/>
                    <a:pt x="1292" y="5798"/>
                  </a:cubicBezTo>
                  <a:cubicBezTo>
                    <a:pt x="1544" y="5798"/>
                    <a:pt x="1702" y="5577"/>
                    <a:pt x="1702" y="5388"/>
                  </a:cubicBezTo>
                  <a:lnTo>
                    <a:pt x="1702" y="5073"/>
                  </a:lnTo>
                  <a:cubicBezTo>
                    <a:pt x="2174" y="4916"/>
                    <a:pt x="2521" y="4443"/>
                    <a:pt x="2521" y="3907"/>
                  </a:cubicBezTo>
                  <a:cubicBezTo>
                    <a:pt x="2521" y="3214"/>
                    <a:pt x="1985" y="2836"/>
                    <a:pt x="1544" y="2521"/>
                  </a:cubicBezTo>
                  <a:cubicBezTo>
                    <a:pt x="1229" y="2269"/>
                    <a:pt x="882" y="2049"/>
                    <a:pt x="882" y="1797"/>
                  </a:cubicBezTo>
                  <a:cubicBezTo>
                    <a:pt x="882" y="1576"/>
                    <a:pt x="1071" y="1419"/>
                    <a:pt x="1292" y="1419"/>
                  </a:cubicBezTo>
                  <a:cubicBezTo>
                    <a:pt x="1544" y="1419"/>
                    <a:pt x="1702" y="1608"/>
                    <a:pt x="1702" y="1797"/>
                  </a:cubicBezTo>
                  <a:cubicBezTo>
                    <a:pt x="1702" y="2049"/>
                    <a:pt x="1891" y="2238"/>
                    <a:pt x="2143" y="2238"/>
                  </a:cubicBezTo>
                  <a:cubicBezTo>
                    <a:pt x="2363" y="2238"/>
                    <a:pt x="2521" y="2049"/>
                    <a:pt x="2521" y="1797"/>
                  </a:cubicBezTo>
                  <a:cubicBezTo>
                    <a:pt x="2521" y="1261"/>
                    <a:pt x="2174" y="820"/>
                    <a:pt x="1702" y="631"/>
                  </a:cubicBezTo>
                  <a:lnTo>
                    <a:pt x="1702" y="347"/>
                  </a:lnTo>
                  <a:cubicBezTo>
                    <a:pt x="1702" y="158"/>
                    <a:pt x="1513" y="1"/>
                    <a:pt x="12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921" y="284401"/>
            <a:ext cx="1066457" cy="56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6"/>
          <p:cNvSpPr txBox="1">
            <a:spLocks noGrp="1"/>
          </p:cNvSpPr>
          <p:nvPr>
            <p:ph type="title"/>
          </p:nvPr>
        </p:nvSpPr>
        <p:spPr>
          <a:xfrm>
            <a:off x="720000" y="2931799"/>
            <a:ext cx="2282100" cy="10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400" dirty="0" smtClean="0"/>
              <a:t>0,1 €</a:t>
            </a:r>
            <a:endParaRPr sz="4400" dirty="0"/>
          </a:p>
        </p:txBody>
      </p:sp>
      <p:sp>
        <p:nvSpPr>
          <p:cNvPr id="579" name="Google Shape;579;p56"/>
          <p:cNvSpPr txBox="1">
            <a:spLocks noGrp="1"/>
          </p:cNvSpPr>
          <p:nvPr>
            <p:ph type="subTitle" idx="1"/>
          </p:nvPr>
        </p:nvSpPr>
        <p:spPr>
          <a:xfrm>
            <a:off x="266701" y="3816727"/>
            <a:ext cx="3164248" cy="9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Taxa per dosar procesat prin platforma. </a:t>
            </a:r>
            <a:r>
              <a:rPr lang="en" b="1" dirty="0" smtClean="0"/>
              <a:t>(mai ieftin ca un dosar cu sina)</a:t>
            </a:r>
            <a:endParaRPr b="1" dirty="0"/>
          </a:p>
        </p:txBody>
      </p:sp>
      <p:sp>
        <p:nvSpPr>
          <p:cNvPr id="580" name="Google Shape;580;p56"/>
          <p:cNvSpPr txBox="1">
            <a:spLocks noGrp="1"/>
          </p:cNvSpPr>
          <p:nvPr>
            <p:ph type="title" idx="2"/>
          </p:nvPr>
        </p:nvSpPr>
        <p:spPr>
          <a:xfrm>
            <a:off x="3430973" y="2931799"/>
            <a:ext cx="2282100" cy="10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500</a:t>
            </a:r>
            <a:endParaRPr dirty="0"/>
          </a:p>
        </p:txBody>
      </p:sp>
      <p:sp>
        <p:nvSpPr>
          <p:cNvPr id="581" name="Google Shape;581;p56"/>
          <p:cNvSpPr txBox="1">
            <a:spLocks noGrp="1"/>
          </p:cNvSpPr>
          <p:nvPr>
            <p:ph type="subTitle" idx="3"/>
          </p:nvPr>
        </p:nvSpPr>
        <p:spPr>
          <a:xfrm>
            <a:off x="3430975" y="3816727"/>
            <a:ext cx="2282100" cy="9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Dosare procesate in medie per institutie lunar</a:t>
            </a:r>
            <a:endParaRPr dirty="0"/>
          </a:p>
        </p:txBody>
      </p:sp>
      <p:sp>
        <p:nvSpPr>
          <p:cNvPr id="582" name="Google Shape;582;p56"/>
          <p:cNvSpPr txBox="1">
            <a:spLocks noGrp="1"/>
          </p:cNvSpPr>
          <p:nvPr>
            <p:ph type="title" idx="4"/>
          </p:nvPr>
        </p:nvSpPr>
        <p:spPr>
          <a:xfrm>
            <a:off x="6141946" y="2931799"/>
            <a:ext cx="2282100" cy="10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+15</a:t>
            </a:r>
            <a:endParaRPr sz="4400" dirty="0"/>
          </a:p>
        </p:txBody>
      </p:sp>
      <p:sp>
        <p:nvSpPr>
          <p:cNvPr id="583" name="Google Shape;583;p56"/>
          <p:cNvSpPr txBox="1">
            <a:spLocks noGrp="1"/>
          </p:cNvSpPr>
          <p:nvPr>
            <p:ph type="subTitle" idx="5"/>
          </p:nvPr>
        </p:nvSpPr>
        <p:spPr>
          <a:xfrm>
            <a:off x="6141950" y="3816727"/>
            <a:ext cx="2282100" cy="9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Rata de adaugare lunara a institutiilor la portofoliu</a:t>
            </a:r>
            <a:endParaRPr dirty="0"/>
          </a:p>
        </p:txBody>
      </p:sp>
      <p:pic>
        <p:nvPicPr>
          <p:cNvPr id="584" name="Google Shape;584;p56"/>
          <p:cNvPicPr preferRelativeResize="0"/>
          <p:nvPr/>
        </p:nvPicPr>
        <p:blipFill rotWithShape="1">
          <a:blip r:embed="rId3">
            <a:alphaModFix/>
          </a:blip>
          <a:srcRect l="32235" t="12533" r="10762"/>
          <a:stretch/>
        </p:blipFill>
        <p:spPr>
          <a:xfrm>
            <a:off x="3430949" y="540000"/>
            <a:ext cx="2282102" cy="233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56"/>
          <p:cNvPicPr preferRelativeResize="0"/>
          <p:nvPr/>
        </p:nvPicPr>
        <p:blipFill rotWithShape="1">
          <a:blip r:embed="rId4">
            <a:alphaModFix/>
          </a:blip>
          <a:srcRect l="22521" r="22521"/>
          <a:stretch/>
        </p:blipFill>
        <p:spPr>
          <a:xfrm>
            <a:off x="720000" y="540000"/>
            <a:ext cx="2282098" cy="2336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56"/>
          <p:cNvPicPr preferRelativeResize="0"/>
          <p:nvPr/>
        </p:nvPicPr>
        <p:blipFill rotWithShape="1">
          <a:blip r:embed="rId5">
            <a:alphaModFix/>
          </a:blip>
          <a:srcRect l="33466"/>
          <a:stretch/>
        </p:blipFill>
        <p:spPr>
          <a:xfrm>
            <a:off x="6141900" y="540000"/>
            <a:ext cx="2282103" cy="2336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740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Salarii brut echipa</a:t>
            </a:r>
            <a:endParaRPr dirty="0"/>
          </a:p>
        </p:txBody>
      </p:sp>
      <p:grpSp>
        <p:nvGrpSpPr>
          <p:cNvPr id="409" name="Google Shape;409;p50"/>
          <p:cNvGrpSpPr/>
          <p:nvPr/>
        </p:nvGrpSpPr>
        <p:grpSpPr>
          <a:xfrm>
            <a:off x="1510325" y="2047861"/>
            <a:ext cx="5736663" cy="2383320"/>
            <a:chOff x="740705" y="1816913"/>
            <a:chExt cx="5736663" cy="2383320"/>
          </a:xfrm>
        </p:grpSpPr>
        <p:sp>
          <p:nvSpPr>
            <p:cNvPr id="410" name="Google Shape;410;p50"/>
            <p:cNvSpPr/>
            <p:nvPr/>
          </p:nvSpPr>
          <p:spPr>
            <a:xfrm>
              <a:off x="2666732" y="1816913"/>
              <a:ext cx="1884600" cy="566100"/>
            </a:xfrm>
            <a:prstGeom prst="rect">
              <a:avLst/>
            </a:prstGeom>
            <a:gradFill>
              <a:gsLst>
                <a:gs pos="0">
                  <a:srgbClr val="6930C3"/>
                </a:gs>
                <a:gs pos="100000">
                  <a:srgbClr val="00C4FF">
                    <a:alpha val="63921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0"/>
            <p:cNvSpPr/>
            <p:nvPr/>
          </p:nvSpPr>
          <p:spPr>
            <a:xfrm rot="10800000">
              <a:off x="4592768" y="1816942"/>
              <a:ext cx="1884600" cy="566100"/>
            </a:xfrm>
            <a:prstGeom prst="rect">
              <a:avLst/>
            </a:prstGeom>
            <a:gradFill>
              <a:gsLst>
                <a:gs pos="0">
                  <a:srgbClr val="6930C3"/>
                </a:gs>
                <a:gs pos="100000">
                  <a:srgbClr val="00C4FF">
                    <a:alpha val="63921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0"/>
            <p:cNvSpPr/>
            <p:nvPr/>
          </p:nvSpPr>
          <p:spPr>
            <a:xfrm rot="10800000">
              <a:off x="740705" y="2422653"/>
              <a:ext cx="1884600" cy="566100"/>
            </a:xfrm>
            <a:prstGeom prst="rect">
              <a:avLst/>
            </a:prstGeom>
            <a:gradFill>
              <a:gsLst>
                <a:gs pos="0">
                  <a:srgbClr val="6930C3"/>
                </a:gs>
                <a:gs pos="100000">
                  <a:srgbClr val="00C4FF">
                    <a:alpha val="63921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0"/>
            <p:cNvSpPr/>
            <p:nvPr/>
          </p:nvSpPr>
          <p:spPr>
            <a:xfrm rot="10800000">
              <a:off x="740705" y="3028393"/>
              <a:ext cx="1884600" cy="566100"/>
            </a:xfrm>
            <a:prstGeom prst="rect">
              <a:avLst/>
            </a:prstGeom>
            <a:gradFill>
              <a:gsLst>
                <a:gs pos="0">
                  <a:srgbClr val="6930C3"/>
                </a:gs>
                <a:gs pos="100000">
                  <a:srgbClr val="00C4FF">
                    <a:alpha val="63921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0"/>
            <p:cNvSpPr/>
            <p:nvPr/>
          </p:nvSpPr>
          <p:spPr>
            <a:xfrm rot="10800000">
              <a:off x="740705" y="3634133"/>
              <a:ext cx="1884600" cy="566100"/>
            </a:xfrm>
            <a:prstGeom prst="rect">
              <a:avLst/>
            </a:prstGeom>
            <a:gradFill>
              <a:gsLst>
                <a:gs pos="0">
                  <a:srgbClr val="6930C3"/>
                </a:gs>
                <a:gs pos="100000">
                  <a:srgbClr val="00C4FF">
                    <a:alpha val="63921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16" name="Google Shape;416;p50"/>
          <p:cNvGraphicFramePr/>
          <p:nvPr>
            <p:extLst>
              <p:ext uri="{D42A27DB-BD31-4B8C-83A1-F6EECF244321}">
                <p14:modId xmlns:p14="http://schemas.microsoft.com/office/powerpoint/2010/main" val="2943359977"/>
              </p:ext>
            </p:extLst>
          </p:nvPr>
        </p:nvGraphicFramePr>
        <p:xfrm>
          <a:off x="1489633" y="2025770"/>
          <a:ext cx="5778025" cy="2428575"/>
        </p:xfrm>
        <a:graphic>
          <a:graphicData uri="http://schemas.openxmlformats.org/drawingml/2006/table">
            <a:tbl>
              <a:tblPr>
                <a:noFill/>
                <a:tableStyleId>{7E824C57-31C6-48C9-8CC9-514CF54E745D}</a:tableStyleId>
              </a:tblPr>
              <a:tblGrid>
                <a:gridCol w="1926025"/>
                <a:gridCol w="1926000"/>
                <a:gridCol w="1926000"/>
              </a:tblGrid>
              <a:tr h="61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 smtClean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Dezvoltare (primele</a:t>
                      </a:r>
                      <a:r>
                        <a:rPr lang="en" sz="1400" b="1" baseline="0" dirty="0" smtClean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3 luni)</a:t>
                      </a:r>
                      <a:endParaRPr sz="1400" b="1"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 smtClean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Operational</a:t>
                      </a:r>
                      <a:endParaRPr sz="1400" b="1"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05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 smtClean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Dezvoltatori</a:t>
                      </a:r>
                      <a:endParaRPr sz="1400" b="1"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x 1000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r>
                        <a:rPr lang="en" sz="1200" baseline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x 1000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05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 smtClean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Inginer</a:t>
                      </a:r>
                      <a:r>
                        <a:rPr lang="en" sz="1400" b="1" baseline="0" dirty="0" smtClean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securitate</a:t>
                      </a:r>
                      <a:endParaRPr sz="1400" b="1"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r>
                        <a:rPr lang="en" sz="1200" baseline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x 1000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x 1000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05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 smtClean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Designer UI/UX</a:t>
                      </a:r>
                      <a:endParaRPr sz="1400" b="1"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x 1000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x 500 (4 ore)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143" y="387600"/>
            <a:ext cx="1066457" cy="56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2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43"/>
          <p:cNvPicPr preferRelativeResize="0"/>
          <p:nvPr/>
        </p:nvPicPr>
        <p:blipFill rotWithShape="1">
          <a:blip r:embed="rId3">
            <a:alphaModFix/>
          </a:blip>
          <a:srcRect t="10567" b="14430"/>
          <a:stretch/>
        </p:blipFill>
        <p:spPr>
          <a:xfrm>
            <a:off x="4572000" y="0"/>
            <a:ext cx="4572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3"/>
          <p:cNvSpPr txBox="1">
            <a:spLocks noGrp="1"/>
          </p:cNvSpPr>
          <p:nvPr>
            <p:ph type="subTitle" idx="1"/>
          </p:nvPr>
        </p:nvSpPr>
        <p:spPr>
          <a:xfrm>
            <a:off x="720000" y="2775213"/>
            <a:ext cx="3078000" cy="13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Monetizarea</a:t>
            </a:r>
            <a:r>
              <a:rPr lang="en-US" dirty="0" smtClean="0"/>
              <a:t> </a:t>
            </a:r>
            <a:r>
              <a:rPr lang="en-US" dirty="0" err="1" smtClean="0"/>
              <a:t>implementata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fi </a:t>
            </a:r>
            <a:r>
              <a:rPr lang="en-US" dirty="0" err="1" smtClean="0"/>
              <a:t>bazata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cost per </a:t>
            </a:r>
            <a:r>
              <a:rPr lang="en-US" dirty="0" err="1" smtClean="0"/>
              <a:t>dosar</a:t>
            </a:r>
            <a:r>
              <a:rPr lang="en-US" dirty="0" smtClean="0"/>
              <a:t> </a:t>
            </a:r>
            <a:r>
              <a:rPr lang="en-US" dirty="0" err="1" smtClean="0"/>
              <a:t>procesat</a:t>
            </a:r>
            <a:r>
              <a:rPr lang="en-US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Anexam</a:t>
            </a:r>
            <a:r>
              <a:rPr lang="en-US" dirty="0" smtClean="0"/>
              <a:t> </a:t>
            </a:r>
            <a:r>
              <a:rPr lang="en-US" dirty="0" err="1" smtClean="0"/>
              <a:t>P&amp;L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cei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doresc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vada</a:t>
            </a:r>
            <a:r>
              <a:rPr lang="en-US" dirty="0" smtClean="0"/>
              <a:t> </a:t>
            </a:r>
            <a:r>
              <a:rPr lang="en-US" dirty="0" err="1" smtClean="0"/>
              <a:t>cifrele</a:t>
            </a:r>
            <a:r>
              <a:rPr lang="en-US" dirty="0" smtClean="0"/>
              <a:t> </a:t>
            </a:r>
            <a:r>
              <a:rPr lang="en-US" dirty="0" err="1" smtClean="0"/>
              <a:t>dezvoltate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36 de </a:t>
            </a:r>
            <a:r>
              <a:rPr lang="en-US" dirty="0" err="1" smtClean="0"/>
              <a:t>luni</a:t>
            </a:r>
            <a:r>
              <a:rPr lang="en-US" dirty="0" smtClean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0" name="Google Shape;320;p43"/>
          <p:cNvSpPr txBox="1">
            <a:spLocks noGrp="1"/>
          </p:cNvSpPr>
          <p:nvPr>
            <p:ph type="title"/>
          </p:nvPr>
        </p:nvSpPr>
        <p:spPr>
          <a:xfrm>
            <a:off x="720000" y="1691803"/>
            <a:ext cx="2858700" cy="11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Monetizare eficienta</a:t>
            </a:r>
            <a:endParaRPr dirty="0"/>
          </a:p>
        </p:txBody>
      </p:sp>
      <p:sp>
        <p:nvSpPr>
          <p:cNvPr id="321" name="Google Shape;321;p43"/>
          <p:cNvSpPr/>
          <p:nvPr/>
        </p:nvSpPr>
        <p:spPr>
          <a:xfrm rot="5400000">
            <a:off x="4487250" y="477600"/>
            <a:ext cx="169500" cy="9162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306642"/>
            <a:ext cx="1066457" cy="566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>
            <a:spLocks noGrp="1"/>
          </p:cNvSpPr>
          <p:nvPr>
            <p:ph type="title"/>
          </p:nvPr>
        </p:nvSpPr>
        <p:spPr>
          <a:xfrm>
            <a:off x="720000" y="1751525"/>
            <a:ext cx="5078100" cy="20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Echipa eDosar</a:t>
            </a:r>
            <a:endParaRPr dirty="0"/>
          </a:p>
        </p:txBody>
      </p:sp>
      <p:sp>
        <p:nvSpPr>
          <p:cNvPr id="332" name="Google Shape;332;p45"/>
          <p:cNvSpPr txBox="1">
            <a:spLocks noGrp="1"/>
          </p:cNvSpPr>
          <p:nvPr>
            <p:ph type="subTitle" idx="1"/>
          </p:nvPr>
        </p:nvSpPr>
        <p:spPr>
          <a:xfrm>
            <a:off x="720000" y="3764825"/>
            <a:ext cx="44157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Tineri</a:t>
            </a:r>
            <a:r>
              <a:rPr lang="en-US" dirty="0" smtClean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cu initiative.</a:t>
            </a:r>
            <a:endParaRPr dirty="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2"/>
          <p:cNvSpPr txBox="1">
            <a:spLocks noGrp="1"/>
          </p:cNvSpPr>
          <p:nvPr>
            <p:ph type="subTitle" idx="1"/>
          </p:nvPr>
        </p:nvSpPr>
        <p:spPr>
          <a:xfrm>
            <a:off x="482783" y="1225024"/>
            <a:ext cx="2927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Tudorache Corina</a:t>
            </a:r>
            <a:endParaRPr dirty="0"/>
          </a:p>
        </p:txBody>
      </p:sp>
      <p:sp>
        <p:nvSpPr>
          <p:cNvPr id="669" name="Google Shape;669;p62"/>
          <p:cNvSpPr txBox="1">
            <a:spLocks noGrp="1"/>
          </p:cNvSpPr>
          <p:nvPr>
            <p:ph type="subTitle" idx="2"/>
          </p:nvPr>
        </p:nvSpPr>
        <p:spPr>
          <a:xfrm>
            <a:off x="482783" y="1520298"/>
            <a:ext cx="2927400" cy="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UI/UX Designer</a:t>
            </a:r>
            <a:endParaRPr dirty="0"/>
          </a:p>
        </p:txBody>
      </p:sp>
      <p:sp>
        <p:nvSpPr>
          <p:cNvPr id="670" name="Google Shape;670;p62"/>
          <p:cNvSpPr txBox="1">
            <a:spLocks noGrp="1"/>
          </p:cNvSpPr>
          <p:nvPr>
            <p:ph type="subTitle" idx="3"/>
          </p:nvPr>
        </p:nvSpPr>
        <p:spPr>
          <a:xfrm>
            <a:off x="482783" y="3108516"/>
            <a:ext cx="2927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Feraru Mihail</a:t>
            </a:r>
            <a:endParaRPr dirty="0"/>
          </a:p>
        </p:txBody>
      </p:sp>
      <p:sp>
        <p:nvSpPr>
          <p:cNvPr id="671" name="Google Shape;671;p62"/>
          <p:cNvSpPr txBox="1">
            <a:spLocks noGrp="1"/>
          </p:cNvSpPr>
          <p:nvPr>
            <p:ph type="subTitle" idx="4"/>
          </p:nvPr>
        </p:nvSpPr>
        <p:spPr>
          <a:xfrm>
            <a:off x="482783" y="3403798"/>
            <a:ext cx="2927400" cy="441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FullStack Dev</a:t>
            </a:r>
            <a:endParaRPr dirty="0"/>
          </a:p>
        </p:txBody>
      </p:sp>
      <p:sp>
        <p:nvSpPr>
          <p:cNvPr id="672" name="Google Shape;672;p62"/>
          <p:cNvSpPr txBox="1">
            <a:spLocks noGrp="1"/>
          </p:cNvSpPr>
          <p:nvPr>
            <p:ph type="title"/>
          </p:nvPr>
        </p:nvSpPr>
        <p:spPr>
          <a:xfrm>
            <a:off x="482783" y="367332"/>
            <a:ext cx="3730080" cy="659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Echipa noastra</a:t>
            </a:r>
            <a:endParaRPr dirty="0"/>
          </a:p>
        </p:txBody>
      </p:sp>
      <p:sp>
        <p:nvSpPr>
          <p:cNvPr id="673" name="Google Shape;673;p62"/>
          <p:cNvSpPr txBox="1">
            <a:spLocks noGrp="1"/>
          </p:cNvSpPr>
          <p:nvPr>
            <p:ph type="subTitle" idx="5"/>
          </p:nvPr>
        </p:nvSpPr>
        <p:spPr>
          <a:xfrm>
            <a:off x="5043120" y="1225024"/>
            <a:ext cx="2927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Ilie Andrei-Leonard</a:t>
            </a:r>
            <a:endParaRPr dirty="0"/>
          </a:p>
        </p:txBody>
      </p:sp>
      <p:sp>
        <p:nvSpPr>
          <p:cNvPr id="674" name="Google Shape;674;p62"/>
          <p:cNvSpPr txBox="1">
            <a:spLocks noGrp="1"/>
          </p:cNvSpPr>
          <p:nvPr>
            <p:ph type="subTitle" idx="6"/>
          </p:nvPr>
        </p:nvSpPr>
        <p:spPr>
          <a:xfrm>
            <a:off x="5043120" y="1520302"/>
            <a:ext cx="2927400" cy="4508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Business Developer</a:t>
            </a:r>
            <a:endParaRPr dirty="0"/>
          </a:p>
        </p:txBody>
      </p:sp>
      <p:sp>
        <p:nvSpPr>
          <p:cNvPr id="10" name="Google Shape;670;p62"/>
          <p:cNvSpPr txBox="1">
            <a:spLocks/>
          </p:cNvSpPr>
          <p:nvPr/>
        </p:nvSpPr>
        <p:spPr>
          <a:xfrm>
            <a:off x="5043120" y="3108516"/>
            <a:ext cx="29274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 smtClean="0"/>
              <a:t>Adam Adrian-</a:t>
            </a:r>
            <a:r>
              <a:rPr lang="en-US" dirty="0" err="1" smtClean="0"/>
              <a:t>Claudiu</a:t>
            </a:r>
            <a:endParaRPr lang="en-US" dirty="0"/>
          </a:p>
        </p:txBody>
      </p:sp>
      <p:sp>
        <p:nvSpPr>
          <p:cNvPr id="11" name="Google Shape;671;p62"/>
          <p:cNvSpPr txBox="1">
            <a:spLocks/>
          </p:cNvSpPr>
          <p:nvPr/>
        </p:nvSpPr>
        <p:spPr>
          <a:xfrm>
            <a:off x="5043120" y="3403798"/>
            <a:ext cx="29274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GB" dirty="0" err="1" smtClean="0"/>
              <a:t>FullStack</a:t>
            </a:r>
            <a:r>
              <a:rPr lang="en-GB" dirty="0" smtClean="0"/>
              <a:t> </a:t>
            </a:r>
            <a:r>
              <a:rPr lang="en-GB" dirty="0" err="1" smtClean="0"/>
              <a:t>Dev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"/>
          <a:stretch/>
        </p:blipFill>
        <p:spPr>
          <a:xfrm>
            <a:off x="7012353" y="1604980"/>
            <a:ext cx="1550262" cy="11944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371" y="3500621"/>
            <a:ext cx="1195200" cy="1195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37" b="16760"/>
          <a:stretch/>
        </p:blipFill>
        <p:spPr>
          <a:xfrm>
            <a:off x="7004325" y="3488098"/>
            <a:ext cx="1280664" cy="1195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" t="17674" r="8633" b="12302"/>
          <a:stretch/>
        </p:blipFill>
        <p:spPr>
          <a:xfrm>
            <a:off x="2159371" y="1638630"/>
            <a:ext cx="1546859" cy="1195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158" y="265487"/>
            <a:ext cx="1066457" cy="566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>
            <a:spLocks noGrp="1"/>
          </p:cNvSpPr>
          <p:nvPr>
            <p:ph type="title"/>
          </p:nvPr>
        </p:nvSpPr>
        <p:spPr>
          <a:xfrm>
            <a:off x="720000" y="1751525"/>
            <a:ext cx="5078100" cy="20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Demo eDosar</a:t>
            </a:r>
            <a:endParaRPr dirty="0"/>
          </a:p>
        </p:txBody>
      </p:sp>
      <p:sp>
        <p:nvSpPr>
          <p:cNvPr id="332" name="Google Shape;332;p45"/>
          <p:cNvSpPr txBox="1">
            <a:spLocks noGrp="1"/>
          </p:cNvSpPr>
          <p:nvPr>
            <p:ph type="subTitle" idx="1"/>
          </p:nvPr>
        </p:nvSpPr>
        <p:spPr>
          <a:xfrm>
            <a:off x="720000" y="3764825"/>
            <a:ext cx="44157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Da, </a:t>
            </a:r>
            <a:r>
              <a:rPr lang="en-US" dirty="0" err="1" smtClean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chiar</a:t>
            </a:r>
            <a:r>
              <a:rPr lang="en-US" dirty="0" smtClean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functioneaza</a:t>
            </a:r>
            <a:r>
              <a:rPr lang="en-US" dirty="0"/>
              <a:t>!</a:t>
            </a:r>
            <a:endParaRPr dirty="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1876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4"/>
          <p:cNvPicPr preferRelativeResize="0"/>
          <p:nvPr/>
        </p:nvPicPr>
        <p:blipFill rotWithShape="1">
          <a:blip r:embed="rId3">
            <a:alphaModFix/>
          </a:blip>
          <a:srcRect l="1947" t="29421" r="6191" b="24245"/>
          <a:stretch/>
        </p:blipFill>
        <p:spPr>
          <a:xfrm>
            <a:off x="0" y="0"/>
            <a:ext cx="9144003" cy="307860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4"/>
          <p:cNvSpPr/>
          <p:nvPr/>
        </p:nvSpPr>
        <p:spPr>
          <a:xfrm>
            <a:off x="1812000" y="1445400"/>
            <a:ext cx="5520000" cy="22527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title"/>
          </p:nvPr>
        </p:nvSpPr>
        <p:spPr>
          <a:xfrm>
            <a:off x="2032950" y="1780526"/>
            <a:ext cx="5078100" cy="15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solidFill>
                  <a:srgbClr val="FFFFFF"/>
                </a:solidFill>
              </a:rPr>
              <a:t>Ce este eDosar?</a:t>
            </a:r>
            <a:endParaRPr sz="4400" dirty="0">
              <a:solidFill>
                <a:srgbClr val="FFFFFF"/>
              </a:solidFill>
            </a:endParaRPr>
          </a:p>
        </p:txBody>
      </p:sp>
      <p:sp>
        <p:nvSpPr>
          <p:cNvPr id="192" name="Google Shape;192;p34"/>
          <p:cNvSpPr txBox="1">
            <a:spLocks noGrp="1"/>
          </p:cNvSpPr>
          <p:nvPr>
            <p:ph type="subTitle" idx="1"/>
          </p:nvPr>
        </p:nvSpPr>
        <p:spPr>
          <a:xfrm>
            <a:off x="388620" y="3873861"/>
            <a:ext cx="8366760" cy="1041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dirty="0" smtClean="0"/>
              <a:t>	</a:t>
            </a:r>
            <a:r>
              <a:rPr lang="en-US" dirty="0" err="1" smtClean="0"/>
              <a:t>eDosar</a:t>
            </a:r>
            <a:r>
              <a:rPr lang="en-US" dirty="0" smtClean="0"/>
              <a:t> </a:t>
            </a:r>
            <a:r>
              <a:rPr lang="en-US" dirty="0" err="1"/>
              <a:t>sustine</a:t>
            </a:r>
            <a:r>
              <a:rPr lang="en-US" dirty="0"/>
              <a:t> </a:t>
            </a:r>
            <a:r>
              <a:rPr lang="en-US" dirty="0" err="1"/>
              <a:t>digitalizarea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automatizarea</a:t>
            </a:r>
            <a:r>
              <a:rPr lang="en-US" dirty="0"/>
              <a:t> </a:t>
            </a:r>
            <a:r>
              <a:rPr lang="en-US" dirty="0" err="1"/>
              <a:t>proceselor</a:t>
            </a:r>
            <a:r>
              <a:rPr lang="en-US" dirty="0"/>
              <a:t> de </a:t>
            </a:r>
            <a:r>
              <a:rPr lang="en-US" dirty="0" err="1"/>
              <a:t>administrare</a:t>
            </a:r>
            <a:r>
              <a:rPr lang="en-US" dirty="0"/>
              <a:t> a </a:t>
            </a:r>
            <a:r>
              <a:rPr lang="en-US" dirty="0" err="1"/>
              <a:t>dosarelor</a:t>
            </a:r>
            <a:r>
              <a:rPr lang="en-US" dirty="0"/>
              <a:t> din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institutii</a:t>
            </a:r>
            <a:r>
              <a:rPr lang="en-US" dirty="0"/>
              <a:t> </a:t>
            </a:r>
            <a:r>
              <a:rPr lang="en-US" dirty="0" err="1"/>
              <a:t>printr</a:t>
            </a:r>
            <a:r>
              <a:rPr lang="en-US" dirty="0"/>
              <a:t>-o </a:t>
            </a:r>
            <a:r>
              <a:rPr lang="en-US" dirty="0" err="1"/>
              <a:t>platforma</a:t>
            </a:r>
            <a:r>
              <a:rPr lang="en-US" dirty="0"/>
              <a:t> web.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771" y="763765"/>
            <a:ext cx="1066457" cy="566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04" y="622925"/>
            <a:ext cx="8528293" cy="41726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Google Shape;642;p59"/>
          <p:cNvSpPr txBox="1">
            <a:spLocks noGrp="1"/>
          </p:cNvSpPr>
          <p:nvPr>
            <p:ph type="title"/>
          </p:nvPr>
        </p:nvSpPr>
        <p:spPr>
          <a:xfrm>
            <a:off x="2392565" y="4017"/>
            <a:ext cx="4358870" cy="6189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Interfata cetatean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04" y="622925"/>
            <a:ext cx="8528292" cy="41726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Google Shape;642;p59"/>
          <p:cNvSpPr txBox="1">
            <a:spLocks noGrp="1"/>
          </p:cNvSpPr>
          <p:nvPr>
            <p:ph type="title"/>
          </p:nvPr>
        </p:nvSpPr>
        <p:spPr>
          <a:xfrm>
            <a:off x="2392565" y="4017"/>
            <a:ext cx="4358870" cy="6189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Interfata primarie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207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" name="Google Shape;679;p63"/>
          <p:cNvPicPr preferRelativeResize="0"/>
          <p:nvPr/>
        </p:nvPicPr>
        <p:blipFill rotWithShape="1">
          <a:blip r:embed="rId3">
            <a:alphaModFix/>
          </a:blip>
          <a:srcRect l="20360" r="20366"/>
          <a:stretch/>
        </p:blipFill>
        <p:spPr>
          <a:xfrm>
            <a:off x="0" y="0"/>
            <a:ext cx="4572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63"/>
          <p:cNvSpPr/>
          <p:nvPr/>
        </p:nvSpPr>
        <p:spPr>
          <a:xfrm>
            <a:off x="4000500" y="1293000"/>
            <a:ext cx="4423500" cy="22527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63"/>
          <p:cNvSpPr txBox="1">
            <a:spLocks noGrp="1"/>
          </p:cNvSpPr>
          <p:nvPr>
            <p:ph type="title"/>
          </p:nvPr>
        </p:nvSpPr>
        <p:spPr>
          <a:xfrm>
            <a:off x="4260900" y="1411127"/>
            <a:ext cx="37104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solidFill>
                  <a:srgbClr val="FFFFFF"/>
                </a:solidFill>
              </a:rPr>
              <a:t>Multumim!</a:t>
            </a:r>
            <a:endParaRPr sz="4400" dirty="0">
              <a:solidFill>
                <a:srgbClr val="FFFFFF"/>
              </a:solidFill>
            </a:endParaRPr>
          </a:p>
        </p:txBody>
      </p:sp>
      <p:sp>
        <p:nvSpPr>
          <p:cNvPr id="683" name="Google Shape;683;p63"/>
          <p:cNvSpPr txBox="1">
            <a:spLocks noGrp="1"/>
          </p:cNvSpPr>
          <p:nvPr>
            <p:ph type="subTitle" idx="1"/>
          </p:nvPr>
        </p:nvSpPr>
        <p:spPr>
          <a:xfrm>
            <a:off x="4400625" y="2308977"/>
            <a:ext cx="3355200" cy="10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Asteptam</a:t>
            </a:r>
            <a:r>
              <a:rPr lang="en-US" dirty="0" smtClean="0"/>
              <a:t> </a:t>
            </a:r>
            <a:r>
              <a:rPr lang="en-US" dirty="0" err="1" smtClean="0"/>
              <a:t>intrebarile</a:t>
            </a:r>
            <a:r>
              <a:rPr lang="en-US" dirty="0" smtClean="0"/>
              <a:t> </a:t>
            </a:r>
            <a:r>
              <a:rPr lang="en-US" dirty="0" err="1" smtClean="0"/>
              <a:t>voastre</a:t>
            </a:r>
            <a:r>
              <a:rPr lang="en-US" dirty="0" smtClean="0"/>
              <a:t> legate de </a:t>
            </a:r>
            <a:r>
              <a:rPr lang="en-US" dirty="0" err="1" smtClean="0"/>
              <a:t>proiectul</a:t>
            </a:r>
            <a:r>
              <a:rPr lang="en-US" dirty="0" smtClean="0"/>
              <a:t> </a:t>
            </a:r>
            <a:r>
              <a:rPr lang="en-US" dirty="0" err="1" smtClean="0"/>
              <a:t>eDosar</a:t>
            </a:r>
            <a:r>
              <a:rPr lang="en-US" dirty="0" smtClean="0"/>
              <a:t>. </a:t>
            </a:r>
          </a:p>
          <a:p>
            <a:pPr marL="0" lvl="0" indent="0"/>
            <a:r>
              <a:rPr lang="pt-BR" b="1" dirty="0"/>
              <a:t>Anexam acestui PPT P&amp;L-ul si planul de faceri.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543" y="4160484"/>
            <a:ext cx="1066457" cy="566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>
            <a:spLocks noGrp="1"/>
          </p:cNvSpPr>
          <p:nvPr>
            <p:ph type="title"/>
          </p:nvPr>
        </p:nvSpPr>
        <p:spPr>
          <a:xfrm>
            <a:off x="3159300" y="3687272"/>
            <a:ext cx="28254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Functionar public morocanos</a:t>
            </a:r>
            <a:endParaRPr dirty="0"/>
          </a:p>
        </p:txBody>
      </p:sp>
      <p:sp>
        <p:nvSpPr>
          <p:cNvPr id="198" name="Google Shape;198;p35"/>
          <p:cNvSpPr txBox="1">
            <a:spLocks noGrp="1"/>
          </p:cNvSpPr>
          <p:nvPr>
            <p:ph type="subTitle" idx="1"/>
          </p:nvPr>
        </p:nvSpPr>
        <p:spPr>
          <a:xfrm>
            <a:off x="1589100" y="1777625"/>
            <a:ext cx="5965800" cy="17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“Trebuia dosar cu sina”</a:t>
            </a:r>
            <a:endParaRPr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771" y="4224719"/>
            <a:ext cx="1066457" cy="566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>
            <a:spLocks noGrp="1"/>
          </p:cNvSpPr>
          <p:nvPr>
            <p:ph type="subTitle" idx="2"/>
          </p:nvPr>
        </p:nvSpPr>
        <p:spPr>
          <a:xfrm>
            <a:off x="5287640" y="3028948"/>
            <a:ext cx="305374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 platforma customizabila de gestionare si depunere a dosarelor.</a:t>
            </a:r>
            <a:endParaRPr dirty="0"/>
          </a:p>
        </p:txBody>
      </p:sp>
      <p:sp>
        <p:nvSpPr>
          <p:cNvPr id="248" name="Google Shape;248;p40"/>
          <p:cNvSpPr txBox="1">
            <a:spLocks noGrp="1"/>
          </p:cNvSpPr>
          <p:nvPr>
            <p:ph type="subTitle" idx="1"/>
          </p:nvPr>
        </p:nvSpPr>
        <p:spPr>
          <a:xfrm>
            <a:off x="977240" y="3028948"/>
            <a:ext cx="27045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Greutatea gestionarii si depunerii dosarelor in institutiile publice.</a:t>
            </a:r>
            <a:endParaRPr dirty="0"/>
          </a:p>
        </p:txBody>
      </p:sp>
      <p:sp>
        <p:nvSpPr>
          <p:cNvPr id="249" name="Google Shape;249;p40"/>
          <p:cNvSpPr txBox="1">
            <a:spLocks noGrp="1"/>
          </p:cNvSpPr>
          <p:nvPr>
            <p:ph type="title"/>
          </p:nvPr>
        </p:nvSpPr>
        <p:spPr>
          <a:xfrm>
            <a:off x="977240" y="2630149"/>
            <a:ext cx="2704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Problema</a:t>
            </a:r>
            <a:endParaRPr dirty="0"/>
          </a:p>
        </p:txBody>
      </p:sp>
      <p:sp>
        <p:nvSpPr>
          <p:cNvPr id="250" name="Google Shape;250;p40"/>
          <p:cNvSpPr txBox="1">
            <a:spLocks noGrp="1"/>
          </p:cNvSpPr>
          <p:nvPr>
            <p:ph type="title" idx="3"/>
          </p:nvPr>
        </p:nvSpPr>
        <p:spPr>
          <a:xfrm>
            <a:off x="5462260" y="2630149"/>
            <a:ext cx="2704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Solutia</a:t>
            </a:r>
            <a:endParaRPr dirty="0"/>
          </a:p>
        </p:txBody>
      </p:sp>
      <p:sp>
        <p:nvSpPr>
          <p:cNvPr id="251" name="Google Shape;251;p40"/>
          <p:cNvSpPr/>
          <p:nvPr/>
        </p:nvSpPr>
        <p:spPr>
          <a:xfrm>
            <a:off x="1745690" y="1371630"/>
            <a:ext cx="1167600" cy="104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0"/>
          <p:cNvSpPr/>
          <p:nvPr/>
        </p:nvSpPr>
        <p:spPr>
          <a:xfrm>
            <a:off x="6230710" y="1371630"/>
            <a:ext cx="1167600" cy="1047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40"/>
          <p:cNvGrpSpPr/>
          <p:nvPr/>
        </p:nvGrpSpPr>
        <p:grpSpPr>
          <a:xfrm>
            <a:off x="6579452" y="1660221"/>
            <a:ext cx="470117" cy="470117"/>
            <a:chOff x="1492675" y="4992125"/>
            <a:chExt cx="481825" cy="481825"/>
          </a:xfrm>
        </p:grpSpPr>
        <p:sp>
          <p:nvSpPr>
            <p:cNvPr id="254" name="Google Shape;254;p40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5" name="Google Shape;255;p40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56" name="Google Shape;256;p40"/>
          <p:cNvGrpSpPr/>
          <p:nvPr/>
        </p:nvGrpSpPr>
        <p:grpSpPr>
          <a:xfrm>
            <a:off x="2094432" y="1660221"/>
            <a:ext cx="470117" cy="470117"/>
            <a:chOff x="2085525" y="4992125"/>
            <a:chExt cx="481825" cy="481825"/>
          </a:xfrm>
        </p:grpSpPr>
        <p:sp>
          <p:nvSpPr>
            <p:cNvPr id="257" name="Google Shape;257;p40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8" name="Google Shape;258;p40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151" y="4276299"/>
            <a:ext cx="1066457" cy="56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9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7"/>
          <p:cNvPicPr preferRelativeResize="0"/>
          <p:nvPr/>
        </p:nvPicPr>
        <p:blipFill rotWithShape="1">
          <a:blip r:embed="rId3">
            <a:alphaModFix/>
          </a:blip>
          <a:srcRect t="25046" b="-150"/>
          <a:stretch/>
        </p:blipFill>
        <p:spPr>
          <a:xfrm>
            <a:off x="0" y="0"/>
            <a:ext cx="45719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4953000" y="2690725"/>
            <a:ext cx="3566160" cy="13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Prezentare generala</a:t>
            </a:r>
            <a:endParaRPr dirty="0"/>
          </a:p>
        </p:txBody>
      </p:sp>
      <p:sp>
        <p:nvSpPr>
          <p:cNvPr id="222" name="Google Shape;222;p37"/>
          <p:cNvSpPr txBox="1">
            <a:spLocks noGrp="1"/>
          </p:cNvSpPr>
          <p:nvPr>
            <p:ph type="subTitle" idx="1"/>
          </p:nvPr>
        </p:nvSpPr>
        <p:spPr>
          <a:xfrm>
            <a:off x="4953000" y="4017350"/>
            <a:ext cx="29439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Afla si tu despre solutia eDosar</a:t>
            </a:r>
            <a:endParaRPr dirty="0"/>
          </a:p>
        </p:txBody>
      </p:sp>
      <p:sp>
        <p:nvSpPr>
          <p:cNvPr id="223" name="Google Shape;223;p37"/>
          <p:cNvSpPr/>
          <p:nvPr/>
        </p:nvSpPr>
        <p:spPr>
          <a:xfrm>
            <a:off x="3997300" y="540000"/>
            <a:ext cx="2155500" cy="1155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title" idx="2"/>
          </p:nvPr>
        </p:nvSpPr>
        <p:spPr>
          <a:xfrm>
            <a:off x="4953150" y="654300"/>
            <a:ext cx="11997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57" y="256934"/>
            <a:ext cx="1066457" cy="566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principalul</a:t>
            </a:r>
            <a:r>
              <a:rPr lang="en-US" dirty="0"/>
              <a:t> </a:t>
            </a:r>
            <a:r>
              <a:rPr lang="en-US" dirty="0" err="1"/>
              <a:t>punct</a:t>
            </a:r>
            <a:r>
              <a:rPr lang="en-US" dirty="0"/>
              <a:t> forte?</a:t>
            </a:r>
            <a:endParaRPr dirty="0"/>
          </a:p>
        </p:txBody>
      </p:sp>
      <p:sp>
        <p:nvSpPr>
          <p:cNvPr id="230" name="Google Shape;230;p38"/>
          <p:cNvSpPr txBox="1">
            <a:spLocks noGrp="1"/>
          </p:cNvSpPr>
          <p:nvPr>
            <p:ph type="body" idx="1"/>
          </p:nvPr>
        </p:nvSpPr>
        <p:spPr>
          <a:xfrm>
            <a:off x="1664400" y="1800200"/>
            <a:ext cx="5815200" cy="28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it-IT" b="1" dirty="0"/>
              <a:t>Fiecare institutie isi personalizeaza dosarele acceptate</a:t>
            </a:r>
            <a:r>
              <a:rPr lang="it-IT" b="1" dirty="0" smtClean="0"/>
              <a:t>.</a:t>
            </a:r>
          </a:p>
          <a:p>
            <a:pPr marL="0" lvl="0" indent="0">
              <a:buSzPts val="1100"/>
              <a:buNone/>
            </a:pPr>
            <a:endParaRPr lang="en-US" dirty="0" smtClean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 err="1"/>
              <a:t>Exemple</a:t>
            </a:r>
            <a:r>
              <a:rPr lang="en-US" dirty="0"/>
              <a:t> de </a:t>
            </a:r>
            <a:r>
              <a:rPr lang="en-US" dirty="0" err="1"/>
              <a:t>dosare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</a:t>
            </a:r>
            <a:r>
              <a:rPr lang="en-US" dirty="0" err="1"/>
              <a:t>primariile</a:t>
            </a:r>
            <a:r>
              <a:rPr lang="en-US" dirty="0"/>
              <a:t> le pot </a:t>
            </a:r>
            <a:r>
              <a:rPr lang="en-US" dirty="0" err="1"/>
              <a:t>configura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personaliza</a:t>
            </a:r>
            <a:r>
              <a:rPr lang="en-US" dirty="0"/>
              <a:t>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 err="1"/>
              <a:t>Dosar</a:t>
            </a:r>
            <a:r>
              <a:rPr lang="en-US" dirty="0"/>
              <a:t> de </a:t>
            </a:r>
            <a:r>
              <a:rPr lang="en-US" dirty="0" err="1"/>
              <a:t>depunere</a:t>
            </a:r>
            <a:r>
              <a:rPr lang="en-US" dirty="0"/>
              <a:t> al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 smtClean="0"/>
              <a:t>candidaturi</a:t>
            </a:r>
            <a:r>
              <a:rPr lang="en-US" dirty="0" smtClean="0"/>
              <a:t> </a:t>
            </a:r>
            <a:r>
              <a:rPr lang="en-US" dirty="0"/>
              <a:t>la un job </a:t>
            </a:r>
            <a:r>
              <a:rPr lang="en-US" dirty="0" err="1"/>
              <a:t>scos</a:t>
            </a:r>
            <a:r>
              <a:rPr lang="en-US" dirty="0"/>
              <a:t> de </a:t>
            </a:r>
            <a:r>
              <a:rPr lang="en-US" dirty="0" err="1"/>
              <a:t>primarie</a:t>
            </a:r>
            <a:endParaRPr lang="en-US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 err="1"/>
              <a:t>Dosar</a:t>
            </a:r>
            <a:r>
              <a:rPr lang="en-US" dirty="0"/>
              <a:t> de </a:t>
            </a:r>
            <a:r>
              <a:rPr lang="en-US" dirty="0" err="1"/>
              <a:t>depunere</a:t>
            </a:r>
            <a:r>
              <a:rPr lang="en-US" dirty="0"/>
              <a:t> </a:t>
            </a:r>
            <a:r>
              <a:rPr lang="en-US" dirty="0" err="1"/>
              <a:t>autorizatie</a:t>
            </a:r>
            <a:r>
              <a:rPr lang="en-US" dirty="0"/>
              <a:t> de </a:t>
            </a:r>
            <a:r>
              <a:rPr lang="en-US" dirty="0" err="1" smtClean="0"/>
              <a:t>constructie</a:t>
            </a:r>
            <a:r>
              <a:rPr lang="en-US" dirty="0" smtClean="0"/>
              <a:t> </a:t>
            </a:r>
            <a:r>
              <a:rPr lang="en-US" dirty="0"/>
              <a:t>– conform </a:t>
            </a:r>
            <a:r>
              <a:rPr lang="en-US" dirty="0" err="1"/>
              <a:t>noilor</a:t>
            </a:r>
            <a:r>
              <a:rPr lang="en-US" dirty="0"/>
              <a:t> </a:t>
            </a:r>
            <a:r>
              <a:rPr lang="en-US" dirty="0" err="1"/>
              <a:t>reglementari</a:t>
            </a:r>
            <a:r>
              <a:rPr lang="en-US" dirty="0"/>
              <a:t> se </a:t>
            </a:r>
            <a:r>
              <a:rPr lang="en-US" dirty="0" err="1"/>
              <a:t>elibereaza</a:t>
            </a:r>
            <a:r>
              <a:rPr lang="en-US" dirty="0"/>
              <a:t> online</a:t>
            </a:r>
          </a:p>
          <a:p>
            <a:pPr marL="0" lvl="0" indent="0">
              <a:buSzPts val="1100"/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14" y="4082068"/>
            <a:ext cx="1066457" cy="566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5778000" cy="11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Obiectivele eDosar</a:t>
            </a:r>
            <a:endParaRPr dirty="0"/>
          </a:p>
        </p:txBody>
      </p:sp>
      <p:sp>
        <p:nvSpPr>
          <p:cNvPr id="382" name="Google Shape;382;p49"/>
          <p:cNvSpPr txBox="1"/>
          <p:nvPr/>
        </p:nvSpPr>
        <p:spPr>
          <a:xfrm>
            <a:off x="1219200" y="2141845"/>
            <a:ext cx="1722554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Tehnologie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49"/>
          <p:cNvSpPr txBox="1"/>
          <p:nvPr/>
        </p:nvSpPr>
        <p:spPr>
          <a:xfrm>
            <a:off x="720000" y="2427149"/>
            <a:ext cx="2221842" cy="77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1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Automatizarea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digitalizarea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dosarelor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  <p:sp>
        <p:nvSpPr>
          <p:cNvPr id="384" name="Google Shape;384;p49"/>
          <p:cNvSpPr txBox="1"/>
          <p:nvPr/>
        </p:nvSpPr>
        <p:spPr>
          <a:xfrm>
            <a:off x="6202246" y="2141845"/>
            <a:ext cx="14979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Pandemie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49"/>
          <p:cNvSpPr txBox="1"/>
          <p:nvPr/>
        </p:nvSpPr>
        <p:spPr>
          <a:xfrm>
            <a:off x="6202242" y="2427150"/>
            <a:ext cx="2606478" cy="76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Minimizarea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riscului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de </a:t>
            </a:r>
            <a:r>
              <a:rPr lang="en-US" sz="1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infectare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cu </a:t>
            </a:r>
            <a:r>
              <a:rPr lang="en-US" sz="1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virusul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1200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COVID19</a:t>
            </a:r>
            <a:r>
              <a:rPr lang="en-US" sz="12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.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49"/>
          <p:cNvSpPr txBox="1"/>
          <p:nvPr/>
        </p:nvSpPr>
        <p:spPr>
          <a:xfrm>
            <a:off x="6202246" y="3542728"/>
            <a:ext cx="14979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Social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49"/>
          <p:cNvSpPr txBox="1"/>
          <p:nvPr/>
        </p:nvSpPr>
        <p:spPr>
          <a:xfrm>
            <a:off x="6202242" y="3826258"/>
            <a:ext cx="2606478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Posibilitatea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lucrului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acasa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  <p:sp>
        <p:nvSpPr>
          <p:cNvPr id="388" name="Google Shape;388;p49"/>
          <p:cNvSpPr txBox="1"/>
          <p:nvPr/>
        </p:nvSpPr>
        <p:spPr>
          <a:xfrm>
            <a:off x="1443854" y="3542728"/>
            <a:ext cx="14979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Economie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9"/>
          <p:cNvSpPr txBox="1"/>
          <p:nvPr/>
        </p:nvSpPr>
        <p:spPr>
          <a:xfrm>
            <a:off x="281940" y="3826255"/>
            <a:ext cx="2659902" cy="778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1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Eliminarea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hartiilor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fizice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unde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este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posibil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  <p:sp>
        <p:nvSpPr>
          <p:cNvPr id="390" name="Google Shape;390;p49"/>
          <p:cNvSpPr/>
          <p:nvPr/>
        </p:nvSpPr>
        <p:spPr>
          <a:xfrm>
            <a:off x="3067099" y="1896626"/>
            <a:ext cx="1459500" cy="13089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9"/>
          <p:cNvSpPr/>
          <p:nvPr/>
        </p:nvSpPr>
        <p:spPr>
          <a:xfrm>
            <a:off x="4617401" y="1896626"/>
            <a:ext cx="1459500" cy="13089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9"/>
          <p:cNvSpPr/>
          <p:nvPr/>
        </p:nvSpPr>
        <p:spPr>
          <a:xfrm rot="10800000">
            <a:off x="4617401" y="3296001"/>
            <a:ext cx="1459500" cy="13089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9"/>
          <p:cNvSpPr/>
          <p:nvPr/>
        </p:nvSpPr>
        <p:spPr>
          <a:xfrm rot="10800000">
            <a:off x="3067099" y="3296001"/>
            <a:ext cx="1459500" cy="13089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9"/>
          <p:cNvSpPr/>
          <p:nvPr/>
        </p:nvSpPr>
        <p:spPr>
          <a:xfrm>
            <a:off x="3994092" y="2672803"/>
            <a:ext cx="1155900" cy="115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5" name="Google Shape;395;p49"/>
          <p:cNvGrpSpPr/>
          <p:nvPr/>
        </p:nvGrpSpPr>
        <p:grpSpPr>
          <a:xfrm>
            <a:off x="4245735" y="2925257"/>
            <a:ext cx="652608" cy="650885"/>
            <a:chOff x="944600" y="3981825"/>
            <a:chExt cx="297750" cy="296950"/>
          </a:xfrm>
        </p:grpSpPr>
        <p:sp>
          <p:nvSpPr>
            <p:cNvPr id="396" name="Google Shape;396;p49"/>
            <p:cNvSpPr/>
            <p:nvPr/>
          </p:nvSpPr>
          <p:spPr>
            <a:xfrm>
              <a:off x="944600" y="3981825"/>
              <a:ext cx="297750" cy="296950"/>
            </a:xfrm>
            <a:custGeom>
              <a:avLst/>
              <a:gdLst/>
              <a:ahLst/>
              <a:cxnLst/>
              <a:rect l="l" t="t" r="r" b="b"/>
              <a:pathLst>
                <a:path w="11910" h="11878" extrusionOk="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9"/>
            <p:cNvSpPr/>
            <p:nvPr/>
          </p:nvSpPr>
          <p:spPr>
            <a:xfrm>
              <a:off x="1058025" y="4155875"/>
              <a:ext cx="72500" cy="52000"/>
            </a:xfrm>
            <a:custGeom>
              <a:avLst/>
              <a:gdLst/>
              <a:ahLst/>
              <a:cxnLst/>
              <a:rect l="l" t="t" r="r" b="b"/>
              <a:pathLst>
                <a:path w="2900" h="2080" extrusionOk="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9"/>
            <p:cNvSpPr/>
            <p:nvPr/>
          </p:nvSpPr>
          <p:spPr>
            <a:xfrm>
              <a:off x="1076150" y="4103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9"/>
            <p:cNvSpPr/>
            <p:nvPr/>
          </p:nvSpPr>
          <p:spPr>
            <a:xfrm>
              <a:off x="1016275" y="4051125"/>
              <a:ext cx="155975" cy="137075"/>
            </a:xfrm>
            <a:custGeom>
              <a:avLst/>
              <a:gdLst/>
              <a:ahLst/>
              <a:cxnLst/>
              <a:rect l="l" t="t" r="r" b="b"/>
              <a:pathLst>
                <a:path w="6239" h="5483" extrusionOk="0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49"/>
          <p:cNvSpPr txBox="1">
            <a:spLocks noGrp="1"/>
          </p:cNvSpPr>
          <p:nvPr>
            <p:ph type="title" idx="4294967295"/>
          </p:nvPr>
        </p:nvSpPr>
        <p:spPr>
          <a:xfrm>
            <a:off x="3272149" y="2052176"/>
            <a:ext cx="10494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01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401" name="Google Shape;401;p49"/>
          <p:cNvSpPr txBox="1">
            <a:spLocks noGrp="1"/>
          </p:cNvSpPr>
          <p:nvPr>
            <p:ph type="title" idx="4294967295"/>
          </p:nvPr>
        </p:nvSpPr>
        <p:spPr>
          <a:xfrm>
            <a:off x="4822451" y="2052176"/>
            <a:ext cx="10494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02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402" name="Google Shape;402;p49"/>
          <p:cNvSpPr txBox="1">
            <a:spLocks noGrp="1"/>
          </p:cNvSpPr>
          <p:nvPr>
            <p:ph type="title" idx="4294967295"/>
          </p:nvPr>
        </p:nvSpPr>
        <p:spPr>
          <a:xfrm>
            <a:off x="3272149" y="3451551"/>
            <a:ext cx="10494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03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403" name="Google Shape;403;p49"/>
          <p:cNvSpPr txBox="1">
            <a:spLocks noGrp="1"/>
          </p:cNvSpPr>
          <p:nvPr>
            <p:ph type="title" idx="4294967295"/>
          </p:nvPr>
        </p:nvSpPr>
        <p:spPr>
          <a:xfrm>
            <a:off x="4822451" y="3451551"/>
            <a:ext cx="10494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04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263" y="278743"/>
            <a:ext cx="1066457" cy="56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6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>
            <a:spLocks noGrp="1"/>
          </p:cNvSpPr>
          <p:nvPr>
            <p:ph type="subTitle" idx="1"/>
          </p:nvPr>
        </p:nvSpPr>
        <p:spPr>
          <a:xfrm>
            <a:off x="720000" y="2776472"/>
            <a:ext cx="3330300" cy="17879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Misiunea</a:t>
            </a:r>
            <a:r>
              <a:rPr lang="en-US" dirty="0"/>
              <a:t> </a:t>
            </a:r>
            <a:r>
              <a:rPr lang="en-US" dirty="0" err="1"/>
              <a:t>eDosar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a </a:t>
            </a:r>
            <a:r>
              <a:rPr lang="en-US" dirty="0" err="1"/>
              <a:t>aduce</a:t>
            </a:r>
            <a:r>
              <a:rPr lang="en-US" dirty="0"/>
              <a:t> cat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posibil</a:t>
            </a:r>
            <a:r>
              <a:rPr lang="en-US" dirty="0"/>
              <a:t> </a:t>
            </a:r>
            <a:r>
              <a:rPr lang="en-US" dirty="0" err="1"/>
              <a:t>digitalizarea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automatizarea</a:t>
            </a:r>
            <a:r>
              <a:rPr lang="en-US" dirty="0"/>
              <a:t> </a:t>
            </a:r>
            <a:r>
              <a:rPr lang="en-US" dirty="0" err="1"/>
              <a:t>proceselor</a:t>
            </a:r>
            <a:r>
              <a:rPr lang="en-US" dirty="0"/>
              <a:t> de </a:t>
            </a:r>
            <a:r>
              <a:rPr lang="en-US" dirty="0" err="1"/>
              <a:t>depunere</a:t>
            </a:r>
            <a:r>
              <a:rPr lang="en-US" dirty="0"/>
              <a:t> de </a:t>
            </a:r>
            <a:r>
              <a:rPr lang="en-US" dirty="0" err="1"/>
              <a:t>dosare</a:t>
            </a:r>
            <a:r>
              <a:rPr lang="en-US" dirty="0"/>
              <a:t> in cat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primarii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institutii</a:t>
            </a:r>
            <a:r>
              <a:rPr lang="en-US" dirty="0"/>
              <a:t> ale </a:t>
            </a:r>
            <a:r>
              <a:rPr lang="en-US" dirty="0" err="1"/>
              <a:t>statului</a:t>
            </a:r>
            <a:r>
              <a:rPr lang="en-US" dirty="0"/>
              <a:t>.</a:t>
            </a:r>
          </a:p>
        </p:txBody>
      </p:sp>
      <p:sp>
        <p:nvSpPr>
          <p:cNvPr id="236" name="Google Shape;236;p39"/>
          <p:cNvSpPr txBox="1">
            <a:spLocks noGrp="1"/>
          </p:cNvSpPr>
          <p:nvPr>
            <p:ph type="title"/>
          </p:nvPr>
        </p:nvSpPr>
        <p:spPr>
          <a:xfrm>
            <a:off x="720000" y="1691155"/>
            <a:ext cx="3330300" cy="11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Misiunea eDosar</a:t>
            </a: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57" y="1721303"/>
            <a:ext cx="3975371" cy="2110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/>
          <p:nvPr/>
        </p:nvSpPr>
        <p:spPr>
          <a:xfrm>
            <a:off x="3988200" y="1688418"/>
            <a:ext cx="1167600" cy="1047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2"/>
          <p:cNvSpPr/>
          <p:nvPr/>
        </p:nvSpPr>
        <p:spPr>
          <a:xfrm>
            <a:off x="1382495" y="1688418"/>
            <a:ext cx="1167600" cy="1047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42"/>
          <p:cNvSpPr/>
          <p:nvPr/>
        </p:nvSpPr>
        <p:spPr>
          <a:xfrm>
            <a:off x="6593906" y="1688418"/>
            <a:ext cx="1167600" cy="1047300"/>
          </a:xfrm>
          <a:prstGeom prst="rect">
            <a:avLst/>
          </a:prstGeom>
          <a:gradFill>
            <a:gsLst>
              <a:gs pos="0">
                <a:srgbClr val="6930C3"/>
              </a:gs>
              <a:gs pos="100000">
                <a:srgbClr val="00C4FF">
                  <a:alpha val="63921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2"/>
          <p:cNvSpPr txBox="1">
            <a:spLocks noGrp="1"/>
          </p:cNvSpPr>
          <p:nvPr>
            <p:ph type="subTitle" idx="1"/>
          </p:nvPr>
        </p:nvSpPr>
        <p:spPr>
          <a:xfrm>
            <a:off x="858095" y="2895600"/>
            <a:ext cx="2216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Simplu de utilizat</a:t>
            </a:r>
            <a:endParaRPr dirty="0"/>
          </a:p>
        </p:txBody>
      </p:sp>
      <p:sp>
        <p:nvSpPr>
          <p:cNvPr id="288" name="Google Shape;288;p42"/>
          <p:cNvSpPr txBox="1">
            <a:spLocks noGrp="1"/>
          </p:cNvSpPr>
          <p:nvPr>
            <p:ph type="subTitle" idx="2"/>
          </p:nvPr>
        </p:nvSpPr>
        <p:spPr>
          <a:xfrm>
            <a:off x="858095" y="3288000"/>
            <a:ext cx="2216400" cy="10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eDosar va veni la pachet cu un UI intuitiv si un ghid pentru primarii.</a:t>
            </a:r>
            <a:endParaRPr dirty="0"/>
          </a:p>
        </p:txBody>
      </p:sp>
      <p:sp>
        <p:nvSpPr>
          <p:cNvPr id="289" name="Google Shape;289;p42"/>
          <p:cNvSpPr txBox="1">
            <a:spLocks noGrp="1"/>
          </p:cNvSpPr>
          <p:nvPr>
            <p:ph type="subTitle" idx="3"/>
          </p:nvPr>
        </p:nvSpPr>
        <p:spPr>
          <a:xfrm>
            <a:off x="3463800" y="2895575"/>
            <a:ext cx="2216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Inovativ</a:t>
            </a:r>
            <a:endParaRPr dirty="0"/>
          </a:p>
        </p:txBody>
      </p:sp>
      <p:sp>
        <p:nvSpPr>
          <p:cNvPr id="290" name="Google Shape;290;p42"/>
          <p:cNvSpPr txBox="1">
            <a:spLocks noGrp="1"/>
          </p:cNvSpPr>
          <p:nvPr>
            <p:ph type="subTitle" idx="4"/>
          </p:nvPr>
        </p:nvSpPr>
        <p:spPr>
          <a:xfrm>
            <a:off x="3463800" y="3288000"/>
            <a:ext cx="2216400" cy="10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eDosar</a:t>
            </a:r>
            <a:r>
              <a:rPr lang="en-US" dirty="0" smtClean="0"/>
              <a:t> </a:t>
            </a:r>
            <a:r>
              <a:rPr lang="en-US" dirty="0" err="1" smtClean="0"/>
              <a:t>aduce</a:t>
            </a:r>
            <a:r>
              <a:rPr lang="en-US" dirty="0" smtClean="0"/>
              <a:t> o </a:t>
            </a:r>
            <a:r>
              <a:rPr lang="en-US" dirty="0" err="1" smtClean="0"/>
              <a:t>invovatie</a:t>
            </a:r>
            <a:r>
              <a:rPr lang="en-US" dirty="0" smtClean="0"/>
              <a:t> </a:t>
            </a:r>
            <a:r>
              <a:rPr lang="en-US" dirty="0" err="1" smtClean="0"/>
              <a:t>ajutand</a:t>
            </a:r>
            <a:r>
              <a:rPr lang="en-US" dirty="0" smtClean="0"/>
              <a:t> </a:t>
            </a:r>
            <a:r>
              <a:rPr lang="en-US" dirty="0" err="1" smtClean="0"/>
              <a:t>institutiile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se auto-</a:t>
            </a:r>
            <a:r>
              <a:rPr lang="en-US" dirty="0" err="1" smtClean="0"/>
              <a:t>digitalizeze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291" name="Google Shape;291;p42"/>
          <p:cNvSpPr txBox="1">
            <a:spLocks noGrp="1"/>
          </p:cNvSpPr>
          <p:nvPr>
            <p:ph type="subTitle" idx="5"/>
          </p:nvPr>
        </p:nvSpPr>
        <p:spPr>
          <a:xfrm>
            <a:off x="6069506" y="2895575"/>
            <a:ext cx="2216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Sigur</a:t>
            </a:r>
            <a:endParaRPr dirty="0"/>
          </a:p>
        </p:txBody>
      </p:sp>
      <p:sp>
        <p:nvSpPr>
          <p:cNvPr id="292" name="Google Shape;292;p42"/>
          <p:cNvSpPr txBox="1">
            <a:spLocks noGrp="1"/>
          </p:cNvSpPr>
          <p:nvPr>
            <p:ph type="subTitle" idx="6"/>
          </p:nvPr>
        </p:nvSpPr>
        <p:spPr>
          <a:xfrm>
            <a:off x="6069506" y="3288000"/>
            <a:ext cx="2216400" cy="10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Datele folosite in platforma sunt criptate si stocate in cloud.</a:t>
            </a:r>
            <a:endParaRPr dirty="0"/>
          </a:p>
        </p:txBody>
      </p:sp>
      <p:sp>
        <p:nvSpPr>
          <p:cNvPr id="293" name="Google Shape;293;p4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Puncte forte eDosar</a:t>
            </a:r>
            <a:endParaRPr dirty="0"/>
          </a:p>
        </p:txBody>
      </p:sp>
      <p:grpSp>
        <p:nvGrpSpPr>
          <p:cNvPr id="295" name="Google Shape;295;p42"/>
          <p:cNvGrpSpPr/>
          <p:nvPr/>
        </p:nvGrpSpPr>
        <p:grpSpPr>
          <a:xfrm>
            <a:off x="4334861" y="1976610"/>
            <a:ext cx="474278" cy="470915"/>
            <a:chOff x="-63250675" y="3744075"/>
            <a:chExt cx="320350" cy="318100"/>
          </a:xfrm>
        </p:grpSpPr>
        <p:sp>
          <p:nvSpPr>
            <p:cNvPr id="296" name="Google Shape;296;p42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2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2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295;p42"/>
          <p:cNvGrpSpPr/>
          <p:nvPr/>
        </p:nvGrpSpPr>
        <p:grpSpPr>
          <a:xfrm>
            <a:off x="1729156" y="1976610"/>
            <a:ext cx="474278" cy="470915"/>
            <a:chOff x="-63250675" y="3744075"/>
            <a:chExt cx="320350" cy="318100"/>
          </a:xfrm>
        </p:grpSpPr>
        <p:sp>
          <p:nvSpPr>
            <p:cNvPr id="33" name="Google Shape;296;p42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97;p42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98;p42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295;p42"/>
          <p:cNvGrpSpPr/>
          <p:nvPr/>
        </p:nvGrpSpPr>
        <p:grpSpPr>
          <a:xfrm>
            <a:off x="6940567" y="1975602"/>
            <a:ext cx="474278" cy="470915"/>
            <a:chOff x="-63250675" y="3744075"/>
            <a:chExt cx="320350" cy="318100"/>
          </a:xfrm>
        </p:grpSpPr>
        <p:sp>
          <p:nvSpPr>
            <p:cNvPr id="37" name="Google Shape;296;p42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97;p42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98;p42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057" y="227743"/>
            <a:ext cx="1066457" cy="566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ployee Onboarding by Slidesgo">
  <a:themeElements>
    <a:clrScheme name="Simple Light">
      <a:dk1>
        <a:srgbClr val="2F2F2F"/>
      </a:dk1>
      <a:lt1>
        <a:srgbClr val="FFFFFF"/>
      </a:lt1>
      <a:dk2>
        <a:srgbClr val="6930C3"/>
      </a:dk2>
      <a:lt2>
        <a:srgbClr val="5390D9"/>
      </a:lt2>
      <a:accent1>
        <a:srgbClr val="48BFE3"/>
      </a:accent1>
      <a:accent2>
        <a:srgbClr val="6930C3"/>
      </a:accent2>
      <a:accent3>
        <a:srgbClr val="5390D9"/>
      </a:accent3>
      <a:accent4>
        <a:srgbClr val="48BFE3"/>
      </a:accent4>
      <a:accent5>
        <a:srgbClr val="6930C3"/>
      </a:accent5>
      <a:accent6>
        <a:srgbClr val="5390D9"/>
      </a:accent6>
      <a:hlink>
        <a:srgbClr val="2F2F2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509</Words>
  <Application>Microsoft Office PowerPoint</Application>
  <PresentationFormat>On-screen Show (16:9)</PresentationFormat>
  <Paragraphs>104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Montserrat Medium</vt:lpstr>
      <vt:lpstr>Montserrat</vt:lpstr>
      <vt:lpstr>Palanquin Dark</vt:lpstr>
      <vt:lpstr>Arial</vt:lpstr>
      <vt:lpstr>Montserrat Black</vt:lpstr>
      <vt:lpstr>Courier New</vt:lpstr>
      <vt:lpstr>Employee Onboarding by Slidesgo</vt:lpstr>
      <vt:lpstr>eDosar</vt:lpstr>
      <vt:lpstr>Ce este eDosar?</vt:lpstr>
      <vt:lpstr>Functionar public morocanos</vt:lpstr>
      <vt:lpstr>Problema</vt:lpstr>
      <vt:lpstr>Prezentare generala</vt:lpstr>
      <vt:lpstr>Care este principalul punct forte?</vt:lpstr>
      <vt:lpstr>Obiectivele eDosar</vt:lpstr>
      <vt:lpstr>Misiunea eDosar</vt:lpstr>
      <vt:lpstr>Puncte forte eDosar</vt:lpstr>
      <vt:lpstr>Amenintari si slabiciuni eDosar</vt:lpstr>
      <vt:lpstr>Oportunitati eDosar</vt:lpstr>
      <vt:lpstr>eDosar – partea de business</vt:lpstr>
      <vt:lpstr>Pasii spre succes financiar</vt:lpstr>
      <vt:lpstr>0,1 €</vt:lpstr>
      <vt:lpstr>Salarii brut echipa</vt:lpstr>
      <vt:lpstr>Monetizare eficienta</vt:lpstr>
      <vt:lpstr>Echipa eDosar</vt:lpstr>
      <vt:lpstr>Echipa noastra</vt:lpstr>
      <vt:lpstr>Demo eDosar</vt:lpstr>
      <vt:lpstr>Interfata cetatean</vt:lpstr>
      <vt:lpstr>Interfata primarie</vt:lpstr>
      <vt:lpstr>Multumim!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eDosar</dc:title>
  <cp:lastModifiedBy>Andrei</cp:lastModifiedBy>
  <cp:revision>15</cp:revision>
  <dcterms:modified xsi:type="dcterms:W3CDTF">2020-11-01T10:27:41Z</dcterms:modified>
</cp:coreProperties>
</file>