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10.xml" ContentType="application/vnd.openxmlformats-officedocument.drawingml.diagramData+xml"/>
  <Override PartName="/ppt/diagrams/data9.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1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117.xml" ContentType="application/vnd.openxmlformats-officedocument.presentationml.slide+xml"/>
  <Override PartName="/ppt/slides/slide53.xml" ContentType="application/vnd.openxmlformats-officedocument.presentationml.slide+xml"/>
  <Override PartName="/ppt/slides/slide5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diagrams/colors6.xml" ContentType="application/vnd.openxmlformats-officedocument.drawingml.diagramColors+xml"/>
  <Override PartName="/ppt/diagrams/quickStyle6.xml" ContentType="application/vnd.openxmlformats-officedocument.drawingml.diagramStyle+xml"/>
  <Override PartName="/ppt/diagrams/drawing6.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rawing4.xml" ContentType="application/vnd.ms-office.drawingml.diagramDrawing+xml"/>
  <Override PartName="/ppt/diagrams/layout6.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layout8.xml" ContentType="application/vnd.openxmlformats-officedocument.drawingml.diagramLayout+xml"/>
  <Override PartName="/ppt/diagrams/drawing7.xml" ContentType="application/vnd.ms-office.drawingml.diagramDrawing+xml"/>
  <Override PartName="/ppt/diagrams/colors4.xml" ContentType="application/vnd.openxmlformats-officedocument.drawingml.diagramColors+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layout4.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3.xml" ContentType="application/vnd.openxmlformats-officedocument.drawingml.diagramLayout+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diagrams/drawing9.xml" ContentType="application/vnd.ms-office.drawingml.diagramDrawing+xml"/>
  <Override PartName="/ppt/theme/theme1.xml" ContentType="application/vnd.openxmlformats-officedocument.theme+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409" r:id="rId3"/>
    <p:sldId id="311" r:id="rId4"/>
    <p:sldId id="410" r:id="rId5"/>
    <p:sldId id="411" r:id="rId6"/>
    <p:sldId id="412" r:id="rId7"/>
    <p:sldId id="413" r:id="rId8"/>
    <p:sldId id="312" r:id="rId9"/>
    <p:sldId id="313" r:id="rId10"/>
    <p:sldId id="309" r:id="rId11"/>
    <p:sldId id="310" r:id="rId12"/>
    <p:sldId id="314" r:id="rId13"/>
    <p:sldId id="315" r:id="rId14"/>
    <p:sldId id="317" r:id="rId15"/>
    <p:sldId id="297" r:id="rId16"/>
    <p:sldId id="296" r:id="rId17"/>
    <p:sldId id="316" r:id="rId18"/>
    <p:sldId id="318" r:id="rId19"/>
    <p:sldId id="319" r:id="rId20"/>
    <p:sldId id="320" r:id="rId21"/>
    <p:sldId id="321" r:id="rId22"/>
    <p:sldId id="322" r:id="rId23"/>
    <p:sldId id="323" r:id="rId24"/>
    <p:sldId id="324" r:id="rId25"/>
    <p:sldId id="325" r:id="rId26"/>
    <p:sldId id="326" r:id="rId27"/>
    <p:sldId id="264" r:id="rId28"/>
    <p:sldId id="328" r:id="rId29"/>
    <p:sldId id="329" r:id="rId30"/>
    <p:sldId id="330" r:id="rId31"/>
    <p:sldId id="331" r:id="rId32"/>
    <p:sldId id="332" r:id="rId33"/>
    <p:sldId id="333" r:id="rId34"/>
    <p:sldId id="399" r:id="rId35"/>
    <p:sldId id="400" r:id="rId36"/>
    <p:sldId id="334" r:id="rId37"/>
    <p:sldId id="335" r:id="rId38"/>
    <p:sldId id="414" r:id="rId39"/>
    <p:sldId id="415" r:id="rId40"/>
    <p:sldId id="336" r:id="rId41"/>
    <p:sldId id="396" r:id="rId42"/>
    <p:sldId id="397" r:id="rId43"/>
    <p:sldId id="398" r:id="rId44"/>
    <p:sldId id="337" r:id="rId45"/>
    <p:sldId id="338" r:id="rId46"/>
    <p:sldId id="416" r:id="rId47"/>
    <p:sldId id="339" r:id="rId48"/>
    <p:sldId id="340" r:id="rId49"/>
    <p:sldId id="341" r:id="rId50"/>
    <p:sldId id="401" r:id="rId51"/>
    <p:sldId id="281" r:id="rId52"/>
    <p:sldId id="402" r:id="rId53"/>
    <p:sldId id="258" r:id="rId54"/>
    <p:sldId id="295" r:id="rId55"/>
    <p:sldId id="405" r:id="rId56"/>
    <p:sldId id="283" r:id="rId57"/>
    <p:sldId id="285" r:id="rId58"/>
    <p:sldId id="284" r:id="rId59"/>
    <p:sldId id="343" r:id="rId60"/>
    <p:sldId id="342" r:id="rId61"/>
    <p:sldId id="403" r:id="rId62"/>
    <p:sldId id="286" r:id="rId63"/>
    <p:sldId id="407" r:id="rId64"/>
    <p:sldId id="287" r:id="rId65"/>
    <p:sldId id="408" r:id="rId66"/>
    <p:sldId id="289" r:id="rId67"/>
    <p:sldId id="259" r:id="rId68"/>
    <p:sldId id="260" r:id="rId69"/>
    <p:sldId id="261" r:id="rId70"/>
    <p:sldId id="344" r:id="rId71"/>
    <p:sldId id="288" r:id="rId72"/>
    <p:sldId id="290" r:id="rId73"/>
    <p:sldId id="345" r:id="rId74"/>
    <p:sldId id="291" r:id="rId75"/>
    <p:sldId id="292" r:id="rId76"/>
    <p:sldId id="346" r:id="rId77"/>
    <p:sldId id="347" r:id="rId78"/>
    <p:sldId id="404" r:id="rId79"/>
    <p:sldId id="419" r:id="rId80"/>
    <p:sldId id="294" r:id="rId81"/>
    <p:sldId id="353" r:id="rId82"/>
    <p:sldId id="354" r:id="rId83"/>
    <p:sldId id="349" r:id="rId84"/>
    <p:sldId id="350" r:id="rId85"/>
    <p:sldId id="351" r:id="rId86"/>
    <p:sldId id="352" r:id="rId87"/>
    <p:sldId id="357" r:id="rId88"/>
    <p:sldId id="417" r:id="rId89"/>
    <p:sldId id="418" r:id="rId90"/>
    <p:sldId id="358" r:id="rId91"/>
    <p:sldId id="359" r:id="rId92"/>
    <p:sldId id="355" r:id="rId93"/>
    <p:sldId id="293" r:id="rId94"/>
    <p:sldId id="360" r:id="rId95"/>
    <p:sldId id="361" r:id="rId96"/>
    <p:sldId id="362"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5" r:id="rId128"/>
    <p:sldId id="394"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5" Type="http://schemas.openxmlformats.org/officeDocument/2006/relationships/customXml" Target="../customXml/item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136"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smtClean="0"/>
            <a:t>“A measure of central tendency is a typical value around which other figures congregate.”</a:t>
          </a:r>
          <a:endParaRPr lang="en-IN"/>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smtClean="0"/>
            <a:t>“An average stands for the whole group of which it forms a part yet represents the whole.” </a:t>
          </a:r>
          <a:endParaRPr lang="en-IN"/>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t>
        <a:bodyPr/>
        <a:lstStyle/>
        <a:p>
          <a:endParaRPr lang="en-IN"/>
        </a:p>
      </dgm:t>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t>
        <a:bodyPr/>
        <a:lstStyle/>
        <a:p>
          <a:endParaRPr lang="en-IN"/>
        </a:p>
      </dgm:t>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t>
        <a:bodyPr/>
        <a:lstStyle/>
        <a:p>
          <a:endParaRPr lang="en-IN"/>
        </a:p>
      </dgm:t>
    </dgm:pt>
  </dgm:ptLst>
  <dgm:cxnLst>
    <dgm:cxn modelId="{CDEF758B-ABE4-4BBB-BD3B-6BF149686B54}" type="presOf" srcId="{68CCB221-E974-4519-AE38-01947A3169EE}" destId="{88ED877F-F8C9-4523-80B9-E9B6DF74A03A}" srcOrd="0" destOrd="0" presId="urn:microsoft.com/office/officeart/2005/8/layout/vList5"/>
    <dgm:cxn modelId="{58ADB47B-E866-4EC6-AFD8-A03911A9CE2B}" srcId="{68CCB221-E974-4519-AE38-01947A3169EE}" destId="{EE363CBE-B8D4-4202-BE28-8D63E89698C2}" srcOrd="1" destOrd="0" parTransId="{13C8D733-30A7-48BD-A929-172386E2D9C0}" sibTransId="{8BD75662-BC8D-4DC0-B64A-5E2FE7805F57}"/>
    <dgm:cxn modelId="{FD9A5624-82C2-4965-97DA-99F20043CAD3}" srcId="{68CCB221-E974-4519-AE38-01947A3169EE}" destId="{DE6EA040-E986-42E4-BCF6-697005528CA1}" srcOrd="0" destOrd="0" parTransId="{857F56C3-330D-4F80-9BA4-CC7C7510F58F}" sibTransId="{E5450CDC-0E4A-42AA-9C66-44B08D2EC543}"/>
    <dgm:cxn modelId="{73886CE2-79BB-474C-BFDB-9B880013A1C8}" type="presOf" srcId="{EE363CBE-B8D4-4202-BE28-8D63E89698C2}" destId="{0B775421-0056-4FD7-BDA6-9708314ED1BA}" srcOrd="0" destOrd="0" presId="urn:microsoft.com/office/officeart/2005/8/layout/vList5"/>
    <dgm:cxn modelId="{05BB1207-32EA-4CC2-8335-4B2AF4629B80}" type="presOf" srcId="{DE6EA040-E986-42E4-BCF6-697005528CA1}" destId="{BF4569F6-59C6-476B-8265-72A025260CAB}"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B89D7A00-E563-467E-BE50-88AADE8DAA99}" type="presOf" srcId="{62E18B0A-0626-402E-8589-D55BB0694ED8}" destId="{BCF5155D-5381-4120-9EC5-93C4C28255DE}"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smtClean="0"/>
            <a:t>Arithmetic Mean</a:t>
          </a:r>
          <a:endParaRPr lang="en-IN" sz="4000" dirty="0"/>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t>
        <a:bodyPr/>
        <a:lstStyle/>
        <a:p>
          <a:endParaRPr lang="en-IN"/>
        </a:p>
      </dgm:t>
    </dgm:pt>
    <dgm:pt modelId="{3FB542D8-8020-4DA9-9A9F-D4B45DD84CDC}" type="pres">
      <dgm:prSet presAssocID="{DAE70503-C392-429A-A955-C96F72A28928}" presName="parentText" presStyleLbl="node1" presStyleIdx="0" presStyleCnt="1">
        <dgm:presLayoutVars>
          <dgm:chMax val="0"/>
          <dgm:bulletEnabled val="1"/>
        </dgm:presLayoutVars>
      </dgm:prSet>
      <dgm:spPr/>
      <dgm:t>
        <a:bodyPr/>
        <a:lstStyle/>
        <a:p>
          <a:endParaRPr lang="en-IN"/>
        </a:p>
      </dgm:t>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smtClean="0"/>
            <a:t>Arithmetic Mean-Step deviation method</a:t>
          </a:r>
          <a:endParaRPr lang="en-IN"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A64FB23E-3B76-468A-8416-78CC0451060B}" type="presOf" srcId="{2023B462-FA4D-4853-A94D-74DFE974B874}" destId="{F4B5B038-8058-40D4-893C-2D909DF1C5E8}"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5B16FFC1-86BC-4DFB-9F11-DBC46018E535}" type="presOf" srcId="{F37BF5A3-A8A5-4ABD-A584-5EC8798BBDB8}" destId="{382054C9-9969-4039-A4E2-5A71331D9303}" srcOrd="0" destOrd="0" presId="urn:microsoft.com/office/officeart/2005/8/layout/vList2"/>
    <dgm:cxn modelId="{28CAA24C-3274-4B91-BE06-2800A4187CDA}" type="presOf" srcId="{2023B462-FA4D-4853-A94D-74DFE974B874}" destId="{F4B5B038-8058-40D4-893C-2D909DF1C5E8}" srcOrd="0" destOrd="0" presId="urn:microsoft.com/office/officeart/2005/8/layout/vList2"/>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435FEC24-8C52-4BC6-9BE8-5E69AE348DE1}" type="presOf" srcId="{F37BF5A3-A8A5-4ABD-A584-5EC8798BBDB8}" destId="{382054C9-9969-4039-A4E2-5A71331D9303}" srcOrd="0" destOrd="0" presId="urn:microsoft.com/office/officeart/2005/8/layout/vList2"/>
    <dgm:cxn modelId="{A9DB1611-4510-4AD8-A704-FA485C98F4BE}" type="presOf" srcId="{2023B462-FA4D-4853-A94D-74DFE974B874}" destId="{F4B5B038-8058-40D4-893C-2D909DF1C5E8}" srcOrd="0" destOrd="0" presId="urn:microsoft.com/office/officeart/2005/8/layout/vList2"/>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630CA1D-75C0-4A56-A43E-EBFE2AEF09C0}" type="presOf" srcId="{2023B462-FA4D-4853-A94D-74DFE974B874}" destId="{F4B5B038-8058-40D4-893C-2D909DF1C5E8}" srcOrd="0" destOrd="0" presId="urn:microsoft.com/office/officeart/2005/8/layout/vList2"/>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D58CFD9B-4105-4306-841B-E4988F3FBE84}" type="presOf" srcId="{F9FF6147-E73E-4F8E-A78B-5041FCF5A46A}" destId="{677BBEDF-2990-4C48-9586-023C6F652DB3}" srcOrd="0" destOrd="0" presId="urn:microsoft.com/office/officeart/2005/8/layout/vList2"/>
    <dgm:cxn modelId="{D176408F-B322-43E4-B06B-2A18F611AFA3}" type="presOf" srcId="{62E18B0A-0626-402E-8589-D55BB0694ED8}" destId="{BCF5155D-5381-4120-9EC5-93C4C28255DE}" srcOrd="0" destOrd="0" presId="urn:microsoft.com/office/officeart/2005/8/layout/vList2"/>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FC81B997-E44E-4761-A4C6-81FB7274A0FB}" type="presOf" srcId="{62E18B0A-0626-402E-8589-D55BB0694ED8}" destId="{BCF5155D-5381-4120-9EC5-93C4C28255DE}" srcOrd="0" destOrd="0" presId="urn:microsoft.com/office/officeart/2005/8/layout/vList2"/>
    <dgm:cxn modelId="{6A2CC78C-6202-4C73-B826-C046429FE8B9}" type="presOf" srcId="{F9FF6147-E73E-4F8E-A78B-5041FCF5A46A}" destId="{677BBEDF-2990-4C48-9586-023C6F652DB3}" srcOrd="0" destOrd="0" presId="urn:microsoft.com/office/officeart/2005/8/layout/vList2"/>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smtClean="0"/>
            <a:t>Weighted Arithmetic mean  </a:t>
          </a:r>
          <a:endParaRPr lang="en-IN"/>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46C5C110-9DE5-4449-93FB-4A4B59E5AAA0}" type="presOf" srcId="{62E18B0A-0626-402E-8589-D55BB0694ED8}" destId="{BCF5155D-5381-4120-9EC5-93C4C28255DE}" srcOrd="0" destOrd="0" presId="urn:microsoft.com/office/officeart/2005/8/layout/vList2"/>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 measure of central tendency is a typical value around which other figures congregate.”</a:t>
          </a:r>
          <a:endParaRPr lang="en-IN" sz="2400" kern="1200"/>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“An average stands for the whole group of which it forms a part yet represents the whole.” </a:t>
          </a:r>
          <a:endParaRPr lang="en-IN" sz="2400" kern="1200"/>
        </a:p>
      </dsp:txBody>
      <dsp:txXfrm>
        <a:off x="2741244" y="2425947"/>
        <a:ext cx="2747110" cy="1992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5744" y="56283"/>
        <a:ext cx="8118112" cy="1030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dirty="0" smtClean="0"/>
            <a:t>Arithmetic Mean-Step deviation method</a:t>
          </a:r>
          <a:endParaRPr lang="en-IN" sz="3700" kern="1200" dirty="0"/>
        </a:p>
      </dsp:txBody>
      <dsp:txXfrm>
        <a:off x="43321" y="125966"/>
        <a:ext cx="814295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1175" y="53383"/>
        <a:ext cx="8127250"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Weighted Arithmetic mean  </a:t>
          </a:r>
          <a:endParaRPr lang="en-IN" sz="4300" kern="1200"/>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16-06-2018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4.xml"/><Relationship Id="rId7" Type="http://schemas.openxmlformats.org/officeDocument/2006/relationships/image" Target="../media/image2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6.xml"/><Relationship Id="rId7" Type="http://schemas.openxmlformats.org/officeDocument/2006/relationships/image" Target="../media/image2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1.png"/><Relationship Id="rId4" Type="http://schemas.openxmlformats.org/officeDocument/2006/relationships/diagramQuickStyle" Target="../diagrams/quickStyle6.xml"/><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image" Target="../media/image3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Statistics</a:t>
            </a:r>
            <a:endParaRPr lang="en-IN" dirty="0"/>
          </a:p>
        </p:txBody>
      </p:sp>
    </p:spTree>
    <p:extLst>
      <p:ext uri="{BB962C8B-B14F-4D97-AF65-F5344CB8AC3E}">
        <p14:creationId xmlns:p14="http://schemas.microsoft.com/office/powerpoint/2010/main" val="2574606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pPr marL="0" indent="0">
              <a:buNone/>
            </a:pPr>
            <a:r>
              <a:rPr lang="en-IN" dirty="0" smtClean="0"/>
              <a:t>			      Statistics</a:t>
            </a:r>
            <a:endParaRPr lang="en-IN" dirty="0"/>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smtClean="0"/>
              <a:t>Descriptive Statistics</a:t>
            </a:r>
            <a:endParaRPr lang="en-IN" dirty="0"/>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smtClean="0"/>
              <a:t>Inferential</a:t>
            </a:r>
          </a:p>
          <a:p>
            <a:pPr algn="ctr"/>
            <a:r>
              <a:rPr lang="en-IN" dirty="0" smtClean="0"/>
              <a:t>Statistics</a:t>
            </a:r>
            <a:endParaRPr lang="en-IN" dirty="0"/>
          </a:p>
        </p:txBody>
      </p:sp>
    </p:spTree>
    <p:extLst>
      <p:ext uri="{BB962C8B-B14F-4D97-AF65-F5344CB8AC3E}">
        <p14:creationId xmlns:p14="http://schemas.microsoft.com/office/powerpoint/2010/main" val="17161834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smtClean="0"/>
              <a:t>Merits:</a:t>
            </a:r>
          </a:p>
          <a:p>
            <a:r>
              <a:rPr lang="en-IN" sz="2800" dirty="0" smtClean="0"/>
              <a:t>It is rigidly defined.</a:t>
            </a:r>
          </a:p>
          <a:p>
            <a:r>
              <a:rPr lang="en-IN" sz="2800" dirty="0" smtClean="0"/>
              <a:t>Since median is a positional average, it is not affected at all by extreme values. So it is very useful in the case of skewed distributions.</a:t>
            </a:r>
          </a:p>
          <a:p>
            <a:r>
              <a:rPr lang="en-IN" sz="2800" dirty="0" smtClean="0"/>
              <a:t>Median can be computed while dealing with a distribution with open end classes.</a:t>
            </a:r>
            <a:endParaRPr lang="en-IN" sz="2800" dirty="0"/>
          </a:p>
        </p:txBody>
      </p:sp>
    </p:spTree>
    <p:extLst>
      <p:ext uri="{BB962C8B-B14F-4D97-AF65-F5344CB8AC3E}">
        <p14:creationId xmlns:p14="http://schemas.microsoft.com/office/powerpoint/2010/main" val="8145957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smtClean="0"/>
              <a:t>In </a:t>
            </a:r>
            <a:r>
              <a:rPr lang="en-IN" dirty="0"/>
              <a:t>case of even number of items or continuous series, median is an estimated value other than any value in the series</a:t>
            </a:r>
            <a:r>
              <a:rPr lang="en-IN" dirty="0" smtClean="0"/>
              <a:t>.</a:t>
            </a:r>
          </a:p>
          <a:p>
            <a:pPr marL="514350" indent="-514350" algn="just">
              <a:buFont typeface="Wingdings" pitchFamily="2" charset="2"/>
              <a:buChar char="ü"/>
            </a:pPr>
            <a:r>
              <a:rPr lang="en-IN" dirty="0" smtClean="0"/>
              <a:t>It </a:t>
            </a:r>
            <a:r>
              <a:rPr lang="en-IN" dirty="0"/>
              <a:t>is not suitable for further mathematical treatment except its use in mean deviation. </a:t>
            </a:r>
            <a:endParaRPr lang="en-IN" dirty="0" smtClean="0"/>
          </a:p>
          <a:p>
            <a:pPr marL="514350" indent="-514350" algn="just">
              <a:buFont typeface="Wingdings" pitchFamily="2" charset="2"/>
              <a:buChar char="ü"/>
            </a:pPr>
            <a:r>
              <a:rPr lang="en-IN" dirty="0" smtClean="0"/>
              <a:t>It </a:t>
            </a:r>
            <a:r>
              <a:rPr lang="en-IN" dirty="0"/>
              <a:t>is not taken into account all the observations.</a:t>
            </a:r>
          </a:p>
        </p:txBody>
      </p:sp>
    </p:spTree>
    <p:extLst>
      <p:ext uri="{BB962C8B-B14F-4D97-AF65-F5344CB8AC3E}">
        <p14:creationId xmlns:p14="http://schemas.microsoft.com/office/powerpoint/2010/main" val="26772511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The values which divide the series into a number of equal parts are called the partition values.</a:t>
            </a:r>
          </a:p>
          <a:p>
            <a:pPr algn="just">
              <a:buFont typeface="Wingdings" pitchFamily="2" charset="2"/>
              <a:buChar char="ü"/>
            </a:pPr>
            <a:r>
              <a:rPr lang="en-IN" dirty="0" smtClean="0"/>
              <a:t>Median may be regarded as a particular partition value which divides the given data into two equal parts.</a:t>
            </a:r>
            <a:endParaRPr lang="en-IN" dirty="0"/>
          </a:p>
        </p:txBody>
      </p:sp>
    </p:spTree>
    <p:extLst>
      <p:ext uri="{BB962C8B-B14F-4D97-AF65-F5344CB8AC3E}">
        <p14:creationId xmlns:p14="http://schemas.microsoft.com/office/powerpoint/2010/main" val="3391530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smtClean="0"/>
              <a:t>Quartiles:</a:t>
            </a:r>
            <a:r>
              <a:rPr lang="en-IN" dirty="0" smtClean="0"/>
              <a:t> The values which divide the given data into four equal parts are known as quartiles.</a:t>
            </a:r>
          </a:p>
          <a:p>
            <a:pPr>
              <a:buFont typeface="Wingdings" pitchFamily="2" charset="2"/>
              <a:buChar char="ü"/>
            </a:pPr>
            <a:r>
              <a:rPr lang="en-IN" dirty="0" smtClean="0"/>
              <a:t>There will be three such points </a:t>
            </a:r>
            <a:r>
              <a:rPr lang="en-IN" i="1" dirty="0" smtClean="0"/>
              <a:t>Q1, Q2, Q3, such that Q1 &lt; Q2&lt;Q3.</a:t>
            </a:r>
          </a:p>
          <a:p>
            <a:pPr>
              <a:buFont typeface="Wingdings" pitchFamily="2" charset="2"/>
              <a:buChar char="ü"/>
            </a:pPr>
            <a:r>
              <a:rPr lang="en-IN" i="1" dirty="0" smtClean="0"/>
              <a:t>Q1, known as the lower or first quartile is the value which has 25% of the items of the distribution below it and consequently 75% of the items are greater than it.</a:t>
            </a:r>
          </a:p>
          <a:p>
            <a:pPr>
              <a:buFont typeface="Wingdings" pitchFamily="2" charset="2"/>
              <a:buChar char="ü"/>
            </a:pPr>
            <a:r>
              <a:rPr lang="en-IN" i="1" dirty="0" smtClean="0"/>
              <a:t>Q2, the second quartile, coincides with the median and has an equal number of observations above and below it.</a:t>
            </a:r>
          </a:p>
          <a:p>
            <a:pPr>
              <a:buFont typeface="Wingdings" pitchFamily="2" charset="2"/>
              <a:buChar char="ü"/>
            </a:pPr>
            <a:r>
              <a:rPr lang="en-IN" i="1" dirty="0" smtClean="0"/>
              <a:t>Q3, known as the upper or third quartile, has 75% of the observations below it and consequently 25% of the observations above it.</a:t>
            </a:r>
            <a:endParaRPr lang="en-IN" i="1" dirty="0"/>
          </a:p>
        </p:txBody>
      </p:sp>
    </p:spTree>
    <p:extLst>
      <p:ext uri="{BB962C8B-B14F-4D97-AF65-F5344CB8AC3E}">
        <p14:creationId xmlns:p14="http://schemas.microsoft.com/office/powerpoint/2010/main" val="24474917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Quartile Deviation</a:t>
            </a:r>
            <a:endParaRPr lang="en-I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smtClean="0"/>
              <a:t>In a symmetric distribution, the two quartiles Q1, and Q3 are equidistant from median. Thus Median(±)  quartile deviation </a:t>
            </a:r>
            <a:r>
              <a:rPr lang="en-US" dirty="0" err="1" smtClean="0"/>
              <a:t>coveres</a:t>
            </a:r>
            <a:r>
              <a:rPr lang="en-US" dirty="0" smtClean="0"/>
              <a:t> 50 % of the observations.</a:t>
            </a:r>
          </a:p>
          <a:p>
            <a:endParaRPr lang="en-US" dirty="0" smtClean="0"/>
          </a:p>
          <a:p>
            <a:endParaRPr lang="en-US" dirty="0" smtClean="0"/>
          </a:p>
          <a:p>
            <a:r>
              <a:rPr lang="en-US" dirty="0" smtClean="0"/>
              <a:t>Coefficient of quartile deviation = </a:t>
            </a:r>
            <a:r>
              <a:rPr lang="en-US" b="1" dirty="0" smtClean="0"/>
              <a:t>(Q3 – Q1)/ (Q3 + Q1)</a:t>
            </a:r>
            <a:endParaRPr lang="en-US" b="1" dirty="0"/>
          </a:p>
        </p:txBody>
      </p:sp>
    </p:spTree>
    <p:extLst>
      <p:ext uri="{BB962C8B-B14F-4D97-AF65-F5344CB8AC3E}">
        <p14:creationId xmlns:p14="http://schemas.microsoft.com/office/powerpoint/2010/main" val="866721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a:xfrm>
            <a:off x="457200" y="1600200"/>
            <a:ext cx="8435280" cy="4525963"/>
          </a:xfrm>
        </p:spPr>
        <p:txBody>
          <a:bodyPr/>
          <a:lstStyle/>
          <a:p>
            <a:pPr algn="just"/>
            <a:r>
              <a:rPr lang="en-IN" b="1" dirty="0" smtClean="0"/>
              <a:t>Descriptive Statistics: </a:t>
            </a:r>
            <a:r>
              <a:rPr lang="en-IN" dirty="0" smtClean="0"/>
              <a:t>Collection, Organization, summarization and presentation of data.</a:t>
            </a:r>
          </a:p>
          <a:p>
            <a:pPr marL="0" indent="0">
              <a:buNone/>
            </a:pPr>
            <a:endParaRPr lang="en-IN" dirty="0" smtClean="0"/>
          </a:p>
          <a:p>
            <a:pPr algn="just"/>
            <a:r>
              <a:rPr lang="en-IN" b="1" dirty="0" smtClean="0"/>
              <a:t>Inferential Statistics: </a:t>
            </a:r>
            <a:r>
              <a:rPr lang="en-IN" dirty="0" smtClean="0"/>
              <a:t>Generalizing from sample to population, performing estimations and hypothesis testing, and making predictions.</a:t>
            </a:r>
            <a:endParaRPr lang="en-IN" dirty="0"/>
          </a:p>
        </p:txBody>
      </p:sp>
    </p:spTree>
    <p:extLst>
      <p:ext uri="{BB962C8B-B14F-4D97-AF65-F5344CB8AC3E}">
        <p14:creationId xmlns:p14="http://schemas.microsoft.com/office/powerpoint/2010/main" val="13833522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Deciles are the values which divide the series into ten equal parts. </a:t>
                </a:r>
              </a:p>
              <a:p>
                <a:r>
                  <a:rPr lang="en-IN" dirty="0" smtClean="0"/>
                  <a:t>There are 9 deciles. D1, D2 … D9.</a:t>
                </a:r>
              </a:p>
              <a:p>
                <a:r>
                  <a:rPr lang="en-IN" dirty="0" smtClean="0"/>
                  <a:t>D5 coincides with the median.</a:t>
                </a:r>
              </a:p>
              <a:p>
                <a:r>
                  <a:rPr lang="en-IN" dirty="0" smtClean="0"/>
                  <a:t>The method of computing the deciles Di( I = 1,2 ….9) is same as discussed for Q1 and Q2. To compute the </a:t>
                </a:r>
                <a:r>
                  <a:rPr lang="en-IN" dirty="0" err="1" smtClean="0"/>
                  <a:t>ith</a:t>
                </a:r>
                <a:r>
                  <a:rPr lang="en-IN" dirty="0" smtClean="0"/>
                  <a:t> decile, see c.f. just greater than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smtClean="0"/>
                  <a:t>  . The corresponding value of X is Di.</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val="1142909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a:t>
            </a:r>
            <a:r>
              <a:rPr lang="en-IN" dirty="0" smtClean="0"/>
              <a:t>of </a:t>
            </a:r>
            <a:r>
              <a:rPr lang="en-IN" dirty="0"/>
              <a:t>observations</a:t>
            </a:r>
            <a:r>
              <a:rPr lang="en-IN" dirty="0" smtClean="0"/>
              <a:t>.</a:t>
            </a:r>
          </a:p>
          <a:p>
            <a:r>
              <a:rPr lang="en-IN" dirty="0" smtClean="0"/>
              <a:t>P25 </a:t>
            </a:r>
            <a:r>
              <a:rPr lang="en-IN" dirty="0"/>
              <a:t>= Q1 </a:t>
            </a:r>
            <a:r>
              <a:rPr lang="en-IN" dirty="0" smtClean="0"/>
              <a:t>;</a:t>
            </a:r>
          </a:p>
          <a:p>
            <a:r>
              <a:rPr lang="en-IN" dirty="0" smtClean="0"/>
              <a:t> </a:t>
            </a:r>
            <a:r>
              <a:rPr lang="en-IN" dirty="0"/>
              <a:t>P50 = D5 = Q2 = </a:t>
            </a:r>
            <a:r>
              <a:rPr lang="en-IN" dirty="0" smtClean="0"/>
              <a:t>Median</a:t>
            </a:r>
          </a:p>
          <a:p>
            <a:r>
              <a:rPr lang="en-IN" dirty="0" smtClean="0"/>
              <a:t>P75 </a:t>
            </a:r>
            <a:r>
              <a:rPr lang="en-IN" dirty="0"/>
              <a:t>= Q3</a:t>
            </a:r>
          </a:p>
        </p:txBody>
      </p:sp>
    </p:spTree>
    <p:extLst>
      <p:ext uri="{BB962C8B-B14F-4D97-AF65-F5344CB8AC3E}">
        <p14:creationId xmlns:p14="http://schemas.microsoft.com/office/powerpoint/2010/main" val="29277891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For statistical analysis, whether it is business, economics, social sciences, science, or other fields, the basic problem is to collect facts and figures relating to particular phenomenon under study. </a:t>
            </a:r>
            <a:endParaRPr lang="en-IN" sz="2800" dirty="0"/>
          </a:p>
        </p:txBody>
      </p:sp>
    </p:spTree>
    <p:extLst>
      <p:ext uri="{BB962C8B-B14F-4D97-AF65-F5344CB8AC3E}">
        <p14:creationId xmlns:p14="http://schemas.microsoft.com/office/powerpoint/2010/main" val="30777960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Mode is the value which occurs most frequently in a set of observations and around which the other items of the set cluster densely.</a:t>
            </a:r>
          </a:p>
          <a:p>
            <a:pPr algn="just">
              <a:buFont typeface="Wingdings" pitchFamily="2" charset="2"/>
              <a:buChar char="ü"/>
            </a:pPr>
            <a:r>
              <a:rPr lang="en-IN" dirty="0" smtClean="0"/>
              <a:t>Mode is the value of a series which is predominant in it.</a:t>
            </a:r>
            <a:endParaRPr lang="en-IN" dirty="0"/>
          </a:p>
        </p:txBody>
      </p:sp>
    </p:spTree>
    <p:extLst>
      <p:ext uri="{BB962C8B-B14F-4D97-AF65-F5344CB8AC3E}">
        <p14:creationId xmlns:p14="http://schemas.microsoft.com/office/powerpoint/2010/main" val="249781715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normAutofit/>
          </a:bodyPr>
          <a:lstStyle/>
          <a:p>
            <a:r>
              <a:rPr lang="en-IN" sz="2400" dirty="0" smtClean="0"/>
              <a:t>The average size of the shoe sold in a shop is 7.</a:t>
            </a:r>
          </a:p>
          <a:p>
            <a:r>
              <a:rPr lang="en-IN" sz="2400" dirty="0" smtClean="0"/>
              <a:t>Average height of an Indian male is 1.66 meters,</a:t>
            </a:r>
          </a:p>
          <a:p>
            <a:r>
              <a:rPr lang="en-IN" sz="2400" dirty="0" smtClean="0"/>
              <a:t>Average size of the shirt sold in a ready-made garment shop is 35 cm.</a:t>
            </a:r>
          </a:p>
          <a:p>
            <a:endParaRPr lang="en-IN" sz="2400" dirty="0"/>
          </a:p>
          <a:p>
            <a:pPr>
              <a:buFont typeface="Wingdings" panose="05000000000000000000" pitchFamily="2" charset="2"/>
              <a:buChar char="ü"/>
            </a:pPr>
            <a:r>
              <a:rPr lang="en-IN" sz="2400" dirty="0" smtClean="0"/>
              <a:t>The average referred to is neither mean nor median but mode. The most frequent value in the distribution.</a:t>
            </a:r>
            <a:endParaRPr lang="en-IN" sz="2400" dirty="0"/>
          </a:p>
        </p:txBody>
      </p:sp>
    </p:spTree>
    <p:extLst>
      <p:ext uri="{BB962C8B-B14F-4D97-AF65-F5344CB8AC3E}">
        <p14:creationId xmlns:p14="http://schemas.microsoft.com/office/powerpoint/2010/main" val="29180269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r>
              <a:rPr lang="en-IN" b="1" dirty="0" smtClean="0"/>
              <a:t>:</a:t>
            </a:r>
          </a:p>
          <a:p>
            <a:r>
              <a:rPr lang="en-IN" dirty="0" smtClean="0"/>
              <a:t> It </a:t>
            </a:r>
            <a:r>
              <a:rPr lang="en-IN" dirty="0"/>
              <a:t>is easy to calculate and in some cases it can be located mere </a:t>
            </a:r>
            <a:r>
              <a:rPr lang="en-IN" dirty="0" smtClean="0"/>
              <a:t>inspection</a:t>
            </a:r>
          </a:p>
          <a:p>
            <a:r>
              <a:rPr lang="en-IN" dirty="0" smtClean="0"/>
              <a:t>Mode </a:t>
            </a:r>
            <a:r>
              <a:rPr lang="en-IN" dirty="0"/>
              <a:t>is not </a:t>
            </a:r>
            <a:r>
              <a:rPr lang="en-IN" dirty="0" smtClean="0"/>
              <a:t>affected </a:t>
            </a:r>
            <a:r>
              <a:rPr lang="en-IN" dirty="0"/>
              <a:t>by extreme values. </a:t>
            </a:r>
            <a:endParaRPr lang="en-IN" dirty="0" smtClean="0"/>
          </a:p>
          <a:p>
            <a:r>
              <a:rPr lang="en-IN" dirty="0" smtClean="0"/>
              <a:t>It </a:t>
            </a:r>
            <a:r>
              <a:rPr lang="en-IN" dirty="0"/>
              <a:t>can be calculated for open-end classes</a:t>
            </a:r>
            <a:r>
              <a:rPr lang="en-IN" dirty="0" smtClean="0"/>
              <a:t>.</a:t>
            </a:r>
          </a:p>
          <a:p>
            <a:r>
              <a:rPr lang="en-IN" dirty="0" smtClean="0"/>
              <a:t>It </a:t>
            </a:r>
            <a:r>
              <a:rPr lang="en-IN" dirty="0"/>
              <a:t>is usually an actual value of an important part of the series</a:t>
            </a:r>
            <a:r>
              <a:rPr lang="en-IN" dirty="0" smtClean="0"/>
              <a:t>.</a:t>
            </a:r>
          </a:p>
          <a:p>
            <a:r>
              <a:rPr lang="en-IN" dirty="0" smtClean="0"/>
              <a:t>In </a:t>
            </a:r>
            <a:r>
              <a:rPr lang="en-IN" dirty="0"/>
              <a:t>some circumstances it is the best </a:t>
            </a:r>
            <a:r>
              <a:rPr lang="en-IN" dirty="0" smtClean="0"/>
              <a:t>representative </a:t>
            </a:r>
            <a:r>
              <a:rPr lang="en-IN" dirty="0"/>
              <a:t>of </a:t>
            </a:r>
            <a:r>
              <a:rPr lang="en-IN" dirty="0" smtClean="0"/>
              <a:t>data.</a:t>
            </a:r>
            <a:endParaRPr lang="en-IN" dirty="0"/>
          </a:p>
        </p:txBody>
      </p:sp>
    </p:spTree>
    <p:extLst>
      <p:ext uri="{BB962C8B-B14F-4D97-AF65-F5344CB8AC3E}">
        <p14:creationId xmlns:p14="http://schemas.microsoft.com/office/powerpoint/2010/main" val="6901479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smtClean="0"/>
              <a:t>Demerits </a:t>
            </a:r>
            <a:r>
              <a:rPr lang="en-IN" b="1" dirty="0"/>
              <a:t>of Mode</a:t>
            </a:r>
            <a:r>
              <a:rPr lang="en-IN" b="1" dirty="0" smtClean="0"/>
              <a:t>:</a:t>
            </a:r>
          </a:p>
          <a:p>
            <a:r>
              <a:rPr lang="en-IN" dirty="0" smtClean="0"/>
              <a:t>It </a:t>
            </a:r>
            <a:r>
              <a:rPr lang="en-IN" dirty="0"/>
              <a:t>is not based on all observations</a:t>
            </a:r>
            <a:r>
              <a:rPr lang="en-IN" dirty="0" smtClean="0"/>
              <a:t>.</a:t>
            </a:r>
          </a:p>
          <a:p>
            <a:r>
              <a:rPr lang="en-IN" dirty="0" smtClean="0"/>
              <a:t>It </a:t>
            </a:r>
            <a:r>
              <a:rPr lang="en-IN" dirty="0"/>
              <a:t>is not capable of further mathematical treatment</a:t>
            </a:r>
            <a:r>
              <a:rPr lang="en-IN" dirty="0" smtClean="0"/>
              <a:t>.</a:t>
            </a:r>
          </a:p>
          <a:p>
            <a:r>
              <a:rPr lang="en-IN" dirty="0" smtClean="0"/>
              <a:t>Mode </a:t>
            </a:r>
            <a:r>
              <a:rPr lang="en-IN" dirty="0"/>
              <a:t>is ill-defined generally, it is not possible to find mode in some cases</a:t>
            </a:r>
            <a:r>
              <a:rPr lang="en-IN" dirty="0" smtClean="0"/>
              <a:t>.</a:t>
            </a:r>
          </a:p>
          <a:p>
            <a:r>
              <a:rPr lang="en-IN" dirty="0" smtClean="0"/>
              <a:t>As </a:t>
            </a:r>
            <a:r>
              <a:rPr lang="en-IN" dirty="0"/>
              <a:t>compared with mean, mode is affected to a great extent, by sampling fluctuations</a:t>
            </a:r>
            <a:r>
              <a:rPr lang="en-IN" dirty="0" smtClean="0"/>
              <a:t>.</a:t>
            </a:r>
          </a:p>
          <a:p>
            <a:r>
              <a:rPr lang="en-IN" dirty="0" smtClean="0"/>
              <a:t>It </a:t>
            </a:r>
            <a:r>
              <a:rPr lang="en-IN" dirty="0"/>
              <a:t>is unsuitable in cases where relative importance of items has to be considered.</a:t>
            </a:r>
            <a:endParaRPr lang="en-IN" b="1" dirty="0" smtClean="0"/>
          </a:p>
        </p:txBody>
      </p:sp>
    </p:spTree>
    <p:extLst>
      <p:ext uri="{BB962C8B-B14F-4D97-AF65-F5344CB8AC3E}">
        <p14:creationId xmlns:p14="http://schemas.microsoft.com/office/powerpoint/2010/main" val="423270701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Relationship Between AM, GM, 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AM </a:t>
                </a:r>
                <a:r>
                  <a:rPr lang="en-IN" dirty="0"/>
                  <a:t> </a:t>
                </a:r>
                <a:r>
                  <a:rPr lang="en-IN" dirty="0" smtClean="0"/>
                  <a:t>≥ GM </a:t>
                </a:r>
                <a:r>
                  <a:rPr lang="en-IN" dirty="0"/>
                  <a:t> </a:t>
                </a:r>
                <a:r>
                  <a:rPr lang="en-IN" dirty="0" smtClean="0"/>
                  <a:t>≥ HM</a:t>
                </a:r>
              </a:p>
              <a:p>
                <a:r>
                  <a:rPr lang="en-IN" dirty="0" smtClean="0"/>
                  <a:t>For two numbers.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𝐺</m:t>
                        </m:r>
                      </m:e>
                      <m:sup>
                        <m:r>
                          <a:rPr lang="en-IN" b="0" i="1" smtClean="0">
                            <a:latin typeface="Cambria Math"/>
                          </a:rPr>
                          <m:t>2</m:t>
                        </m:r>
                      </m:sup>
                    </m:sSup>
                  </m:oMath>
                </a14:m>
                <a:r>
                  <a:rPr lang="en-IN" dirty="0" smtClean="0"/>
                  <a:t> = A X H</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val="1399535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smtClean="0"/>
              <a:t>Selection of Average</a:t>
            </a:r>
            <a:endParaRPr lang="en-IN" dirty="0"/>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smtClean="0"/>
          </a:p>
          <a:p>
            <a:pPr>
              <a:buFont typeface="Wingdings" panose="05000000000000000000" pitchFamily="2" charset="2"/>
              <a:buChar char="ü"/>
            </a:pPr>
            <a:r>
              <a:rPr lang="en-IN" dirty="0" smtClean="0"/>
              <a:t>AM is not recommended while dealing with frequency distribution with extreme observations or open end classes.</a:t>
            </a:r>
          </a:p>
          <a:p>
            <a:pPr marL="0" indent="0">
              <a:buNone/>
            </a:pPr>
            <a:endParaRPr lang="en-IN" dirty="0" smtClean="0"/>
          </a:p>
          <a:p>
            <a:pPr>
              <a:buFont typeface="Wingdings" panose="05000000000000000000" pitchFamily="2" charset="2"/>
              <a:buChar char="ü"/>
            </a:pPr>
            <a:r>
              <a:rPr lang="en-IN" dirty="0" smtClean="0"/>
              <a:t>Median and mode are averages to be used while dealing with open end classes.</a:t>
            </a:r>
          </a:p>
          <a:p>
            <a:pPr marL="0" indent="0">
              <a:buNone/>
            </a:pPr>
            <a:endParaRPr lang="en-IN" dirty="0" smtClean="0"/>
          </a:p>
          <a:p>
            <a:pPr>
              <a:buFont typeface="Wingdings" panose="05000000000000000000" pitchFamily="2" charset="2"/>
              <a:buChar char="ü"/>
            </a:pPr>
            <a:r>
              <a:rPr lang="en-IN" dirty="0" smtClean="0"/>
              <a:t>Mode is particularly used in business decisions.</a:t>
            </a:r>
          </a:p>
          <a:p>
            <a:pPr marL="0" indent="0">
              <a:buNone/>
            </a:pPr>
            <a:endParaRPr lang="en-IN" dirty="0" smtClean="0"/>
          </a:p>
          <a:p>
            <a:pPr>
              <a:buFont typeface="Wingdings" panose="05000000000000000000" pitchFamily="2" charset="2"/>
              <a:buChar char="ü"/>
            </a:pPr>
            <a:r>
              <a:rPr lang="en-IN" dirty="0" smtClean="0"/>
              <a:t>Harmonic mean is to be used in computing special types of average rates or ratios where time factor is variable and the act being performed like distance is constant.</a:t>
            </a:r>
          </a:p>
          <a:p>
            <a:pPr marL="0" indent="0">
              <a:buNone/>
            </a:pPr>
            <a:endParaRPr lang="en-IN" dirty="0" smtClean="0"/>
          </a:p>
          <a:p>
            <a:pPr>
              <a:buFont typeface="Wingdings" panose="05000000000000000000" pitchFamily="2" charset="2"/>
              <a:buChar char="ü"/>
            </a:pPr>
            <a:r>
              <a:rPr lang="en-IN" dirty="0" smtClean="0"/>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Objectives and scope of the enquiry.</a:t>
            </a:r>
          </a:p>
          <a:p>
            <a:pPr algn="just">
              <a:buFont typeface="Wingdings" panose="05000000000000000000" pitchFamily="2" charset="2"/>
              <a:buChar char="q"/>
            </a:pPr>
            <a:r>
              <a:rPr lang="en-IN" sz="2800" dirty="0" smtClean="0"/>
              <a:t>Statistical units to be used.</a:t>
            </a:r>
          </a:p>
          <a:p>
            <a:pPr algn="just">
              <a:buFont typeface="Wingdings" panose="05000000000000000000" pitchFamily="2" charset="2"/>
              <a:buChar char="q"/>
            </a:pPr>
            <a:r>
              <a:rPr lang="en-IN" sz="2800" dirty="0" smtClean="0"/>
              <a:t>Sources of information.</a:t>
            </a:r>
          </a:p>
          <a:p>
            <a:pPr algn="just">
              <a:buFont typeface="Wingdings" panose="05000000000000000000" pitchFamily="2" charset="2"/>
              <a:buChar char="q"/>
            </a:pPr>
            <a:r>
              <a:rPr lang="en-IN" sz="2800" dirty="0" smtClean="0"/>
              <a:t>Methods of data collection.</a:t>
            </a:r>
            <a:endParaRPr lang="en-IN" sz="2800" dirty="0"/>
          </a:p>
        </p:txBody>
      </p:sp>
    </p:spTree>
    <p:extLst>
      <p:ext uri="{BB962C8B-B14F-4D97-AF65-F5344CB8AC3E}">
        <p14:creationId xmlns:p14="http://schemas.microsoft.com/office/powerpoint/2010/main" val="4279337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endParaRPr lang="en-IN" sz="2400" dirty="0" smtClean="0"/>
          </a:p>
          <a:p>
            <a:pPr marL="0" indent="0" algn="just">
              <a:buNone/>
            </a:pPr>
            <a:r>
              <a:rPr lang="en-IN" sz="2400" dirty="0"/>
              <a:t>	</a:t>
            </a:r>
            <a:r>
              <a:rPr lang="en-IN" sz="2400" dirty="0" smtClean="0"/>
              <a:t>Such </a:t>
            </a:r>
            <a:r>
              <a:rPr lang="en-IN" sz="2400" dirty="0"/>
              <a:t>data is original in character and is generated by survey conducted by individuals or research institution or any organisation</a:t>
            </a:r>
            <a:r>
              <a:rPr lang="en-IN" sz="2400" dirty="0" smtClean="0"/>
              <a:t>.</a:t>
            </a:r>
          </a:p>
          <a:p>
            <a:pPr marL="0" indent="0" algn="just">
              <a:buNone/>
            </a:pPr>
            <a:endParaRPr lang="en-IN" sz="2400" dirty="0" smtClean="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val="207344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smtClean="0"/>
              <a:t>“Classification is the process of arranging the data into sequences and groups according to their common characteristics, or separating them into different but related parts” – </a:t>
            </a:r>
            <a:r>
              <a:rPr lang="en-IN" i="1" dirty="0" err="1" smtClean="0"/>
              <a:t>Secrist</a:t>
            </a:r>
            <a:r>
              <a:rPr lang="en-IN" i="1" dirty="0" smtClean="0"/>
              <a:t>.</a:t>
            </a:r>
          </a:p>
          <a:p>
            <a:pPr marL="0" indent="0">
              <a:buNone/>
            </a:pPr>
            <a:endParaRPr lang="en-IN" i="1" dirty="0"/>
          </a:p>
          <a:p>
            <a:pPr marL="0" indent="0">
              <a:buNone/>
            </a:pPr>
            <a:r>
              <a:rPr lang="en-IN" i="1" dirty="0" smtClean="0"/>
              <a:t>“A classification is a scheme for breaking a category into a set of parts, called classes, according to some precisely defined differing characteristics possessed by all the elements of the category” – Tuttle A.M.</a:t>
            </a:r>
            <a:endParaRPr lang="en-IN" i="1" dirty="0"/>
          </a:p>
        </p:txBody>
      </p:sp>
    </p:spTree>
    <p:extLst>
      <p:ext uri="{BB962C8B-B14F-4D97-AF65-F5344CB8AC3E}">
        <p14:creationId xmlns:p14="http://schemas.microsoft.com/office/powerpoint/2010/main" val="822154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Classification</a:t>
            </a:r>
            <a:endParaRPr lang="en-IN" dirty="0"/>
          </a:p>
        </p:txBody>
      </p:sp>
      <p:sp>
        <p:nvSpPr>
          <p:cNvPr id="3" name="Content Placeholder 2"/>
          <p:cNvSpPr>
            <a:spLocks noGrp="1"/>
          </p:cNvSpPr>
          <p:nvPr>
            <p:ph idx="1"/>
          </p:nvPr>
        </p:nvSpPr>
        <p:spPr/>
        <p:txBody>
          <a:bodyPr/>
          <a:lstStyle/>
          <a:p>
            <a:pPr algn="just"/>
            <a:r>
              <a:rPr lang="en-IN" dirty="0" smtClean="0"/>
              <a:t>Data is collected for the purpose of analysis.</a:t>
            </a:r>
          </a:p>
          <a:p>
            <a:pPr algn="just"/>
            <a:r>
              <a:rPr lang="en-IN" dirty="0" smtClean="0"/>
              <a:t>Data collected in any statistical investigation is known as raw data.</a:t>
            </a:r>
          </a:p>
          <a:p>
            <a:pPr algn="just"/>
            <a:r>
              <a:rPr lang="en-IN" b="1" dirty="0" smtClean="0"/>
              <a:t>Having collected and edited the data, the next important step is to organise it. </a:t>
            </a:r>
            <a:r>
              <a:rPr lang="en-IN" dirty="0" smtClean="0"/>
              <a:t>i.e. to present in a readily comprehensible  condensed form which will highlight the important characteristics of the data.</a:t>
            </a:r>
            <a:endParaRPr lang="en-IN" dirty="0"/>
          </a:p>
        </p:txBody>
      </p:sp>
    </p:spTree>
    <p:extLst>
      <p:ext uri="{BB962C8B-B14F-4D97-AF65-F5344CB8AC3E}">
        <p14:creationId xmlns:p14="http://schemas.microsoft.com/office/powerpoint/2010/main" val="406499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t>
            </a:r>
            <a:r>
              <a:rPr lang="en-IN" sz="2400" b="1" dirty="0" smtClean="0"/>
              <a:t>analysis.</a:t>
            </a:r>
          </a:p>
          <a:p>
            <a:pPr marL="0" indent="0">
              <a:buNone/>
            </a:pPr>
            <a:r>
              <a:rPr lang="en-IN" sz="2400" b="1" dirty="0" smtClean="0"/>
              <a:t>Objects </a:t>
            </a:r>
            <a:r>
              <a:rPr lang="en-IN" sz="2400" b="1" dirty="0"/>
              <a:t>of Classification: </a:t>
            </a:r>
            <a:endParaRPr lang="en-IN" sz="2400" b="1" dirty="0" smtClean="0"/>
          </a:p>
          <a:p>
            <a:pPr>
              <a:buFont typeface="Wingdings" panose="05000000000000000000" pitchFamily="2" charset="2"/>
              <a:buChar char="ü"/>
            </a:pPr>
            <a:r>
              <a:rPr lang="en-IN" sz="2400" dirty="0" smtClean="0"/>
              <a:t>It </a:t>
            </a:r>
            <a:r>
              <a:rPr lang="en-IN" sz="2400" dirty="0"/>
              <a:t>condenses the mass of </a:t>
            </a:r>
            <a:r>
              <a:rPr lang="en-IN" sz="2400" dirty="0" smtClean="0"/>
              <a:t>data.</a:t>
            </a:r>
          </a:p>
          <a:p>
            <a:pPr>
              <a:buFont typeface="Wingdings" panose="05000000000000000000" pitchFamily="2" charset="2"/>
              <a:buChar char="ü"/>
            </a:pPr>
            <a:r>
              <a:rPr lang="en-IN" sz="2400" dirty="0" smtClean="0"/>
              <a:t>It </a:t>
            </a:r>
            <a:r>
              <a:rPr lang="en-IN" sz="2400" dirty="0"/>
              <a:t>eliminates unnecessary details</a:t>
            </a:r>
            <a:r>
              <a:rPr lang="en-IN" sz="2400" dirty="0" smtClean="0"/>
              <a:t>.</a:t>
            </a:r>
          </a:p>
          <a:p>
            <a:pPr>
              <a:buFont typeface="Wingdings" panose="05000000000000000000" pitchFamily="2" charset="2"/>
              <a:buChar char="ü"/>
            </a:pPr>
            <a:r>
              <a:rPr lang="en-IN" sz="2400" dirty="0" smtClean="0"/>
              <a:t>It </a:t>
            </a:r>
            <a:r>
              <a:rPr lang="en-IN" sz="2400" dirty="0"/>
              <a:t>facilitates comparison and highlights the significant </a:t>
            </a:r>
            <a:r>
              <a:rPr lang="en-IN" sz="2400" dirty="0" smtClean="0"/>
              <a:t>aspect of </a:t>
            </a:r>
            <a:r>
              <a:rPr lang="en-IN" sz="2400" dirty="0"/>
              <a:t>data. </a:t>
            </a:r>
            <a:endParaRPr lang="en-IN" sz="2400" dirty="0" smtClean="0"/>
          </a:p>
          <a:p>
            <a:pPr>
              <a:buFont typeface="Wingdings" panose="05000000000000000000" pitchFamily="2" charset="2"/>
              <a:buChar char="ü"/>
            </a:pPr>
            <a:r>
              <a:rPr lang="en-IN" sz="2400" dirty="0" smtClean="0"/>
              <a:t>It </a:t>
            </a:r>
            <a:r>
              <a:rPr lang="en-IN" sz="2400" dirty="0"/>
              <a:t>enables one to get a mental picture of the information and </a:t>
            </a:r>
            <a:r>
              <a:rPr lang="en-IN" sz="2400" dirty="0" smtClean="0"/>
              <a:t>    helps </a:t>
            </a:r>
            <a:r>
              <a:rPr lang="en-IN" sz="2400" dirty="0"/>
              <a:t>in drawing inferences. </a:t>
            </a:r>
            <a:endParaRPr lang="en-IN" sz="2400" dirty="0" smtClean="0"/>
          </a:p>
          <a:p>
            <a:pPr>
              <a:buFont typeface="Wingdings" panose="05000000000000000000" pitchFamily="2" charset="2"/>
              <a:buChar char="ü"/>
            </a:pPr>
            <a:r>
              <a:rPr lang="en-IN" sz="2400" dirty="0" smtClean="0"/>
              <a:t>It </a:t>
            </a:r>
            <a:r>
              <a:rPr lang="en-IN" sz="2400" dirty="0"/>
              <a:t>helps in the statistical treatment of the information </a:t>
            </a:r>
            <a:r>
              <a:rPr lang="en-IN" sz="2400" dirty="0" smtClean="0"/>
              <a:t>    collected.</a:t>
            </a:r>
            <a:endParaRPr lang="en-IN" sz="2400" dirty="0"/>
          </a:p>
        </p:txBody>
      </p:sp>
    </p:spTree>
    <p:extLst>
      <p:ext uri="{BB962C8B-B14F-4D97-AF65-F5344CB8AC3E}">
        <p14:creationId xmlns:p14="http://schemas.microsoft.com/office/powerpoint/2010/main" val="85336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smtClean="0"/>
              <a:t>	Geographical [Area-wise or regional]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Country</a:t>
                      </a:r>
                      <a:endParaRPr lang="en-IN" dirty="0"/>
                    </a:p>
                  </a:txBody>
                  <a:tcPr/>
                </a:tc>
                <a:tc>
                  <a:txBody>
                    <a:bodyPr/>
                    <a:lstStyle/>
                    <a:p>
                      <a:pPr algn="ctr"/>
                      <a:r>
                        <a:rPr lang="en-IN" dirty="0" smtClean="0"/>
                        <a:t> Average Output</a:t>
                      </a:r>
                      <a:endParaRPr lang="en-IN" dirty="0"/>
                    </a:p>
                  </a:txBody>
                  <a:tcPr/>
                </a:tc>
              </a:tr>
              <a:tr h="370840">
                <a:tc>
                  <a:txBody>
                    <a:bodyPr/>
                    <a:lstStyle/>
                    <a:p>
                      <a:pPr algn="ctr"/>
                      <a:r>
                        <a:rPr lang="en-IN" dirty="0" smtClean="0"/>
                        <a:t>India</a:t>
                      </a:r>
                      <a:endParaRPr lang="en-IN" dirty="0"/>
                    </a:p>
                  </a:txBody>
                  <a:tcPr/>
                </a:tc>
                <a:tc>
                  <a:txBody>
                    <a:bodyPr/>
                    <a:lstStyle/>
                    <a:p>
                      <a:pPr algn="ctr"/>
                      <a:r>
                        <a:rPr lang="en-IN" dirty="0" smtClean="0"/>
                        <a:t>123.5</a:t>
                      </a:r>
                      <a:endParaRPr lang="en-IN" dirty="0"/>
                    </a:p>
                  </a:txBody>
                  <a:tcPr/>
                </a:tc>
              </a:tr>
              <a:tr h="370840">
                <a:tc>
                  <a:txBody>
                    <a:bodyPr/>
                    <a:lstStyle/>
                    <a:p>
                      <a:pPr algn="ctr"/>
                      <a:r>
                        <a:rPr lang="en-IN" dirty="0" smtClean="0"/>
                        <a:t>USA</a:t>
                      </a:r>
                      <a:endParaRPr lang="en-IN" dirty="0"/>
                    </a:p>
                  </a:txBody>
                  <a:tcPr/>
                </a:tc>
                <a:tc>
                  <a:txBody>
                    <a:bodyPr/>
                    <a:lstStyle/>
                    <a:p>
                      <a:pPr algn="ctr"/>
                      <a:r>
                        <a:rPr lang="en-IN" dirty="0" smtClean="0"/>
                        <a:t>345.6</a:t>
                      </a:r>
                      <a:endParaRPr lang="en-IN" dirty="0"/>
                    </a:p>
                  </a:txBody>
                  <a:tcPr/>
                </a:tc>
              </a:tr>
              <a:tr h="370840">
                <a:tc>
                  <a:txBody>
                    <a:bodyPr/>
                    <a:lstStyle/>
                    <a:p>
                      <a:pPr algn="ctr"/>
                      <a:r>
                        <a:rPr lang="en-IN" dirty="0" smtClean="0"/>
                        <a:t>Pakistan</a:t>
                      </a:r>
                      <a:endParaRPr lang="en-IN" dirty="0"/>
                    </a:p>
                  </a:txBody>
                  <a:tcPr/>
                </a:tc>
                <a:tc>
                  <a:txBody>
                    <a:bodyPr/>
                    <a:lstStyle/>
                    <a:p>
                      <a:pPr algn="ctr"/>
                      <a:r>
                        <a:rPr lang="en-IN" dirty="0" smtClean="0"/>
                        <a:t>201.45</a:t>
                      </a:r>
                      <a:endParaRPr lang="en-IN" dirty="0"/>
                    </a:p>
                  </a:txBody>
                  <a:tcPr/>
                </a:tc>
              </a:tr>
              <a:tr h="370840">
                <a:tc>
                  <a:txBody>
                    <a:bodyPr/>
                    <a:lstStyle/>
                    <a:p>
                      <a:pPr algn="ctr"/>
                      <a:r>
                        <a:rPr lang="en-IN" dirty="0" smtClean="0"/>
                        <a:t>China</a:t>
                      </a:r>
                      <a:endParaRPr lang="en-IN" dirty="0"/>
                    </a:p>
                  </a:txBody>
                  <a:tcPr/>
                </a:tc>
                <a:tc>
                  <a:txBody>
                    <a:bodyPr/>
                    <a:lstStyle/>
                    <a:p>
                      <a:pPr algn="ctr"/>
                      <a:r>
                        <a:rPr lang="en-IN" dirty="0" smtClean="0"/>
                        <a:t>856.89</a:t>
                      </a:r>
                      <a:endParaRPr lang="en-IN" dirty="0"/>
                    </a:p>
                  </a:txBody>
                  <a:tcPr/>
                </a:tc>
              </a:tr>
              <a:tr h="370840">
                <a:tc>
                  <a:txBody>
                    <a:bodyPr/>
                    <a:lstStyle/>
                    <a:p>
                      <a:pPr algn="ctr"/>
                      <a:r>
                        <a:rPr lang="en-IN" dirty="0" smtClean="0"/>
                        <a:t>Sudan</a:t>
                      </a:r>
                      <a:endParaRPr lang="en-IN" dirty="0"/>
                    </a:p>
                  </a:txBody>
                  <a:tcPr/>
                </a:tc>
                <a:tc>
                  <a:txBody>
                    <a:bodyPr/>
                    <a:lstStyle/>
                    <a:p>
                      <a:pPr algn="ctr"/>
                      <a:r>
                        <a:rPr lang="en-IN" dirty="0" smtClean="0"/>
                        <a:t>123.4</a:t>
                      </a:r>
                      <a:endParaRPr lang="en-IN" dirty="0"/>
                    </a:p>
                  </a:txBody>
                  <a:tcPr/>
                </a:tc>
              </a:tr>
              <a:tr h="370840">
                <a:tc>
                  <a:txBody>
                    <a:bodyPr/>
                    <a:lstStyle/>
                    <a:p>
                      <a:pPr algn="ctr"/>
                      <a:r>
                        <a:rPr lang="en-IN" dirty="0" smtClean="0"/>
                        <a:t>Russia</a:t>
                      </a:r>
                      <a:endParaRPr lang="en-IN" dirty="0"/>
                    </a:p>
                  </a:txBody>
                  <a:tcPr/>
                </a:tc>
                <a:tc>
                  <a:txBody>
                    <a:bodyPr/>
                    <a:lstStyle/>
                    <a:p>
                      <a:pPr algn="ctr"/>
                      <a:r>
                        <a:rPr lang="en-IN" dirty="0" smtClean="0"/>
                        <a:t>345.5</a:t>
                      </a:r>
                      <a:endParaRPr lang="en-IN" dirty="0"/>
                    </a:p>
                  </a:txBody>
                  <a:tcPr/>
                </a:tc>
              </a:tr>
              <a:tr h="370840">
                <a:tc>
                  <a:txBody>
                    <a:bodyPr/>
                    <a:lstStyle/>
                    <a:p>
                      <a:pPr algn="ctr"/>
                      <a:r>
                        <a:rPr lang="en-IN" dirty="0" smtClean="0"/>
                        <a:t>Bangladesh</a:t>
                      </a:r>
                      <a:endParaRPr lang="en-IN" dirty="0"/>
                    </a:p>
                  </a:txBody>
                  <a:tcPr/>
                </a:tc>
                <a:tc>
                  <a:txBody>
                    <a:bodyPr/>
                    <a:lstStyle/>
                    <a:p>
                      <a:pPr algn="ctr"/>
                      <a:r>
                        <a:rPr lang="en-IN" dirty="0" smtClean="0"/>
                        <a:t>456.43</a:t>
                      </a:r>
                      <a:endParaRPr lang="en-IN" dirty="0"/>
                    </a:p>
                  </a:txBody>
                  <a:tcPr/>
                </a:tc>
              </a:tr>
            </a:tbl>
          </a:graphicData>
        </a:graphic>
      </p:graphicFrame>
    </p:spTree>
    <p:extLst>
      <p:ext uri="{BB962C8B-B14F-4D97-AF65-F5344CB8AC3E}">
        <p14:creationId xmlns:p14="http://schemas.microsoft.com/office/powerpoint/2010/main" val="369643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smtClean="0"/>
              <a:t>Chronological Classification:</a:t>
            </a:r>
          </a:p>
          <a:p>
            <a:pPr marL="0" indent="0">
              <a:buNone/>
            </a:pPr>
            <a:r>
              <a:rPr lang="en-IN" dirty="0" smtClean="0"/>
              <a:t>      </a:t>
            </a:r>
            <a:r>
              <a:rPr lang="en-IN" sz="2400" dirty="0" smtClean="0"/>
              <a:t>Population of India (In crores)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gridCol w="3048000"/>
              </a:tblGrid>
              <a:tr h="352664">
                <a:tc>
                  <a:txBody>
                    <a:bodyPr/>
                    <a:lstStyle/>
                    <a:p>
                      <a:pPr algn="ctr"/>
                      <a:r>
                        <a:rPr lang="en-IN" dirty="0" smtClean="0"/>
                        <a:t>Year</a:t>
                      </a:r>
                      <a:endParaRPr lang="en-IN" dirty="0"/>
                    </a:p>
                  </a:txBody>
                  <a:tcPr/>
                </a:tc>
                <a:tc>
                  <a:txBody>
                    <a:bodyPr/>
                    <a:lstStyle/>
                    <a:p>
                      <a:pPr algn="ctr"/>
                      <a:r>
                        <a:rPr lang="en-IN" dirty="0" smtClean="0"/>
                        <a:t> Population</a:t>
                      </a:r>
                      <a:endParaRPr lang="en-IN" dirty="0"/>
                    </a:p>
                  </a:txBody>
                  <a:tcPr/>
                </a:tc>
              </a:tr>
              <a:tr h="357562">
                <a:tc>
                  <a:txBody>
                    <a:bodyPr/>
                    <a:lstStyle/>
                    <a:p>
                      <a:pPr algn="ctr"/>
                      <a:r>
                        <a:rPr lang="en-IN" dirty="0" smtClean="0"/>
                        <a:t>1901</a:t>
                      </a:r>
                      <a:endParaRPr lang="en-IN" dirty="0"/>
                    </a:p>
                  </a:txBody>
                  <a:tcPr/>
                </a:tc>
                <a:tc>
                  <a:txBody>
                    <a:bodyPr/>
                    <a:lstStyle/>
                    <a:p>
                      <a:pPr algn="ctr"/>
                      <a:r>
                        <a:rPr lang="en-IN" dirty="0" smtClean="0"/>
                        <a:t>23.8</a:t>
                      </a:r>
                      <a:endParaRPr lang="en-IN" dirty="0"/>
                    </a:p>
                  </a:txBody>
                  <a:tcPr/>
                </a:tc>
              </a:tr>
              <a:tr h="357562">
                <a:tc>
                  <a:txBody>
                    <a:bodyPr/>
                    <a:lstStyle/>
                    <a:p>
                      <a:pPr algn="ctr"/>
                      <a:r>
                        <a:rPr lang="en-IN" dirty="0" smtClean="0"/>
                        <a:t>1911</a:t>
                      </a:r>
                      <a:endParaRPr lang="en-IN" dirty="0"/>
                    </a:p>
                  </a:txBody>
                  <a:tcPr/>
                </a:tc>
                <a:tc>
                  <a:txBody>
                    <a:bodyPr/>
                    <a:lstStyle/>
                    <a:p>
                      <a:pPr algn="ctr"/>
                      <a:r>
                        <a:rPr lang="en-IN" dirty="0" smtClean="0"/>
                        <a:t>25.0</a:t>
                      </a:r>
                      <a:endParaRPr lang="en-IN" dirty="0"/>
                    </a:p>
                  </a:txBody>
                  <a:tcPr/>
                </a:tc>
              </a:tr>
              <a:tr h="357562">
                <a:tc>
                  <a:txBody>
                    <a:bodyPr/>
                    <a:lstStyle/>
                    <a:p>
                      <a:pPr algn="ctr"/>
                      <a:r>
                        <a:rPr lang="en-IN" dirty="0" smtClean="0"/>
                        <a:t>1921</a:t>
                      </a:r>
                      <a:endParaRPr lang="en-IN" dirty="0"/>
                    </a:p>
                  </a:txBody>
                  <a:tcPr/>
                </a:tc>
                <a:tc>
                  <a:txBody>
                    <a:bodyPr/>
                    <a:lstStyle/>
                    <a:p>
                      <a:pPr algn="ctr"/>
                      <a:r>
                        <a:rPr lang="en-IN" dirty="0" smtClean="0"/>
                        <a:t>25.2</a:t>
                      </a:r>
                      <a:endParaRPr lang="en-IN" dirty="0"/>
                    </a:p>
                  </a:txBody>
                  <a:tcPr/>
                </a:tc>
              </a:tr>
              <a:tr h="357562">
                <a:tc>
                  <a:txBody>
                    <a:bodyPr/>
                    <a:lstStyle/>
                    <a:p>
                      <a:pPr algn="ctr"/>
                      <a:r>
                        <a:rPr lang="en-IN" dirty="0" smtClean="0"/>
                        <a:t>1931</a:t>
                      </a:r>
                      <a:endParaRPr lang="en-IN" dirty="0"/>
                    </a:p>
                  </a:txBody>
                  <a:tcPr/>
                </a:tc>
                <a:tc>
                  <a:txBody>
                    <a:bodyPr/>
                    <a:lstStyle/>
                    <a:p>
                      <a:pPr algn="ctr"/>
                      <a:r>
                        <a:rPr lang="en-IN" dirty="0" smtClean="0"/>
                        <a:t>27.9</a:t>
                      </a:r>
                      <a:endParaRPr lang="en-IN" dirty="0"/>
                    </a:p>
                  </a:txBody>
                  <a:tcPr/>
                </a:tc>
              </a:tr>
              <a:tr h="357562">
                <a:tc>
                  <a:txBody>
                    <a:bodyPr/>
                    <a:lstStyle/>
                    <a:p>
                      <a:pPr algn="ctr"/>
                      <a:r>
                        <a:rPr lang="en-IN" dirty="0" smtClean="0"/>
                        <a:t>1941</a:t>
                      </a:r>
                      <a:endParaRPr lang="en-IN" dirty="0"/>
                    </a:p>
                  </a:txBody>
                  <a:tcPr/>
                </a:tc>
                <a:tc>
                  <a:txBody>
                    <a:bodyPr/>
                    <a:lstStyle/>
                    <a:p>
                      <a:pPr algn="ctr"/>
                      <a:r>
                        <a:rPr lang="en-IN" dirty="0" smtClean="0"/>
                        <a:t>31.9</a:t>
                      </a:r>
                      <a:endParaRPr lang="en-IN" dirty="0"/>
                    </a:p>
                  </a:txBody>
                  <a:tcPr/>
                </a:tc>
              </a:tr>
              <a:tr h="357562">
                <a:tc>
                  <a:txBody>
                    <a:bodyPr/>
                    <a:lstStyle/>
                    <a:p>
                      <a:pPr algn="ctr"/>
                      <a:r>
                        <a:rPr lang="en-IN" dirty="0" smtClean="0"/>
                        <a:t>1951</a:t>
                      </a:r>
                      <a:endParaRPr lang="en-IN" dirty="0"/>
                    </a:p>
                  </a:txBody>
                  <a:tcPr/>
                </a:tc>
                <a:tc>
                  <a:txBody>
                    <a:bodyPr/>
                    <a:lstStyle/>
                    <a:p>
                      <a:pPr algn="ctr"/>
                      <a:r>
                        <a:rPr lang="en-IN" dirty="0" smtClean="0"/>
                        <a:t>43.9</a:t>
                      </a:r>
                      <a:endParaRPr lang="en-IN" dirty="0"/>
                    </a:p>
                  </a:txBody>
                  <a:tcPr/>
                </a:tc>
              </a:tr>
              <a:tr h="357562">
                <a:tc>
                  <a:txBody>
                    <a:bodyPr/>
                    <a:lstStyle/>
                    <a:p>
                      <a:pPr algn="ctr"/>
                      <a:r>
                        <a:rPr lang="en-IN" dirty="0" smtClean="0"/>
                        <a:t>1961</a:t>
                      </a:r>
                      <a:endParaRPr lang="en-IN" dirty="0"/>
                    </a:p>
                  </a:txBody>
                  <a:tcPr/>
                </a:tc>
                <a:tc>
                  <a:txBody>
                    <a:bodyPr/>
                    <a:lstStyle/>
                    <a:p>
                      <a:pPr algn="ctr"/>
                      <a:r>
                        <a:rPr lang="en-IN" dirty="0" smtClean="0"/>
                        <a:t>68.2</a:t>
                      </a:r>
                      <a:endParaRPr lang="en-IN" dirty="0"/>
                    </a:p>
                  </a:txBody>
                  <a:tcPr/>
                </a:tc>
              </a:tr>
            </a:tbl>
          </a:graphicData>
        </a:graphic>
      </p:graphicFrame>
    </p:spTree>
    <p:extLst>
      <p:ext uri="{BB962C8B-B14F-4D97-AF65-F5344CB8AC3E}">
        <p14:creationId xmlns:p14="http://schemas.microsoft.com/office/powerpoint/2010/main" val="162030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Statistics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295400"/>
            <a:ext cx="8743561"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smtClean="0"/>
              <a:t>Qualitative classification:</a:t>
            </a:r>
          </a:p>
          <a:p>
            <a:pPr>
              <a:buFont typeface="Wingdings" panose="05000000000000000000" pitchFamily="2" charset="2"/>
              <a:buChar char="ü"/>
            </a:pPr>
            <a:r>
              <a:rPr lang="en-IN" sz="2400" dirty="0"/>
              <a:t>	</a:t>
            </a:r>
            <a:r>
              <a:rPr lang="en-IN" sz="2400" dirty="0" smtClean="0"/>
              <a:t>Genius</a:t>
            </a:r>
          </a:p>
          <a:p>
            <a:pPr>
              <a:buFont typeface="Wingdings" panose="05000000000000000000" pitchFamily="2" charset="2"/>
              <a:buChar char="ü"/>
            </a:pPr>
            <a:r>
              <a:rPr lang="en-IN" sz="2400" dirty="0"/>
              <a:t>	</a:t>
            </a:r>
            <a:r>
              <a:rPr lang="en-IN" sz="2400" dirty="0" smtClean="0"/>
              <a:t>Highly Intelligent</a:t>
            </a:r>
          </a:p>
          <a:p>
            <a:pPr>
              <a:buFont typeface="Wingdings" panose="05000000000000000000" pitchFamily="2" charset="2"/>
              <a:buChar char="ü"/>
            </a:pPr>
            <a:r>
              <a:rPr lang="en-IN" sz="2400" dirty="0"/>
              <a:t>	</a:t>
            </a:r>
            <a:r>
              <a:rPr lang="en-IN" sz="2400" dirty="0" smtClean="0"/>
              <a:t>Average Intelligent</a:t>
            </a:r>
          </a:p>
          <a:p>
            <a:pPr>
              <a:buFont typeface="Wingdings" panose="05000000000000000000" pitchFamily="2" charset="2"/>
              <a:buChar char="ü"/>
            </a:pPr>
            <a:r>
              <a:rPr lang="en-IN" sz="2400" dirty="0"/>
              <a:t>	</a:t>
            </a:r>
            <a:r>
              <a:rPr lang="en-IN" sz="2400" dirty="0" smtClean="0"/>
              <a:t>Below average</a:t>
            </a:r>
          </a:p>
          <a:p>
            <a:pPr>
              <a:buFont typeface="Wingdings" panose="05000000000000000000" pitchFamily="2" charset="2"/>
              <a:buChar char="ü"/>
            </a:pPr>
            <a:r>
              <a:rPr lang="en-IN" sz="2400" dirty="0"/>
              <a:t>	</a:t>
            </a:r>
            <a:r>
              <a:rPr lang="en-IN" sz="2400" dirty="0" smtClean="0"/>
              <a:t>Dull</a:t>
            </a:r>
            <a:endParaRPr lang="en-IN" sz="2400" dirty="0"/>
          </a:p>
        </p:txBody>
      </p:sp>
    </p:spTree>
    <p:extLst>
      <p:ext uri="{BB962C8B-B14F-4D97-AF65-F5344CB8AC3E}">
        <p14:creationId xmlns:p14="http://schemas.microsoft.com/office/powerpoint/2010/main" val="320767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smtClean="0"/>
              <a:t>Quantities Classification: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gridCol w="3048000"/>
              </a:tblGrid>
              <a:tr h="439296">
                <a:tc>
                  <a:txBody>
                    <a:bodyPr/>
                    <a:lstStyle/>
                    <a:p>
                      <a:pPr algn="ctr"/>
                      <a:r>
                        <a:rPr lang="en-IN" dirty="0" smtClean="0"/>
                        <a:t>Daily earnings</a:t>
                      </a:r>
                      <a:endParaRPr lang="en-IN" dirty="0"/>
                    </a:p>
                  </a:txBody>
                  <a:tcPr/>
                </a:tc>
                <a:tc>
                  <a:txBody>
                    <a:bodyPr/>
                    <a:lstStyle/>
                    <a:p>
                      <a:pPr algn="ctr"/>
                      <a:r>
                        <a:rPr lang="en-IN" dirty="0" smtClean="0"/>
                        <a:t>Number of stores</a:t>
                      </a:r>
                      <a:endParaRPr lang="en-IN" dirty="0"/>
                    </a:p>
                  </a:txBody>
                  <a:tcPr/>
                </a:tc>
              </a:tr>
              <a:tr h="357562">
                <a:tc>
                  <a:txBody>
                    <a:bodyPr/>
                    <a:lstStyle/>
                    <a:p>
                      <a:pPr algn="ctr"/>
                      <a:r>
                        <a:rPr lang="en-IN" dirty="0" smtClean="0"/>
                        <a:t>1-100</a:t>
                      </a:r>
                      <a:endParaRPr lang="en-IN" dirty="0"/>
                    </a:p>
                  </a:txBody>
                  <a:tcPr/>
                </a:tc>
                <a:tc>
                  <a:txBody>
                    <a:bodyPr/>
                    <a:lstStyle/>
                    <a:p>
                      <a:pPr algn="ctr"/>
                      <a:r>
                        <a:rPr lang="en-IN" dirty="0" smtClean="0"/>
                        <a:t>23</a:t>
                      </a:r>
                      <a:endParaRPr lang="en-IN" dirty="0"/>
                    </a:p>
                  </a:txBody>
                  <a:tcPr/>
                </a:tc>
              </a:tr>
              <a:tr h="357562">
                <a:tc>
                  <a:txBody>
                    <a:bodyPr/>
                    <a:lstStyle/>
                    <a:p>
                      <a:pPr algn="ctr"/>
                      <a:r>
                        <a:rPr lang="en-IN" dirty="0" smtClean="0"/>
                        <a:t>101-200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201-300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301-400</a:t>
                      </a:r>
                      <a:endParaRPr lang="en-IN" dirty="0"/>
                    </a:p>
                  </a:txBody>
                  <a:tcPr/>
                </a:tc>
                <a:tc>
                  <a:txBody>
                    <a:bodyPr/>
                    <a:lstStyle/>
                    <a:p>
                      <a:pPr algn="ctr"/>
                      <a:r>
                        <a:rPr lang="en-IN" dirty="0" smtClean="0"/>
                        <a:t>27</a:t>
                      </a:r>
                      <a:endParaRPr lang="en-IN" dirty="0"/>
                    </a:p>
                  </a:txBody>
                  <a:tcPr/>
                </a:tc>
              </a:tr>
              <a:tr h="357562">
                <a:tc>
                  <a:txBody>
                    <a:bodyPr/>
                    <a:lstStyle/>
                    <a:p>
                      <a:pPr algn="ctr"/>
                      <a:r>
                        <a:rPr lang="en-IN" dirty="0" smtClean="0"/>
                        <a:t>401-500</a:t>
                      </a:r>
                      <a:endParaRPr lang="en-IN" dirty="0"/>
                    </a:p>
                  </a:txBody>
                  <a:tcPr/>
                </a:tc>
                <a:tc>
                  <a:txBody>
                    <a:bodyPr/>
                    <a:lstStyle/>
                    <a:p>
                      <a:pPr algn="ctr"/>
                      <a:r>
                        <a:rPr lang="en-IN" dirty="0" smtClean="0"/>
                        <a:t>31</a:t>
                      </a:r>
                      <a:endParaRPr lang="en-IN" dirty="0"/>
                    </a:p>
                  </a:txBody>
                  <a:tcPr/>
                </a:tc>
              </a:tr>
              <a:tr h="357562">
                <a:tc>
                  <a:txBody>
                    <a:bodyPr/>
                    <a:lstStyle/>
                    <a:p>
                      <a:pPr algn="ctr"/>
                      <a:r>
                        <a:rPr lang="en-IN" dirty="0" smtClean="0"/>
                        <a:t>501-600</a:t>
                      </a:r>
                      <a:endParaRPr lang="en-IN" dirty="0"/>
                    </a:p>
                  </a:txBody>
                  <a:tcPr/>
                </a:tc>
                <a:tc>
                  <a:txBody>
                    <a:bodyPr/>
                    <a:lstStyle/>
                    <a:p>
                      <a:pPr algn="ctr"/>
                      <a:r>
                        <a:rPr lang="en-IN" dirty="0" smtClean="0"/>
                        <a:t>43</a:t>
                      </a:r>
                      <a:endParaRPr lang="en-IN" dirty="0"/>
                    </a:p>
                  </a:txBody>
                  <a:tcPr/>
                </a:tc>
              </a:tr>
              <a:tr h="357562">
                <a:tc>
                  <a:txBody>
                    <a:bodyPr/>
                    <a:lstStyle/>
                    <a:p>
                      <a:pPr algn="ctr"/>
                      <a:r>
                        <a:rPr lang="en-IN" dirty="0" smtClean="0"/>
                        <a:t>601-700</a:t>
                      </a:r>
                      <a:endParaRPr lang="en-IN" dirty="0"/>
                    </a:p>
                  </a:txBody>
                  <a:tcPr/>
                </a:tc>
                <a:tc>
                  <a:txBody>
                    <a:bodyPr/>
                    <a:lstStyle/>
                    <a:p>
                      <a:pPr algn="ctr"/>
                      <a:r>
                        <a:rPr lang="en-IN" dirty="0" smtClean="0"/>
                        <a:t>68</a:t>
                      </a:r>
                      <a:endParaRPr lang="en-IN" dirty="0"/>
                    </a:p>
                  </a:txBody>
                  <a:tcPr/>
                </a:tc>
              </a:tr>
            </a:tbl>
          </a:graphicData>
        </a:graphic>
      </p:graphicFrame>
    </p:spTree>
    <p:extLst>
      <p:ext uri="{BB962C8B-B14F-4D97-AF65-F5344CB8AC3E}">
        <p14:creationId xmlns:p14="http://schemas.microsoft.com/office/powerpoint/2010/main" val="481880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smtClean="0"/>
              <a:t>Why Classification?</a:t>
            </a:r>
          </a:p>
          <a:p>
            <a:pPr>
              <a:buFont typeface="Wingdings" panose="05000000000000000000" pitchFamily="2" charset="2"/>
              <a:buChar char="ü"/>
            </a:pPr>
            <a:r>
              <a:rPr lang="en-IN" dirty="0" smtClean="0"/>
              <a:t>It condenses the data.</a:t>
            </a:r>
          </a:p>
          <a:p>
            <a:pPr>
              <a:buFont typeface="Wingdings" panose="05000000000000000000" pitchFamily="2" charset="2"/>
              <a:buChar char="ü"/>
            </a:pPr>
            <a:r>
              <a:rPr lang="en-IN" dirty="0" smtClean="0"/>
              <a:t>It facilitates comparison.</a:t>
            </a:r>
          </a:p>
          <a:p>
            <a:pPr>
              <a:buFont typeface="Wingdings" panose="05000000000000000000" pitchFamily="2" charset="2"/>
              <a:buChar char="ü"/>
            </a:pPr>
            <a:r>
              <a:rPr lang="en-IN" dirty="0" smtClean="0"/>
              <a:t>It helps to study the relationships.</a:t>
            </a:r>
            <a:endParaRPr lang="en-IN" dirty="0"/>
          </a:p>
        </p:txBody>
      </p:sp>
    </p:spTree>
    <p:extLst>
      <p:ext uri="{BB962C8B-B14F-4D97-AF65-F5344CB8AC3E}">
        <p14:creationId xmlns:p14="http://schemas.microsoft.com/office/powerpoint/2010/main" val="3289848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IN" dirty="0" smtClean="0"/>
              <a:t/>
            </a:r>
            <a:br>
              <a:rPr lang="en-IN" dirty="0" smtClean="0"/>
            </a:br>
            <a:r>
              <a:rPr lang="en-IN" dirty="0" smtClean="0"/>
              <a:t>Data Classification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smtClean="0"/>
              <a:t>The statistical data collected are generally raw data or ungrouped data. </a:t>
            </a:r>
          </a:p>
          <a:p>
            <a:pPr marL="0" indent="0">
              <a:buNone/>
            </a:pPr>
            <a:r>
              <a:rPr lang="en-IN" sz="2800" dirty="0" smtClean="0"/>
              <a:t>Monthly salary (</a:t>
            </a:r>
            <a:r>
              <a:rPr lang="en-IN" sz="2800" dirty="0" err="1" smtClean="0"/>
              <a:t>Rs</a:t>
            </a:r>
            <a:r>
              <a:rPr lang="en-IN" sz="2800" dirty="0" smtClean="0"/>
              <a:t>. In ,000) of 30 employees in a Company -  </a:t>
            </a:r>
          </a:p>
          <a:p>
            <a:pPr marL="0" indent="0">
              <a:buNone/>
            </a:pPr>
            <a:endParaRPr lang="en-IN" sz="2800" dirty="0" smtClean="0"/>
          </a:p>
          <a:p>
            <a:pPr marL="0" indent="0">
              <a:buNone/>
            </a:pPr>
            <a:r>
              <a:rPr lang="en-IN" sz="2800" i="1" dirty="0" smtClean="0"/>
              <a:t>80, 70, 55, 50, 60, 65, 40, 30, 80, 90, 75, 45, 35, 65, 70, 80, 82, 55, 65, 80, 60, 55, 38, 65, 75, 85, 90, 65, 45, 75</a:t>
            </a:r>
          </a:p>
          <a:p>
            <a:pPr marL="0" indent="0">
              <a:buNone/>
            </a:pPr>
            <a:endParaRPr lang="en-IN" sz="2800" i="1" dirty="0" smtClean="0"/>
          </a:p>
          <a:p>
            <a:pPr>
              <a:buFont typeface="Wingdings" panose="05000000000000000000" pitchFamily="2" charset="2"/>
              <a:buChar char="ü"/>
            </a:pPr>
            <a:r>
              <a:rPr lang="en-IN" sz="2200" i="1" dirty="0" smtClean="0"/>
              <a:t>The above figures are nothing but raw or ungrouped data.</a:t>
            </a:r>
          </a:p>
          <a:p>
            <a:pPr>
              <a:buFont typeface="Wingdings" panose="05000000000000000000" pitchFamily="2" charset="2"/>
              <a:buChar char="ü"/>
            </a:pPr>
            <a:r>
              <a:rPr lang="en-IN" sz="2400" i="1" dirty="0" smtClean="0"/>
              <a:t>This representation of data does not furnish any useful information. </a:t>
            </a:r>
            <a:r>
              <a:rPr lang="en-IN" sz="2200" i="1" dirty="0" smtClean="0"/>
              <a:t> </a:t>
            </a:r>
            <a:endParaRPr lang="en-IN" sz="2200" i="1" dirty="0"/>
          </a:p>
        </p:txBody>
      </p:sp>
    </p:spTree>
    <p:extLst>
      <p:ext uri="{BB962C8B-B14F-4D97-AF65-F5344CB8AC3E}">
        <p14:creationId xmlns:p14="http://schemas.microsoft.com/office/powerpoint/2010/main" val="3215837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smtClean="0"/>
              <a:t>Ascending order - </a:t>
            </a:r>
          </a:p>
          <a:p>
            <a:pPr marL="400050" lvl="1" indent="0">
              <a:buNone/>
            </a:pPr>
            <a:r>
              <a:rPr lang="en-IN" dirty="0" smtClean="0"/>
              <a:t>30, 35, 38, 40, 45, 45, 50, 55, 55, 55, 60, 60, 65, 65, 65, 65, 65, 65, 70, 70, 75, 75, 75, 80, 80, 80, 80, 85, 90, 90.</a:t>
            </a:r>
          </a:p>
          <a:p>
            <a:pPr marL="0" indent="0">
              <a:buNone/>
            </a:pPr>
            <a:r>
              <a:rPr lang="en-IN" sz="2400" b="1" i="1" dirty="0" smtClean="0"/>
              <a:t>Advantages- </a:t>
            </a:r>
          </a:p>
          <a:p>
            <a:pPr>
              <a:buFont typeface="Wingdings" panose="05000000000000000000" pitchFamily="2" charset="2"/>
              <a:buChar char="ü"/>
            </a:pPr>
            <a:r>
              <a:rPr lang="en-IN" sz="2800" dirty="0"/>
              <a:t>M</a:t>
            </a:r>
            <a:r>
              <a:rPr lang="en-IN" sz="2800" dirty="0" smtClean="0"/>
              <a:t>aximum and minimum values. </a:t>
            </a:r>
          </a:p>
          <a:p>
            <a:pPr>
              <a:buFont typeface="Wingdings" panose="05000000000000000000" pitchFamily="2" charset="2"/>
              <a:buChar char="ü"/>
            </a:pPr>
            <a:r>
              <a:rPr lang="en-IN" sz="2800" dirty="0" smtClean="0"/>
              <a:t>It also gives a rough idea of the distribution of the items over the range .</a:t>
            </a:r>
            <a:endParaRPr lang="en-IN" sz="2800" dirty="0"/>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val="31552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Frequency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gridCol w="2509959"/>
              </a:tblGrid>
              <a:tr h="515866">
                <a:tc>
                  <a:txBody>
                    <a:bodyPr/>
                    <a:lstStyle/>
                    <a:p>
                      <a:r>
                        <a:rPr lang="en-IN" dirty="0" smtClean="0"/>
                        <a:t>Average salary</a:t>
                      </a:r>
                      <a:endParaRPr lang="en-IN" dirty="0"/>
                    </a:p>
                  </a:txBody>
                  <a:tcPr/>
                </a:tc>
                <a:tc>
                  <a:txBody>
                    <a:bodyPr/>
                    <a:lstStyle/>
                    <a:p>
                      <a:pPr algn="ctr"/>
                      <a:r>
                        <a:rPr lang="en-IN" dirty="0" smtClean="0"/>
                        <a:t>No. of Emp.</a:t>
                      </a:r>
                      <a:endParaRPr lang="en-IN" dirty="0"/>
                    </a:p>
                  </a:txBody>
                  <a:tcPr/>
                </a:tc>
              </a:tr>
              <a:tr h="328823">
                <a:tc>
                  <a:txBody>
                    <a:bodyPr/>
                    <a:lstStyle/>
                    <a:p>
                      <a:pPr algn="ctr"/>
                      <a:r>
                        <a:rPr lang="en-IN" dirty="0" smtClean="0"/>
                        <a:t>30-40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50-60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60-70</a:t>
                      </a:r>
                      <a:endParaRPr lang="en-IN" dirty="0"/>
                    </a:p>
                  </a:txBody>
                  <a:tcPr/>
                </a:tc>
                <a:tc>
                  <a:txBody>
                    <a:bodyPr/>
                    <a:lstStyle/>
                    <a:p>
                      <a:pPr algn="ctr"/>
                      <a:r>
                        <a:rPr lang="en-IN" dirty="0" smtClean="0"/>
                        <a:t>7</a:t>
                      </a:r>
                      <a:endParaRPr lang="en-IN" dirty="0"/>
                    </a:p>
                  </a:txBody>
                  <a:tcPr/>
                </a:tc>
              </a:tr>
              <a:tr h="328823">
                <a:tc>
                  <a:txBody>
                    <a:bodyPr/>
                    <a:lstStyle/>
                    <a:p>
                      <a:pPr algn="ctr"/>
                      <a:r>
                        <a:rPr lang="en-IN" dirty="0" smtClean="0"/>
                        <a:t>70-80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80-90</a:t>
                      </a:r>
                      <a:endParaRPr lang="en-IN" dirty="0"/>
                    </a:p>
                  </a:txBody>
                  <a:tcPr/>
                </a:tc>
                <a:tc>
                  <a:txBody>
                    <a:bodyPr/>
                    <a:lstStyle/>
                    <a:p>
                      <a:pPr algn="ctr"/>
                      <a:r>
                        <a:rPr lang="en-IN" dirty="0" smtClean="0"/>
                        <a:t>7</a:t>
                      </a:r>
                      <a:endParaRPr lang="en-IN" dirty="0"/>
                    </a:p>
                  </a:txBody>
                  <a:tcPr/>
                </a:tc>
              </a:tr>
              <a:tr h="328823">
                <a:tc>
                  <a:txBody>
                    <a:bodyPr/>
                    <a:lstStyle/>
                    <a:p>
                      <a:pPr algn="ctr"/>
                      <a:r>
                        <a:rPr lang="en-IN" b="1" dirty="0" smtClean="0"/>
                        <a:t>Total</a:t>
                      </a:r>
                      <a:endParaRPr lang="en-IN" b="1" dirty="0"/>
                    </a:p>
                  </a:txBody>
                  <a:tcPr/>
                </a:tc>
                <a:tc>
                  <a:txBody>
                    <a:bodyPr/>
                    <a:lstStyle/>
                    <a:p>
                      <a:pPr algn="ctr"/>
                      <a:r>
                        <a:rPr lang="en-IN" b="1" dirty="0" smtClean="0"/>
                        <a:t>30</a:t>
                      </a:r>
                      <a:endParaRPr lang="en-IN" b="1" dirty="0"/>
                    </a:p>
                  </a:txBody>
                  <a:tcPr/>
                </a:tc>
              </a:tr>
            </a:tbl>
          </a:graphicData>
        </a:graphic>
      </p:graphicFrame>
    </p:spTree>
    <p:extLst>
      <p:ext uri="{BB962C8B-B14F-4D97-AF65-F5344CB8AC3E}">
        <p14:creationId xmlns:p14="http://schemas.microsoft.com/office/powerpoint/2010/main" val="2667146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smtClean="0"/>
              <a:t>A Survey of 40 football matched was conducted and following data obtained.</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lgn="just"/>
            <a:r>
              <a:rPr lang="en-IN" dirty="0"/>
              <a:t>F</a:t>
            </a:r>
            <a:r>
              <a:rPr lang="en-IN" dirty="0" smtClean="0"/>
              <a:t>requency refers to discrete value. </a:t>
            </a:r>
          </a:p>
          <a:p>
            <a:pPr algn="just"/>
            <a:r>
              <a:rPr lang="en-IN" dirty="0"/>
              <a:t>D</a:t>
            </a:r>
            <a:r>
              <a:rPr lang="en-IN" dirty="0" smtClean="0"/>
              <a:t>ata are presented in a way that exact measurement of units are clearly indicated.</a:t>
            </a:r>
          </a:p>
          <a:p>
            <a:pPr algn="just"/>
            <a:r>
              <a:rPr lang="en-IN" dirty="0" smtClean="0"/>
              <a:t>Each class is distinct and separate from the other class. </a:t>
            </a:r>
          </a:p>
          <a:p>
            <a:pPr algn="just"/>
            <a:r>
              <a:rPr lang="en-IN" dirty="0" smtClean="0"/>
              <a:t>Non-continuity from one class to another class exist.</a:t>
            </a:r>
            <a:endParaRPr lang="en-IN" dirty="0"/>
          </a:p>
        </p:txBody>
      </p:sp>
    </p:spTree>
    <p:extLst>
      <p:ext uri="{BB962C8B-B14F-4D97-AF65-F5344CB8AC3E}">
        <p14:creationId xmlns:p14="http://schemas.microsoft.com/office/powerpoint/2010/main" val="3623267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distribution</a:t>
            </a:r>
            <a:endParaRPr lang="en-IN" dirty="0"/>
          </a:p>
        </p:txBody>
      </p:sp>
      <p:sp>
        <p:nvSpPr>
          <p:cNvPr id="3" name="Content Placeholder 2"/>
          <p:cNvSpPr>
            <a:spLocks noGrp="1"/>
          </p:cNvSpPr>
          <p:nvPr>
            <p:ph idx="1"/>
          </p:nvPr>
        </p:nvSpPr>
        <p:spPr/>
        <p:txBody>
          <a:bodyPr/>
          <a:lstStyle/>
          <a:p>
            <a:pPr algn="just"/>
            <a:r>
              <a:rPr lang="en-IN" dirty="0" smtClean="0"/>
              <a:t>Continuous frequency distribution refers to groups of values. </a:t>
            </a:r>
          </a:p>
          <a:p>
            <a:pPr algn="just"/>
            <a:r>
              <a:rPr lang="en-IN" dirty="0" smtClean="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val="3023446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a:t>
            </a:r>
            <a:r>
              <a:rPr lang="en-IN" dirty="0"/>
              <a:t>D</a:t>
            </a:r>
            <a:r>
              <a:rPr lang="en-IN" dirty="0" smtClean="0"/>
              <a:t>istribution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smtClean="0"/>
              <a:t>Statistics</a:t>
            </a:r>
            <a:endParaRPr lang="en-IN" dirty="0"/>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smtClean="0"/>
              <a:t>“Statistics </a:t>
            </a:r>
            <a:r>
              <a:rPr lang="en-IN" sz="2400" i="1" dirty="0" smtClean="0"/>
              <a:t>is </a:t>
            </a:r>
            <a:r>
              <a:rPr lang="en-IN" sz="2400" i="1" dirty="0"/>
              <a:t>the mathematical science involving the collection, analysis and interpretation of </a:t>
            </a:r>
            <a:r>
              <a:rPr lang="en-IN" sz="2400" i="1" dirty="0" smtClean="0"/>
              <a:t>data” </a:t>
            </a:r>
          </a:p>
          <a:p>
            <a:pPr marL="0" indent="0" algn="just">
              <a:buNone/>
            </a:pPr>
            <a:endParaRPr lang="en-IN" sz="2400" i="1" dirty="0" smtClean="0"/>
          </a:p>
          <a:p>
            <a:pPr marL="0" indent="0" algn="just">
              <a:buNone/>
            </a:pPr>
            <a:r>
              <a:rPr lang="en-IN" sz="2400" i="1" dirty="0" smtClean="0"/>
              <a:t>“Statistics </a:t>
            </a:r>
            <a:r>
              <a:rPr lang="en-IN" sz="2400" i="1" dirty="0"/>
              <a:t>are the classified facts representing the conditions of people in a state. In particular they are the facts, which can be stated in numbers or in tables of numbers or in any tabular or classified </a:t>
            </a:r>
            <a:r>
              <a:rPr lang="en-IN" sz="2400" i="1" dirty="0" smtClean="0"/>
              <a:t>arrangement”</a:t>
            </a:r>
          </a:p>
          <a:p>
            <a:pPr marL="0" indent="0" algn="just">
              <a:buNone/>
            </a:pPr>
            <a:endParaRPr lang="en-IN" sz="2400" dirty="0" smtClean="0"/>
          </a:p>
          <a:p>
            <a:pPr marL="0" indent="0" algn="just">
              <a:buNone/>
            </a:pPr>
            <a:r>
              <a:rPr lang="en-IN" sz="2400" i="1" dirty="0"/>
              <a:t>	“Statistics are measurements, enumerations or estimates of natural phenomenon usually systematically arranged, analysed and presented as to exhibit important interrelationships among </a:t>
            </a:r>
            <a:r>
              <a:rPr lang="en-IN" sz="2400" i="1" dirty="0" smtClean="0"/>
              <a:t>them”</a:t>
            </a:r>
            <a:endParaRPr lang="en-IN" sz="2400" i="1" dirty="0"/>
          </a:p>
        </p:txBody>
      </p:sp>
    </p:spTree>
    <p:extLst>
      <p:ext uri="{BB962C8B-B14F-4D97-AF65-F5344CB8AC3E}">
        <p14:creationId xmlns:p14="http://schemas.microsoft.com/office/powerpoint/2010/main" val="1024575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solidFill>
                  <a:srgbClr val="0070C0"/>
                </a:solidFill>
              </a:rPr>
              <a:t>Class limits- </a:t>
            </a:r>
            <a:r>
              <a:rPr lang="en-IN" dirty="0" smtClean="0"/>
              <a:t>The class limits are the lowest and the highest values that can be included in the class. For example, take the class 30-40. The lowest value of the class is 30 and highest class is 40.</a:t>
            </a:r>
          </a:p>
          <a:p>
            <a:pPr algn="just"/>
            <a:r>
              <a:rPr lang="en-IN" dirty="0" smtClean="0">
                <a:solidFill>
                  <a:srgbClr val="0070C0"/>
                </a:solidFill>
              </a:rPr>
              <a:t>Class Interval: </a:t>
            </a:r>
            <a:r>
              <a:rPr lang="en-IN" dirty="0" smtClean="0"/>
              <a:t>The class interval may be defined as the size of each grouping of data. For example, 50-75, 75-100, 100-125… are class intervals. </a:t>
            </a:r>
          </a:p>
          <a:p>
            <a:pPr algn="just"/>
            <a:r>
              <a:rPr lang="en-IN" dirty="0" smtClean="0">
                <a:solidFill>
                  <a:srgbClr val="0070C0"/>
                </a:solidFill>
              </a:rPr>
              <a:t>Width or size of the class interval: </a:t>
            </a:r>
            <a:r>
              <a:rPr lang="en-IN" dirty="0" smtClean="0"/>
              <a:t>The difference between the lower and upper class limits is called Width or size of class interval and is denoted by ‘ C’ . </a:t>
            </a:r>
          </a:p>
          <a:p>
            <a:pPr algn="just"/>
            <a:r>
              <a:rPr lang="en-IN" dirty="0" smtClean="0">
                <a:solidFill>
                  <a:srgbClr val="0070C0"/>
                </a:solidFill>
              </a:rPr>
              <a:t>Range: </a:t>
            </a:r>
            <a:r>
              <a:rPr lang="en-IN" dirty="0" smtClean="0"/>
              <a:t>The difference between largest and smallest value of the observation is called The Range and is denoted by      ‘ R’ </a:t>
            </a:r>
            <a:r>
              <a:rPr lang="en-IN" dirty="0" err="1" smtClean="0"/>
              <a:t>ie</a:t>
            </a:r>
            <a:r>
              <a:rPr lang="en-IN" dirty="0" smtClean="0"/>
              <a:t> R = Largest value – Smallest value R = L - S</a:t>
            </a:r>
            <a:endParaRPr lang="en-IN" dirty="0"/>
          </a:p>
        </p:txBody>
      </p:sp>
    </p:spTree>
    <p:extLst>
      <p:ext uri="{BB962C8B-B14F-4D97-AF65-F5344CB8AC3E}">
        <p14:creationId xmlns:p14="http://schemas.microsoft.com/office/powerpoint/2010/main" val="1162978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marL="0" indent="0">
              <a:buNone/>
            </a:pPr>
            <a:r>
              <a:rPr lang="en-IN" dirty="0" smtClean="0">
                <a:solidFill>
                  <a:srgbClr val="0070C0"/>
                </a:solidFill>
              </a:rPr>
              <a:t>Mid-value or mid-point: </a:t>
            </a:r>
          </a:p>
          <a:p>
            <a:r>
              <a:rPr lang="en-IN" sz="2800" dirty="0" smtClean="0"/>
              <a:t>The central point of a class interval is called the mid value or mid-point. It is found out by adding the upper and lower limits of a class and dividing the sum by 2. </a:t>
            </a:r>
          </a:p>
          <a:p>
            <a:r>
              <a:rPr lang="en-IN" sz="2800" dirty="0" smtClean="0"/>
              <a:t>Mid-Value = (L+ U)/ 2 </a:t>
            </a:r>
          </a:p>
          <a:p>
            <a:r>
              <a:rPr lang="en-IN" sz="2800" dirty="0" smtClean="0"/>
              <a:t> For example, if the class interval is 20-30 then the mid-value is (20 +30)/ 2 + = 25 </a:t>
            </a:r>
            <a:endParaRPr lang="en-IN" sz="2800" dirty="0"/>
          </a:p>
        </p:txBody>
      </p:sp>
    </p:spTree>
    <p:extLst>
      <p:ext uri="{BB962C8B-B14F-4D97-AF65-F5344CB8AC3E}">
        <p14:creationId xmlns:p14="http://schemas.microsoft.com/office/powerpoint/2010/main" val="1057686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solidFill>
                  <a:srgbClr val="00B0F0"/>
                </a:solidFill>
              </a:rPr>
              <a:t>Frequency: </a:t>
            </a:r>
            <a:r>
              <a:rPr lang="en-IN" sz="2800" dirty="0" smtClean="0"/>
              <a:t>Number of observations falling within a particular class interval is called </a:t>
            </a:r>
            <a:r>
              <a:rPr lang="en-IN" sz="2800" b="1" i="1" dirty="0" smtClean="0"/>
              <a:t>frequency</a:t>
            </a:r>
            <a:r>
              <a:rPr lang="en-IN" sz="2800" dirty="0" smtClean="0"/>
              <a:t> of that class.</a:t>
            </a:r>
            <a:endParaRPr lang="en-IN"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smtClean="0">
                <a:solidFill>
                  <a:prstClr val="black"/>
                </a:solidFill>
              </a:rPr>
              <a:t>Frequency</a:t>
            </a:r>
            <a:endParaRPr lang="en-IN" b="1" dirty="0">
              <a:solidFill>
                <a:prstClr val="black"/>
              </a:solidFill>
            </a:endParaRP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smtClean="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smtClean="0"/>
              <a:t>The number of class interval in a frequency is matter of importance.</a:t>
            </a:r>
          </a:p>
          <a:p>
            <a:pPr algn="just">
              <a:buFont typeface="Wingdings" pitchFamily="2" charset="2"/>
              <a:buChar char="Ø"/>
            </a:pPr>
            <a:r>
              <a:rPr lang="en-IN" sz="2800" dirty="0" smtClean="0"/>
              <a:t> The number of class interval should not be too many. </a:t>
            </a:r>
          </a:p>
          <a:p>
            <a:pPr algn="just">
              <a:buFont typeface="Wingdings" pitchFamily="2" charset="2"/>
              <a:buChar char="Ø"/>
            </a:pPr>
            <a:r>
              <a:rPr lang="en-IN" sz="2800" dirty="0" smtClean="0"/>
              <a:t>For an ideal frequency distribution, the number of class intervals can vary from 5 to 15. </a:t>
            </a:r>
          </a:p>
          <a:p>
            <a:pPr algn="just">
              <a:buFont typeface="Wingdings" pitchFamily="2" charset="2"/>
              <a:buChar char="Ø"/>
            </a:pPr>
            <a:r>
              <a:rPr lang="en-IN" sz="2800" dirty="0" smtClean="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smtClean="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smtClean="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t>(a) If k represents the number of classes and N the total number of observations, then the value of k will be the </a:t>
                </a:r>
                <a:r>
                  <a:rPr lang="en-IN" dirty="0" err="1" smtClean="0"/>
                  <a:t>samllest</a:t>
                </a:r>
                <a:r>
                  <a:rPr lang="en-IN" dirty="0" smtClean="0"/>
                  <a:t> exponent of the number 2, so that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2</m:t>
                        </m:r>
                      </m:e>
                      <m:sup>
                        <m:r>
                          <a:rPr lang="en-IN" b="0" i="1" smtClean="0">
                            <a:latin typeface="Cambria Math"/>
                          </a:rPr>
                          <m:t>𝑘</m:t>
                        </m:r>
                      </m:sup>
                    </m:sSup>
                  </m:oMath>
                </a14:m>
                <a:r>
                  <a:rPr lang="en-IN" dirty="0" smtClean="0"/>
                  <a:t>&gt;= N.</a:t>
                </a:r>
              </a:p>
              <a:p>
                <a:pPr marL="0" indent="0">
                  <a:buNone/>
                </a:pPr>
                <a:r>
                  <a:rPr lang="en-IN" dirty="0" smtClean="0"/>
                  <a:t>e.g. If N = 30 observations.</a:t>
                </a:r>
              </a:p>
              <a:p>
                <a:pPr marL="0" indent="0">
                  <a:buNone/>
                </a:pPr>
                <a:endParaRPr lang="en-IN" dirty="0" smtClean="0"/>
              </a:p>
              <a:p>
                <a:pPr marL="0" indent="0">
                  <a:buNone/>
                </a:pPr>
                <a14:m>
                  <m:oMath xmlns:m="http://schemas.openxmlformats.org/officeDocument/2006/math">
                    <m:sSup>
                      <m:sSupPr>
                        <m:ctrlPr>
                          <a:rPr lang="en-IN" i="1">
                            <a:latin typeface="Cambria Math" panose="02040503050406030204" pitchFamily="18" charset="0"/>
                          </a:rPr>
                        </m:ctrlPr>
                      </m:sSupPr>
                      <m:e>
                        <m:r>
                          <a:rPr lang="en-IN" i="1">
                            <a:latin typeface="Cambria Math"/>
                          </a:rPr>
                          <m:t>2</m:t>
                        </m:r>
                      </m:e>
                      <m:sup>
                        <m:r>
                          <a:rPr lang="en-IN" b="0" i="1" smtClean="0">
                            <a:latin typeface="Cambria Math"/>
                          </a:rPr>
                          <m:t>5</m:t>
                        </m:r>
                      </m:sup>
                    </m:sSup>
                  </m:oMath>
                </a14:m>
                <a:r>
                  <a:rPr lang="en-IN" dirty="0" smtClean="0"/>
                  <a:t> = 32 ( &gt; 30) Thus we may choose k = 5</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smtClean="0"/>
              <a:t>(b)	</a:t>
            </a:r>
            <a:r>
              <a:rPr lang="en-IN" sz="2800" dirty="0"/>
              <a:t> </a:t>
            </a:r>
            <a:r>
              <a:rPr lang="en-IN" sz="2800" dirty="0" err="1"/>
              <a:t>Sturges</a:t>
            </a:r>
            <a:r>
              <a:rPr lang="en-IN" sz="2800" dirty="0"/>
              <a:t>’ Rule </a:t>
            </a:r>
            <a:r>
              <a:rPr lang="en-IN" sz="2800" dirty="0" smtClean="0"/>
              <a:t> </a:t>
            </a:r>
            <a:r>
              <a:rPr lang="en-IN" sz="2800" dirty="0" smtClean="0">
                <a:solidFill>
                  <a:srgbClr val="0070C0"/>
                </a:solidFill>
              </a:rPr>
              <a:t>K = 1 + 3. 322 log10 N </a:t>
            </a:r>
          </a:p>
          <a:p>
            <a:pPr marL="0" indent="0">
              <a:buNone/>
            </a:pPr>
            <a:r>
              <a:rPr lang="en-IN" sz="2800" dirty="0" smtClean="0"/>
              <a:t>Where -</a:t>
            </a:r>
          </a:p>
          <a:p>
            <a:pPr marL="400050" lvl="1" indent="0">
              <a:buNone/>
            </a:pPr>
            <a:r>
              <a:rPr lang="en-IN" sz="2400" i="1" dirty="0" smtClean="0"/>
              <a:t>N = Total number of observations. </a:t>
            </a:r>
          </a:p>
          <a:p>
            <a:pPr marL="400050" lvl="1" indent="0">
              <a:buNone/>
            </a:pPr>
            <a:r>
              <a:rPr lang="en-IN" sz="2400" i="1" dirty="0" smtClean="0"/>
              <a:t>K = Number of class intervals.</a:t>
            </a:r>
          </a:p>
          <a:p>
            <a:pPr marL="0" indent="0">
              <a:buNone/>
            </a:pPr>
            <a:endParaRPr lang="en-IN" sz="2800" dirty="0" smtClean="0"/>
          </a:p>
          <a:p>
            <a:pPr marL="0" indent="0">
              <a:buNone/>
            </a:pPr>
            <a:r>
              <a:rPr lang="en-IN" sz="2800" dirty="0" smtClean="0"/>
              <a:t>Thus if the number of observation is 10, then the number of class intervals is K = 1 + 3. 322 log 10 = 4.322 </a:t>
            </a:r>
          </a:p>
          <a:p>
            <a:pPr marL="0" indent="0">
              <a:buNone/>
            </a:pPr>
            <a:endParaRPr lang="en-IN" sz="2800" dirty="0" smtClean="0"/>
          </a:p>
          <a:p>
            <a:pPr marL="0" indent="0">
              <a:buNone/>
            </a:pPr>
            <a:r>
              <a:rPr lang="en-IN" sz="2800" dirty="0" smtClean="0"/>
              <a:t>If 100 observations are being studied, the number of class interval is K = 1 + 3. 322 log 100 = 7.644 @ 8 </a:t>
            </a:r>
            <a:endParaRPr lang="en-IN" sz="2800" dirty="0"/>
          </a:p>
        </p:txBody>
      </p:sp>
    </p:spTree>
    <p:extLst>
      <p:ext uri="{BB962C8B-B14F-4D97-AF65-F5344CB8AC3E}">
        <p14:creationId xmlns:p14="http://schemas.microsoft.com/office/powerpoint/2010/main" val="1569940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of the class interval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Since the size of the class interval is inversely proportional to the number of class interval in a given distribution.</a:t>
                </a:r>
              </a:p>
              <a:p>
                <a:pPr marL="0" indent="0">
                  <a:buNone/>
                </a:pPr>
                <a:r>
                  <a:rPr lang="en-IN" dirty="0" smtClean="0"/>
                  <a:t>Size of class interval = C </a:t>
                </a:r>
              </a:p>
              <a:p>
                <a:pPr marL="0" indent="0">
                  <a:buNone/>
                </a:pPr>
                <a:r>
                  <a:rPr lang="en-IN" dirty="0" smtClean="0"/>
                  <a:t>C = Range/ Number of class intervals</a:t>
                </a:r>
              </a:p>
              <a:p>
                <a:pPr marL="0" indent="0">
                  <a:buNone/>
                </a:pPr>
                <a:r>
                  <a:rPr lang="en-IN" dirty="0" smtClean="0"/>
                  <a:t>   = Range /1+3.322*</a:t>
                </a:r>
                <a14:m>
                  <m:oMath xmlns:m="http://schemas.openxmlformats.org/officeDocument/2006/math">
                    <m:sSub>
                      <m:sSubPr>
                        <m:ctrlPr>
                          <a:rPr lang="en-IN" i="1" dirty="0" smtClean="0">
                            <a:latin typeface="Cambria Math" panose="02040503050406030204" pitchFamily="18" charset="0"/>
                          </a:rPr>
                        </m:ctrlPr>
                      </m:sSubPr>
                      <m:e>
                        <m:r>
                          <m:rPr>
                            <m:sty m:val="p"/>
                          </m:rPr>
                          <a:rPr lang="en-IN" b="0" i="0" dirty="0" smtClean="0">
                            <a:latin typeface="Cambria Math"/>
                          </a:rPr>
                          <m:t>log</m:t>
                        </m:r>
                      </m:e>
                      <m:sub>
                        <m:r>
                          <a:rPr lang="en-IN" b="0" i="0" dirty="0" smtClean="0">
                            <a:latin typeface="Cambria Math"/>
                          </a:rPr>
                          <m:t>10</m:t>
                        </m:r>
                      </m:sub>
                    </m:sSub>
                  </m:oMath>
                </a14:m>
                <a:r>
                  <a:rPr lang="en-IN" dirty="0" smtClean="0"/>
                  <a:t>N </a:t>
                </a:r>
              </a:p>
              <a:p>
                <a:pPr marL="0" indent="0">
                  <a:buNone/>
                </a:pPr>
                <a:r>
                  <a:rPr lang="en-IN" sz="2800" dirty="0"/>
                  <a:t>*</a:t>
                </a:r>
                <a:r>
                  <a:rPr lang="en-IN" sz="2800" dirty="0" smtClean="0"/>
                  <a:t>where Range = Largest Value – smallest value in the distribution</a:t>
                </a: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val="1011820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smtClean="0"/>
              <a:t>1. Collection of Data: </a:t>
            </a:r>
            <a:r>
              <a:rPr lang="en-US" dirty="0" smtClean="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class intervals</a:t>
            </a:r>
            <a:endParaRPr lang="en-IN" dirty="0"/>
          </a:p>
        </p:txBody>
      </p:sp>
      <p:sp>
        <p:nvSpPr>
          <p:cNvPr id="3" name="Content Placeholder 2"/>
          <p:cNvSpPr>
            <a:spLocks noGrp="1"/>
          </p:cNvSpPr>
          <p:nvPr>
            <p:ph idx="1"/>
          </p:nvPr>
        </p:nvSpPr>
        <p:spPr/>
        <p:txBody>
          <a:bodyPr/>
          <a:lstStyle/>
          <a:p>
            <a:r>
              <a:rPr lang="en-IN" dirty="0" smtClean="0"/>
              <a:t>Exclusive </a:t>
            </a:r>
          </a:p>
          <a:p>
            <a:r>
              <a:rPr lang="en-IN" dirty="0" smtClean="0"/>
              <a:t>Inclusive </a:t>
            </a:r>
          </a:p>
          <a:p>
            <a:r>
              <a:rPr lang="en-IN" dirty="0" smtClean="0"/>
              <a:t>Open-end</a:t>
            </a:r>
            <a:endParaRPr lang="en-IN" dirty="0"/>
          </a:p>
        </p:txBody>
      </p:sp>
    </p:spTree>
    <p:extLst>
      <p:ext uri="{BB962C8B-B14F-4D97-AF65-F5344CB8AC3E}">
        <p14:creationId xmlns:p14="http://schemas.microsoft.com/office/powerpoint/2010/main" val="2859037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smtClean="0"/>
              <a:t>When the data are classified in such a way that the upper limit of a class interval is the lower limit of the succeeding class interval (i.e. no data point falls into more than one class interval), then it is said be the exclusive method of classifying data.</a:t>
            </a:r>
            <a:endParaRPr lang="en-IN" dirty="0"/>
          </a:p>
        </p:txBody>
      </p:sp>
    </p:spTree>
    <p:extLst>
      <p:ext uri="{BB962C8B-B14F-4D97-AF65-F5344CB8AC3E}">
        <p14:creationId xmlns:p14="http://schemas.microsoft.com/office/powerpoint/2010/main"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gridCol w="2926668"/>
              </a:tblGrid>
              <a:tr h="370840">
                <a:tc>
                  <a:txBody>
                    <a:bodyPr/>
                    <a:lstStyle/>
                    <a:p>
                      <a:pPr algn="ctr"/>
                      <a:r>
                        <a:rPr lang="en-IN" dirty="0" err="1" smtClean="0"/>
                        <a:t>Dividents</a:t>
                      </a:r>
                      <a:r>
                        <a:rPr lang="en-IN" dirty="0" smtClean="0"/>
                        <a:t> declared in %</a:t>
                      </a:r>
                      <a:endParaRPr lang="en-IN" dirty="0"/>
                    </a:p>
                  </a:txBody>
                  <a:tcPr/>
                </a:tc>
                <a:tc>
                  <a:txBody>
                    <a:bodyPr/>
                    <a:lstStyle/>
                    <a:p>
                      <a:r>
                        <a:rPr lang="en-IN" dirty="0" smtClean="0"/>
                        <a:t>No. of companies</a:t>
                      </a:r>
                      <a:endParaRPr lang="en-IN" dirty="0"/>
                    </a:p>
                  </a:txBody>
                  <a:tcPr/>
                </a:tc>
              </a:tr>
              <a:tr h="370840">
                <a:tc>
                  <a:txBody>
                    <a:bodyPr/>
                    <a:lstStyle/>
                    <a:p>
                      <a:pPr algn="ctr"/>
                      <a:r>
                        <a:rPr lang="en-IN" dirty="0" smtClean="0"/>
                        <a:t>0-10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10-20</a:t>
                      </a:r>
                      <a:endParaRPr lang="en-IN" dirty="0"/>
                    </a:p>
                  </a:txBody>
                  <a:tcPr/>
                </a:tc>
                <a:tc>
                  <a:txBody>
                    <a:bodyPr/>
                    <a:lstStyle/>
                    <a:p>
                      <a:pPr algn="ctr"/>
                      <a:r>
                        <a:rPr lang="en-IN" dirty="0" smtClean="0"/>
                        <a:t>6</a:t>
                      </a:r>
                      <a:endParaRPr lang="en-IN" dirty="0"/>
                    </a:p>
                  </a:txBody>
                  <a:tcPr/>
                </a:tc>
              </a:tr>
              <a:tr h="370840">
                <a:tc>
                  <a:txBody>
                    <a:bodyPr/>
                    <a:lstStyle/>
                    <a:p>
                      <a:pPr algn="ctr"/>
                      <a:r>
                        <a:rPr lang="en-IN" dirty="0" smtClean="0"/>
                        <a:t>20-30</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30-40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smtClean="0"/>
              <a:t>5 companies declared dividends ranging from 0 to 10 percent.</a:t>
            </a:r>
          </a:p>
          <a:p>
            <a:pPr algn="just"/>
            <a:r>
              <a:rPr lang="en-IN" sz="2000" dirty="0" smtClean="0"/>
              <a:t>Company which declared exactly 10 % dividend would not be included in the class 0-10 but would be included in the next class 10-20.</a:t>
            </a:r>
            <a:endParaRPr lang="en-IN" sz="2000" dirty="0"/>
          </a:p>
        </p:txBody>
      </p:sp>
    </p:spTree>
    <p:extLst>
      <p:ext uri="{BB962C8B-B14F-4D97-AF65-F5344CB8AC3E}">
        <p14:creationId xmlns:p14="http://schemas.microsoft.com/office/powerpoint/2010/main"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Inclusive Method</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smtClean="0"/>
              <a:t>When the data are classified in such a way that both lower and upper limits of a class interval are included in the interval itself, then it is said to be the inclusive method of classifying data.</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Class intervals</a:t>
                      </a:r>
                      <a:endParaRPr lang="en-IN" dirty="0"/>
                    </a:p>
                  </a:txBody>
                  <a:tcPr/>
                </a:tc>
                <a:tc>
                  <a:txBody>
                    <a:bodyPr/>
                    <a:lstStyle/>
                    <a:p>
                      <a:pPr algn="ctr"/>
                      <a:r>
                        <a:rPr lang="en-IN" dirty="0" smtClean="0"/>
                        <a:t>Frequency</a:t>
                      </a:r>
                    </a:p>
                  </a:txBody>
                  <a:tcPr/>
                </a:tc>
              </a:tr>
              <a:tr h="370840">
                <a:tc>
                  <a:txBody>
                    <a:bodyPr/>
                    <a:lstStyle/>
                    <a:p>
                      <a:pPr algn="ctr"/>
                      <a:r>
                        <a:rPr lang="en-IN" dirty="0" smtClean="0"/>
                        <a:t>0-4</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5-9</a:t>
                      </a:r>
                      <a:endParaRPr lang="en-IN" dirty="0"/>
                    </a:p>
                  </a:txBody>
                  <a:tcPr/>
                </a:tc>
                <a:tc>
                  <a:txBody>
                    <a:bodyPr/>
                    <a:lstStyle/>
                    <a:p>
                      <a:pPr algn="ctr"/>
                      <a:r>
                        <a:rPr lang="en-IN" dirty="0" smtClean="0"/>
                        <a:t>22</a:t>
                      </a:r>
                      <a:endParaRPr lang="en-IN" dirty="0"/>
                    </a:p>
                  </a:txBody>
                  <a:tcPr/>
                </a:tc>
              </a:tr>
              <a:tr h="370840">
                <a:tc>
                  <a:txBody>
                    <a:bodyPr/>
                    <a:lstStyle/>
                    <a:p>
                      <a:pPr algn="ctr"/>
                      <a:r>
                        <a:rPr lang="en-IN" dirty="0" smtClean="0"/>
                        <a:t>10-14</a:t>
                      </a:r>
                      <a:endParaRPr lang="en-IN" dirty="0"/>
                    </a:p>
                  </a:txBody>
                  <a:tcPr/>
                </a:tc>
                <a:tc>
                  <a:txBody>
                    <a:bodyPr/>
                    <a:lstStyle/>
                    <a:p>
                      <a:pPr algn="ctr"/>
                      <a:r>
                        <a:rPr lang="en-IN" dirty="0" smtClean="0"/>
                        <a:t>13</a:t>
                      </a:r>
                      <a:endParaRPr lang="en-IN" dirty="0"/>
                    </a:p>
                  </a:txBody>
                  <a:tcPr/>
                </a:tc>
              </a:tr>
              <a:tr h="370840">
                <a:tc>
                  <a:txBody>
                    <a:bodyPr/>
                    <a:lstStyle/>
                    <a:p>
                      <a:pPr algn="ctr"/>
                      <a:r>
                        <a:rPr lang="en-IN" dirty="0" smtClean="0"/>
                        <a:t>15-19</a:t>
                      </a:r>
                      <a:endParaRPr lang="en-IN" dirty="0"/>
                    </a:p>
                  </a:txBody>
                  <a:tcPr/>
                </a:tc>
                <a:tc>
                  <a:txBody>
                    <a:bodyPr/>
                    <a:lstStyle/>
                    <a:p>
                      <a:pPr algn="ctr"/>
                      <a:r>
                        <a:rPr lang="en-IN" dirty="0" smtClean="0"/>
                        <a:t>8</a:t>
                      </a:r>
                      <a:endParaRPr lang="en-IN" dirty="0"/>
                    </a:p>
                  </a:txBody>
                  <a:tcPr/>
                </a:tc>
              </a:tr>
              <a:tr h="370840">
                <a:tc>
                  <a:txBody>
                    <a:bodyPr/>
                    <a:lstStyle/>
                    <a:p>
                      <a:pPr algn="ctr"/>
                      <a:r>
                        <a:rPr lang="en-IN" dirty="0" smtClean="0"/>
                        <a:t>20-24</a:t>
                      </a:r>
                      <a:endParaRPr lang="en-IN" dirty="0"/>
                    </a:p>
                  </a:txBody>
                  <a:tcPr/>
                </a:tc>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a:t>
            </a:r>
            <a:r>
              <a:rPr lang="en-IN" dirty="0" smtClean="0"/>
              <a:t>classes</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frequency table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Cumulative frequency table</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Conversion of cumulative frequency to simple Frequency - </a:t>
            </a:r>
            <a:endParaRPr lang="en-IN" sz="36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Cumulative percentage Frequency table</a:t>
            </a:r>
            <a:endParaRPr lang="en-IN" sz="36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of data</a:t>
            </a:r>
            <a:endParaRPr lang="en-US" dirty="0"/>
          </a:p>
        </p:txBody>
      </p:sp>
      <p:sp>
        <p:nvSpPr>
          <p:cNvPr id="3" name="Content Placeholder 2"/>
          <p:cNvSpPr>
            <a:spLocks noGrp="1"/>
          </p:cNvSpPr>
          <p:nvPr>
            <p:ph idx="1"/>
          </p:nvPr>
        </p:nvSpPr>
        <p:spPr/>
        <p:txBody>
          <a:bodyPr/>
          <a:lstStyle/>
          <a:p>
            <a:pPr>
              <a:buNone/>
            </a:pPr>
            <a:r>
              <a:rPr lang="en-US" dirty="0" smtClean="0"/>
              <a:t>The mass data collected should be presented in a suitable, concise form for further analysis. The collected data may be presented in the form of tabular or diagrammatic or graphic form.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smtClean="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smtClean="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smtClean="0"/>
              <a:t>The extent to which numerical values are dispersed around the central value, which is called variation (measure of dispersion)</a:t>
            </a:r>
          </a:p>
          <a:p>
            <a:pPr>
              <a:buFont typeface="Wingdings" pitchFamily="2" charset="2"/>
              <a:buChar char="ü"/>
            </a:pPr>
            <a:r>
              <a:rPr lang="en-IN" sz="2400" dirty="0" smtClean="0"/>
              <a:t>The extent of the departure of numerical values from symmetrical( normal) distribution around the central value, which is called </a:t>
            </a:r>
            <a:r>
              <a:rPr lang="en-IN" sz="2400" dirty="0" err="1" smtClean="0"/>
              <a:t>skewness</a:t>
            </a:r>
            <a:r>
              <a:rPr lang="en-IN" sz="2400" dirty="0" smtClean="0"/>
              <a:t>.</a:t>
            </a:r>
            <a:endParaRPr lang="en-IN" sz="2400" dirty="0"/>
          </a:p>
        </p:txBody>
      </p:sp>
    </p:spTree>
    <p:extLst>
      <p:ext uri="{BB962C8B-B14F-4D97-AF65-F5344CB8AC3E}">
        <p14:creationId xmlns:p14="http://schemas.microsoft.com/office/powerpoint/2010/main" val="1731067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smtClean="0"/>
              <a:t>Mathematical Averages</a:t>
            </a:r>
          </a:p>
          <a:p>
            <a:pPr marL="914400" lvl="1" indent="-514350">
              <a:buAutoNum type="alphaLcParenBoth"/>
            </a:pPr>
            <a:r>
              <a:rPr lang="en-IN" dirty="0" smtClean="0"/>
              <a:t>Arithmetic Mean</a:t>
            </a:r>
          </a:p>
          <a:p>
            <a:pPr marL="914400" lvl="1" indent="-514350">
              <a:buAutoNum type="alphaLcParenBoth"/>
            </a:pPr>
            <a:r>
              <a:rPr lang="en-IN" dirty="0" smtClean="0"/>
              <a:t>Geometric Mean</a:t>
            </a:r>
          </a:p>
          <a:p>
            <a:pPr marL="914400" lvl="1" indent="-514350">
              <a:buAutoNum type="alphaLcParenBoth"/>
            </a:pPr>
            <a:r>
              <a:rPr lang="en-IN" dirty="0" smtClean="0"/>
              <a:t>Harmonic Mean</a:t>
            </a:r>
          </a:p>
          <a:p>
            <a:pPr>
              <a:buFont typeface="Wingdings" panose="05000000000000000000" pitchFamily="2" charset="2"/>
              <a:buChar char="ü"/>
            </a:pPr>
            <a:r>
              <a:rPr lang="en-IN" b="1" dirty="0" smtClean="0"/>
              <a:t>Averages of Position</a:t>
            </a:r>
          </a:p>
          <a:p>
            <a:pPr marL="914400" lvl="1" indent="-514350">
              <a:buAutoNum type="alphaLcParenBoth"/>
            </a:pPr>
            <a:r>
              <a:rPr lang="en-IN" dirty="0" smtClean="0"/>
              <a:t>Median</a:t>
            </a:r>
          </a:p>
          <a:p>
            <a:pPr marL="914400" lvl="1" indent="-514350">
              <a:buAutoNum type="alphaLcParenBoth"/>
            </a:pPr>
            <a:r>
              <a:rPr lang="en-IN" dirty="0" smtClean="0"/>
              <a:t>Quartiles</a:t>
            </a:r>
          </a:p>
          <a:p>
            <a:pPr marL="914400" lvl="1" indent="-514350">
              <a:buAutoNum type="alphaLcParenBoth"/>
            </a:pPr>
            <a:r>
              <a:rPr lang="en-IN" dirty="0" smtClean="0"/>
              <a:t>Deciles</a:t>
            </a:r>
          </a:p>
          <a:p>
            <a:pPr marL="914400" lvl="1" indent="-514350">
              <a:buAutoNum type="alphaLcParenBoth"/>
            </a:pPr>
            <a:r>
              <a:rPr lang="en-IN" dirty="0" smtClean="0"/>
              <a:t>Percentiles</a:t>
            </a:r>
          </a:p>
          <a:p>
            <a:pPr marL="914400" lvl="1" indent="-514350">
              <a:buAutoNum type="alphaLcParenBoth"/>
            </a:pPr>
            <a:r>
              <a:rPr lang="en-IN" dirty="0" smtClean="0"/>
              <a:t>Mode</a:t>
            </a:r>
            <a:endParaRPr lang="en-IN" dirty="0"/>
          </a:p>
        </p:txBody>
      </p:sp>
    </p:spTree>
    <p:extLst>
      <p:ext uri="{BB962C8B-B14F-4D97-AF65-F5344CB8AC3E}">
        <p14:creationId xmlns:p14="http://schemas.microsoft.com/office/powerpoint/2010/main"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Arithmetic Mean</a:t>
            </a:r>
            <a:r>
              <a:rPr lang="en-IN" dirty="0"/>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smtClean="0"/>
                  <a:t>Find the arithmetic mean (average) of TCS share price.</a:t>
                </a:r>
              </a:p>
              <a:p>
                <a:pPr marL="0" indent="0">
                  <a:buNone/>
                </a:pPr>
                <a:endParaRPr lang="en-IN" dirty="0" smtClean="0"/>
              </a:p>
              <a:p>
                <a:pPr marL="0" indent="0">
                  <a:buNone/>
                </a:pPr>
                <a:r>
                  <a:rPr lang="en-IN" dirty="0" smtClean="0"/>
                  <a:t>      Price- 2600,2533, 2631, 2628,2740,2644</a:t>
                </a:r>
              </a:p>
              <a:p>
                <a:pPr marL="0" indent="0">
                  <a:buNone/>
                </a:pPr>
                <a:endParaRPr lang="en-IN" dirty="0" smtClean="0"/>
              </a:p>
              <a:p>
                <a:pPr marL="0" indent="0">
                  <a:buNone/>
                </a:pP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a:rPr>
                          <m:t>𝑥</m:t>
                        </m:r>
                      </m:e>
                    </m:acc>
                  </m:oMath>
                </a14:m>
                <a:r>
                  <a:rPr lang="en-IN" dirty="0" smtClean="0"/>
                  <a:t> = </a:t>
                </a:r>
                <a14:m>
                  <m:oMath xmlns:m="http://schemas.openxmlformats.org/officeDocument/2006/math">
                    <m:f>
                      <m:fPr>
                        <m:ctrlPr>
                          <a:rPr lang="en-IN" i="1" smtClean="0">
                            <a:latin typeface="Cambria Math" panose="02040503050406030204" pitchFamily="18" charset="0"/>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smtClean="0"/>
              </a:p>
              <a:p>
                <a:pPr marL="0" indent="0">
                  <a:buNone/>
                </a:pPr>
                <a:endParaRPr lang="en-IN" dirty="0" smtClean="0"/>
              </a:p>
              <a:p>
                <a:pPr marL="0" indent="0">
                  <a:buNone/>
                </a:pPr>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dirty="0" smtClean="0"/>
                  <a:t>  = 2629</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val="23655523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smtClean="0"/>
              <a:t>Share price of a company for the 5 days is – 75 , 68, 80, 92, 56. Find average share price</a:t>
            </a:r>
            <a:endParaRPr lang="en-IN" dirty="0"/>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a:rPr>
                          <m:t>𝑥</m:t>
                        </m:r>
                      </m:e>
                    </m:acc>
                  </m:oMath>
                </a14:m>
                <a:r>
                  <a:rPr lang="en-IN" sz="3200" dirty="0" smtClean="0"/>
                  <a:t> = </a:t>
                </a:r>
                <a14:m>
                  <m:oMath xmlns:m="http://schemas.openxmlformats.org/officeDocument/2006/math">
                    <m:f>
                      <m:fPr>
                        <m:ctrlPr>
                          <a:rPr lang="en-IN" sz="3200" i="1" smtClean="0">
                            <a:latin typeface="Cambria Math" panose="02040503050406030204" pitchFamily="18" charset="0"/>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smtClean="0"/>
                  <a:t>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a:rPr>
                          <m:t>1550</m:t>
                        </m:r>
                      </m:num>
                      <m:den>
                        <m:r>
                          <a:rPr lang="en-IN" sz="3200" b="0" i="1" smtClean="0">
                            <a:latin typeface="Cambria Math"/>
                          </a:rPr>
                          <m:t>50</m:t>
                        </m:r>
                      </m:den>
                    </m:f>
                  </m:oMath>
                </a14:m>
                <a:r>
                  <a:rPr lang="en-IN" sz="3200" dirty="0" smtClean="0"/>
                  <a:t> = 31 </a:t>
                </a:r>
                <a:endParaRPr lang="en-I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8"/>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9"/>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0"/>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data</a:t>
            </a:r>
            <a:endParaRPr lang="en-US" dirty="0"/>
          </a:p>
        </p:txBody>
      </p:sp>
      <p:sp>
        <p:nvSpPr>
          <p:cNvPr id="3" name="Content Placeholder 2"/>
          <p:cNvSpPr>
            <a:spLocks noGrp="1"/>
          </p:cNvSpPr>
          <p:nvPr>
            <p:ph idx="1"/>
          </p:nvPr>
        </p:nvSpPr>
        <p:spPr/>
        <p:txBody>
          <a:bodyPr/>
          <a:lstStyle/>
          <a:p>
            <a:pPr algn="just">
              <a:buNone/>
            </a:pPr>
            <a:r>
              <a:rPr lang="en-US" dirty="0" smtClean="0"/>
              <a:t>The data presented should be carefully </a:t>
            </a:r>
            <a:r>
              <a:rPr lang="en-US" dirty="0" err="1" smtClean="0"/>
              <a:t>analysed</a:t>
            </a:r>
            <a:r>
              <a:rPr lang="en-US" dirty="0" smtClean="0"/>
              <a:t> for making inference from the presented data such as measures of central tendencies, dispersion, correlation, regression etc.,</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AM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smtClean="0"/>
              <a:t>AM gives equal importance (or weight) to each observation in the data set.</a:t>
            </a:r>
          </a:p>
          <a:p>
            <a:pPr>
              <a:buFont typeface="Wingdings" pitchFamily="2" charset="2"/>
              <a:buChar char="ü"/>
            </a:pPr>
            <a:r>
              <a:rPr lang="en-IN" sz="2400" dirty="0" smtClean="0"/>
              <a:t>However there are situations in which values of individual observations in the data set are not of equal importance.</a:t>
            </a:r>
          </a:p>
          <a:p>
            <a:pPr>
              <a:buFont typeface="Wingdings" pitchFamily="2" charset="2"/>
              <a:buChar char="ü"/>
            </a:pPr>
            <a:r>
              <a:rPr lang="en-IN" sz="2400" dirty="0" smtClean="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smtClean="0"/>
              <a:t>Under these circumstances, we may attach to each observation value “weight” w1, w2--- </a:t>
            </a:r>
            <a:r>
              <a:rPr lang="en-IN" sz="2400" dirty="0" err="1" smtClean="0"/>
              <a:t>wn</a:t>
            </a:r>
            <a:r>
              <a:rPr lang="en-IN" sz="2400" dirty="0" smtClean="0"/>
              <a:t> as the indicator of their importance and calculate weighted AM.</a:t>
            </a:r>
            <a:endParaRPr lang="en-IN" sz="2400" dirty="0"/>
          </a:p>
        </p:txBody>
      </p:sp>
    </p:spTree>
    <p:extLst>
      <p:ext uri="{BB962C8B-B14F-4D97-AF65-F5344CB8AC3E}">
        <p14:creationId xmlns:p14="http://schemas.microsoft.com/office/powerpoint/2010/main" val="210093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smtClean="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smtClean="0"/>
              <a:t>A candidate obtained the following % of marks in examination: English 60; Hindi 75; </a:t>
            </a:r>
            <a:r>
              <a:rPr lang="en-US" dirty="0" err="1" smtClean="0"/>
              <a:t>Maths</a:t>
            </a:r>
            <a:r>
              <a:rPr lang="en-US" dirty="0" smtClean="0"/>
              <a:t> 63, Physics 59, Chemistry 55. Find the candidate weighted AM if weights 1,2,1,3,3 respectively are allocated to subjects</a:t>
            </a:r>
            <a:endParaRPr lang="en-US" dirty="0"/>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Subject</a:t>
                      </a:r>
                      <a:endParaRPr lang="en-US" dirty="0"/>
                    </a:p>
                  </a:txBody>
                  <a:tcPr/>
                </a:tc>
                <a:tc>
                  <a:txBody>
                    <a:bodyPr/>
                    <a:lstStyle/>
                    <a:p>
                      <a:r>
                        <a:rPr lang="en-US" dirty="0" smtClean="0"/>
                        <a:t>Marks (%)</a:t>
                      </a:r>
                      <a:endParaRPr lang="en-US" dirty="0"/>
                    </a:p>
                  </a:txBody>
                  <a:tcPr/>
                </a:tc>
                <a:tc>
                  <a:txBody>
                    <a:bodyPr/>
                    <a:lstStyle/>
                    <a:p>
                      <a:r>
                        <a:rPr lang="en-US" dirty="0" smtClean="0"/>
                        <a:t>Weight(W)</a:t>
                      </a:r>
                      <a:endParaRPr lang="en-US" dirty="0"/>
                    </a:p>
                  </a:txBody>
                  <a:tcPr/>
                </a:tc>
                <a:tc>
                  <a:txBody>
                    <a:bodyPr/>
                    <a:lstStyle/>
                    <a:p>
                      <a:pPr algn="ctr"/>
                      <a:r>
                        <a:rPr lang="en-US" dirty="0" smtClean="0"/>
                        <a:t>WX</a:t>
                      </a:r>
                      <a:endParaRPr lang="en-US" dirty="0"/>
                    </a:p>
                  </a:txBody>
                  <a:tcPr/>
                </a:tc>
              </a:tr>
              <a:tr h="370840">
                <a:tc>
                  <a:txBody>
                    <a:bodyPr/>
                    <a:lstStyle/>
                    <a:p>
                      <a:r>
                        <a:rPr lang="en-US" dirty="0" smtClean="0"/>
                        <a:t>English</a:t>
                      </a:r>
                      <a:endParaRPr lang="en-US" dirty="0"/>
                    </a:p>
                  </a:txBody>
                  <a:tcPr/>
                </a:tc>
                <a:tc>
                  <a:txBody>
                    <a:bodyPr/>
                    <a:lstStyle/>
                    <a:p>
                      <a:pPr algn="ctr"/>
                      <a:r>
                        <a:rPr lang="en-US" dirty="0" smtClean="0"/>
                        <a:t>60</a:t>
                      </a:r>
                      <a:endParaRPr lang="en-US" dirty="0"/>
                    </a:p>
                  </a:txBody>
                  <a:tcPr/>
                </a:tc>
                <a:tc>
                  <a:txBody>
                    <a:bodyPr/>
                    <a:lstStyle/>
                    <a:p>
                      <a:pPr algn="ctr"/>
                      <a:r>
                        <a:rPr lang="en-US" dirty="0" smtClean="0"/>
                        <a:t>1</a:t>
                      </a:r>
                      <a:endParaRPr lang="en-US" dirty="0"/>
                    </a:p>
                  </a:txBody>
                  <a:tcPr/>
                </a:tc>
                <a:tc>
                  <a:txBody>
                    <a:bodyPr/>
                    <a:lstStyle/>
                    <a:p>
                      <a:pPr algn="r"/>
                      <a:r>
                        <a:rPr lang="en-US" dirty="0" smtClean="0"/>
                        <a:t>60</a:t>
                      </a:r>
                      <a:endParaRPr lang="en-US" dirty="0"/>
                    </a:p>
                  </a:txBody>
                  <a:tcPr/>
                </a:tc>
              </a:tr>
              <a:tr h="370840">
                <a:tc>
                  <a:txBody>
                    <a:bodyPr/>
                    <a:lstStyle/>
                    <a:p>
                      <a:r>
                        <a:rPr lang="en-US" dirty="0" smtClean="0"/>
                        <a:t>Hindi</a:t>
                      </a:r>
                      <a:endParaRPr lang="en-US" dirty="0"/>
                    </a:p>
                  </a:txBody>
                  <a:tcPr/>
                </a:tc>
                <a:tc>
                  <a:txBody>
                    <a:bodyPr/>
                    <a:lstStyle/>
                    <a:p>
                      <a:pPr algn="ctr"/>
                      <a:r>
                        <a:rPr lang="en-US" dirty="0" smtClean="0"/>
                        <a:t>75</a:t>
                      </a:r>
                      <a:endParaRPr lang="en-US" dirty="0"/>
                    </a:p>
                  </a:txBody>
                  <a:tcPr/>
                </a:tc>
                <a:tc>
                  <a:txBody>
                    <a:bodyPr/>
                    <a:lstStyle/>
                    <a:p>
                      <a:pPr algn="ctr"/>
                      <a:r>
                        <a:rPr lang="en-US" dirty="0" smtClean="0"/>
                        <a:t>2</a:t>
                      </a:r>
                      <a:endParaRPr lang="en-US" dirty="0"/>
                    </a:p>
                  </a:txBody>
                  <a:tcPr/>
                </a:tc>
                <a:tc>
                  <a:txBody>
                    <a:bodyPr/>
                    <a:lstStyle/>
                    <a:p>
                      <a:pPr algn="r"/>
                      <a:r>
                        <a:rPr lang="en-US" dirty="0" smtClean="0"/>
                        <a:t>150</a:t>
                      </a:r>
                      <a:endParaRPr lang="en-US" dirty="0"/>
                    </a:p>
                  </a:txBody>
                  <a:tcPr/>
                </a:tc>
              </a:tr>
              <a:tr h="370840">
                <a:tc>
                  <a:txBody>
                    <a:bodyPr/>
                    <a:lstStyle/>
                    <a:p>
                      <a:r>
                        <a:rPr lang="en-US" dirty="0" err="1" smtClean="0"/>
                        <a:t>Maths</a:t>
                      </a:r>
                      <a:endParaRPr lang="en-US" dirty="0"/>
                    </a:p>
                  </a:txBody>
                  <a:tcPr/>
                </a:tc>
                <a:tc>
                  <a:txBody>
                    <a:bodyPr/>
                    <a:lstStyle/>
                    <a:p>
                      <a:pPr algn="ctr"/>
                      <a:r>
                        <a:rPr lang="en-US" dirty="0" smtClean="0"/>
                        <a:t>63</a:t>
                      </a:r>
                      <a:endParaRPr lang="en-US" dirty="0"/>
                    </a:p>
                  </a:txBody>
                  <a:tcPr/>
                </a:tc>
                <a:tc>
                  <a:txBody>
                    <a:bodyPr/>
                    <a:lstStyle/>
                    <a:p>
                      <a:pPr algn="ctr"/>
                      <a:r>
                        <a:rPr lang="en-US" dirty="0" smtClean="0"/>
                        <a:t>1</a:t>
                      </a:r>
                      <a:endParaRPr lang="en-US" dirty="0"/>
                    </a:p>
                  </a:txBody>
                  <a:tcPr/>
                </a:tc>
                <a:tc>
                  <a:txBody>
                    <a:bodyPr/>
                    <a:lstStyle/>
                    <a:p>
                      <a:pPr algn="r"/>
                      <a:r>
                        <a:rPr lang="en-US" dirty="0" smtClean="0"/>
                        <a:t>63</a:t>
                      </a:r>
                      <a:endParaRPr lang="en-US" dirty="0"/>
                    </a:p>
                  </a:txBody>
                  <a:tcPr/>
                </a:tc>
              </a:tr>
              <a:tr h="370840">
                <a:tc>
                  <a:txBody>
                    <a:bodyPr/>
                    <a:lstStyle/>
                    <a:p>
                      <a:r>
                        <a:rPr lang="en-US" dirty="0" smtClean="0"/>
                        <a:t>Physics</a:t>
                      </a:r>
                      <a:endParaRPr lang="en-US" dirty="0"/>
                    </a:p>
                  </a:txBody>
                  <a:tcPr/>
                </a:tc>
                <a:tc>
                  <a:txBody>
                    <a:bodyPr/>
                    <a:lstStyle/>
                    <a:p>
                      <a:pPr algn="ctr"/>
                      <a:r>
                        <a:rPr lang="en-US" dirty="0" smtClean="0"/>
                        <a:t>59</a:t>
                      </a:r>
                      <a:endParaRPr lang="en-US" dirty="0"/>
                    </a:p>
                  </a:txBody>
                  <a:tcPr/>
                </a:tc>
                <a:tc>
                  <a:txBody>
                    <a:bodyPr/>
                    <a:lstStyle/>
                    <a:p>
                      <a:pPr algn="ctr"/>
                      <a:r>
                        <a:rPr lang="en-US" dirty="0" smtClean="0"/>
                        <a:t>3</a:t>
                      </a:r>
                      <a:endParaRPr lang="en-US" dirty="0"/>
                    </a:p>
                  </a:txBody>
                  <a:tcPr/>
                </a:tc>
                <a:tc>
                  <a:txBody>
                    <a:bodyPr/>
                    <a:lstStyle/>
                    <a:p>
                      <a:pPr algn="r"/>
                      <a:r>
                        <a:rPr lang="en-US" dirty="0" smtClean="0"/>
                        <a:t>177</a:t>
                      </a:r>
                      <a:endParaRPr lang="en-US" dirty="0"/>
                    </a:p>
                  </a:txBody>
                  <a:tcPr/>
                </a:tc>
              </a:tr>
              <a:tr h="370840">
                <a:tc>
                  <a:txBody>
                    <a:bodyPr/>
                    <a:lstStyle/>
                    <a:p>
                      <a:r>
                        <a:rPr lang="en-US" dirty="0" smtClean="0"/>
                        <a:t>Chemistry</a:t>
                      </a:r>
                      <a:endParaRPr lang="en-US" dirty="0"/>
                    </a:p>
                  </a:txBody>
                  <a:tcPr/>
                </a:tc>
                <a:tc>
                  <a:txBody>
                    <a:bodyPr/>
                    <a:lstStyle/>
                    <a:p>
                      <a:pPr algn="ctr"/>
                      <a:r>
                        <a:rPr lang="en-US" dirty="0" smtClean="0"/>
                        <a:t>55</a:t>
                      </a:r>
                      <a:endParaRPr lang="en-US" dirty="0"/>
                    </a:p>
                  </a:txBody>
                  <a:tcPr/>
                </a:tc>
                <a:tc>
                  <a:txBody>
                    <a:bodyPr/>
                    <a:lstStyle/>
                    <a:p>
                      <a:pPr algn="ctr"/>
                      <a:r>
                        <a:rPr lang="en-US" dirty="0" smtClean="0"/>
                        <a:t>3</a:t>
                      </a:r>
                      <a:endParaRPr lang="en-US" dirty="0"/>
                    </a:p>
                  </a:txBody>
                  <a:tcPr/>
                </a:tc>
                <a:tc>
                  <a:txBody>
                    <a:bodyPr/>
                    <a:lstStyle/>
                    <a:p>
                      <a:pPr algn="r"/>
                      <a:r>
                        <a:rPr lang="en-US" dirty="0" smtClean="0"/>
                        <a:t>165</a:t>
                      </a:r>
                      <a:endParaRPr lang="en-US" dirty="0"/>
                    </a:p>
                  </a:txBody>
                  <a:tcPr/>
                </a:tc>
              </a:tr>
              <a:tr h="370840">
                <a:tc>
                  <a:txBody>
                    <a:bodyPr/>
                    <a:lstStyle/>
                    <a:p>
                      <a:endParaRPr lang="en-US"/>
                    </a:p>
                  </a:txBody>
                  <a:tcPr/>
                </a:tc>
                <a:tc>
                  <a:txBody>
                    <a:bodyPr/>
                    <a:lstStyle/>
                    <a:p>
                      <a:pPr algn="ctr"/>
                      <a:endParaRPr lang="en-US" dirty="0"/>
                    </a:p>
                  </a:txBody>
                  <a:tcPr/>
                </a:tc>
                <a:tc>
                  <a:txBody>
                    <a:bodyPr/>
                    <a:lstStyle/>
                    <a:p>
                      <a:r>
                        <a:rPr lang="en-US" dirty="0" smtClean="0"/>
                        <a:t>         10</a:t>
                      </a:r>
                      <a:endParaRPr lang="en-US" dirty="0"/>
                    </a:p>
                  </a:txBody>
                  <a:tcPr/>
                </a:tc>
                <a:tc>
                  <a:txBody>
                    <a:bodyPr/>
                    <a:lstStyle/>
                    <a:p>
                      <a:pPr algn="r"/>
                      <a:r>
                        <a:rPr lang="en-US" dirty="0" smtClean="0"/>
                        <a:t>615</a:t>
                      </a:r>
                      <a:endParaRPr lang="en-US" dirty="0"/>
                    </a:p>
                  </a:txBody>
                  <a:tcPr/>
                </a:tc>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smtClean="0"/>
              <a:t>Weighted AM (in%) = 615/10 = 61.5</a:t>
            </a:r>
            <a:endParaRPr lang="en-US" dirty="0"/>
          </a:p>
        </p:txBody>
      </p:sp>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smtClean="0"/>
              <a:t>Properties - AM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smtClean="0"/>
                  <a:t>The algebraic sum of the deviations of given set of observations from their arithmetic mean is zero.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smtClean="0"/>
              </a:p>
              <a:p>
                <a:pPr>
                  <a:buFont typeface="Wingdings" panose="05000000000000000000" pitchFamily="2" charset="2"/>
                  <a:buChar char="ü"/>
                </a:pPr>
                <a:r>
                  <a:rPr lang="en-IN" sz="2400" dirty="0" smtClean="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1</m:t>
                    </m:r>
                  </m:oMath>
                </a14:m>
                <a:r>
                  <a:rPr lang="en-IN" sz="2400" dirty="0" smtClean="0"/>
                  <a:t> and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panose="02040503050406030204" pitchFamily="18" charset="0"/>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panose="02040503050406030204" pitchFamily="18" charset="0"/>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panose="02040503050406030204" pitchFamily="18" charset="0"/>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panose="02040503050406030204" pitchFamily="18" charset="0"/>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dirty="0" smtClean="0"/>
              </a:p>
              <a:p>
                <a:pPr>
                  <a:buFont typeface="Wingdings" panose="05000000000000000000" pitchFamily="2" charset="2"/>
                  <a:buChar char="ü"/>
                </a:pPr>
                <a:r>
                  <a:rPr lang="en-IN" sz="2400" dirty="0" smtClean="0"/>
                  <a:t>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a:stretch>
              </a:blipFill>
            </p:spPr>
            <p:txBody>
              <a:bodyPr/>
              <a:lstStyle/>
              <a:p>
                <a:r>
                  <a:rPr lang="en-IN">
                    <a:noFill/>
                  </a:rPr>
                  <a:t> </a:t>
                </a:r>
              </a:p>
            </p:txBody>
          </p:sp>
        </mc:Fallback>
      </mc:AlternateContent>
    </p:spTree>
    <p:extLst>
      <p:ext uri="{BB962C8B-B14F-4D97-AF65-F5344CB8AC3E}">
        <p14:creationId xmlns:p14="http://schemas.microsoft.com/office/powerpoint/2010/main" val="19038036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smtClean="0"/>
              <a:t>Arithmetic Mean</a:t>
            </a:r>
            <a:endParaRPr lang="en-IN" dirty="0"/>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a:t>
            </a:r>
            <a:r>
              <a:rPr lang="en-IN" dirty="0" smtClean="0"/>
              <a:t>   Merits – </a:t>
            </a:r>
          </a:p>
          <a:p>
            <a:pPr marL="0" indent="0">
              <a:buNone/>
            </a:pPr>
            <a:endParaRPr lang="en-IN" dirty="0" smtClean="0"/>
          </a:p>
          <a:p>
            <a:pPr>
              <a:buFont typeface="Wingdings" panose="05000000000000000000" pitchFamily="2" charset="2"/>
              <a:buChar char="ü"/>
            </a:pPr>
            <a:r>
              <a:rPr lang="en-IN" dirty="0" smtClean="0"/>
              <a:t>Arithmetic </a:t>
            </a:r>
            <a:r>
              <a:rPr lang="en-IN" dirty="0"/>
              <a:t>mean rigidly defined by Algebraic Formula</a:t>
            </a:r>
            <a:r>
              <a:rPr lang="en-IN" dirty="0" smtClean="0"/>
              <a:t>.</a:t>
            </a:r>
          </a:p>
          <a:p>
            <a:pPr>
              <a:buFont typeface="Wingdings" panose="05000000000000000000" pitchFamily="2" charset="2"/>
              <a:buChar char="ü"/>
            </a:pPr>
            <a:r>
              <a:rPr lang="en-IN" dirty="0" smtClean="0"/>
              <a:t>It </a:t>
            </a:r>
            <a:r>
              <a:rPr lang="en-IN" dirty="0"/>
              <a:t>is easy to calculate and simple to understand</a:t>
            </a:r>
            <a:r>
              <a:rPr lang="en-IN" dirty="0" smtClean="0"/>
              <a:t>.</a:t>
            </a:r>
          </a:p>
          <a:p>
            <a:pPr>
              <a:buFont typeface="Wingdings" panose="05000000000000000000" pitchFamily="2" charset="2"/>
              <a:buChar char="ü"/>
            </a:pPr>
            <a:r>
              <a:rPr lang="en-IN" dirty="0" smtClean="0"/>
              <a:t>It </a:t>
            </a:r>
            <a:r>
              <a:rPr lang="en-IN" dirty="0"/>
              <a:t>is based on all observations of the given data</a:t>
            </a:r>
            <a:r>
              <a:rPr lang="en-IN" dirty="0" smtClean="0"/>
              <a:t>.</a:t>
            </a:r>
          </a:p>
          <a:p>
            <a:pPr>
              <a:buFont typeface="Wingdings" panose="05000000000000000000" pitchFamily="2" charset="2"/>
              <a:buChar char="ü"/>
            </a:pPr>
            <a:r>
              <a:rPr lang="en-IN" dirty="0" smtClean="0"/>
              <a:t>It </a:t>
            </a:r>
            <a:r>
              <a:rPr lang="en-IN" dirty="0"/>
              <a:t>is capable of being treated mathematically hence </a:t>
            </a:r>
            <a:r>
              <a:rPr lang="en-IN" dirty="0" smtClean="0"/>
              <a:t>it </a:t>
            </a:r>
            <a:r>
              <a:rPr lang="en-IN" dirty="0"/>
              <a:t>is widely used in statistical analysis</a:t>
            </a:r>
            <a:r>
              <a:rPr lang="en-IN" dirty="0" smtClean="0"/>
              <a:t>.</a:t>
            </a:r>
          </a:p>
          <a:p>
            <a:pPr marL="0" indent="0">
              <a:buNone/>
            </a:pPr>
            <a:r>
              <a:rPr lang="en-IN" dirty="0" smtClean="0"/>
              <a:t/>
            </a:r>
            <a:br>
              <a:rPr lang="en-IN" dirty="0" smtClean="0"/>
            </a:br>
            <a:r>
              <a:rPr lang="en-IN" dirty="0" smtClean="0"/>
              <a:t/>
            </a:r>
            <a:br>
              <a:rPr lang="en-IN" dirty="0" smtClean="0"/>
            </a:br>
            <a:endParaRPr lang="en-IN" dirty="0" smtClean="0"/>
          </a:p>
        </p:txBody>
      </p:sp>
    </p:spTree>
    <p:extLst>
      <p:ext uri="{BB962C8B-B14F-4D97-AF65-F5344CB8AC3E}">
        <p14:creationId xmlns:p14="http://schemas.microsoft.com/office/powerpoint/2010/main" val="41245256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Demerits –</a:t>
            </a:r>
          </a:p>
          <a:p>
            <a:pPr>
              <a:buFont typeface="Wingdings" panose="05000000000000000000" pitchFamily="2" charset="2"/>
              <a:buChar char="ü"/>
            </a:pPr>
            <a:r>
              <a:rPr lang="en-IN" sz="2400" dirty="0" smtClean="0"/>
              <a:t>As </a:t>
            </a:r>
            <a:r>
              <a:rPr lang="en-IN" sz="2400" dirty="0"/>
              <a:t>the data becomes skewed the mean loses its ability to provide the best central location for the </a:t>
            </a:r>
            <a:r>
              <a:rPr lang="en-IN" sz="2400" dirty="0" smtClean="0"/>
              <a:t>data. i.e. It is affected very much by extreme values.</a:t>
            </a:r>
          </a:p>
          <a:p>
            <a:pPr>
              <a:buFont typeface="Wingdings" panose="05000000000000000000" pitchFamily="2" charset="2"/>
              <a:buChar char="ü"/>
            </a:pPr>
            <a:r>
              <a:rPr lang="en-IN" sz="2400" dirty="0" smtClean="0"/>
              <a:t>It </a:t>
            </a:r>
            <a:r>
              <a:rPr lang="en-IN" sz="2400" dirty="0"/>
              <a:t>can neither be determined by inspection or by graphical location</a:t>
            </a:r>
          </a:p>
          <a:p>
            <a:pPr>
              <a:buFont typeface="Wingdings" panose="05000000000000000000" pitchFamily="2" charset="2"/>
              <a:buChar char="ü"/>
            </a:pPr>
            <a:r>
              <a:rPr lang="en-IN" sz="2400" dirty="0" smtClean="0"/>
              <a:t>Arithmetic </a:t>
            </a:r>
            <a:r>
              <a:rPr lang="en-IN" sz="2400" dirty="0"/>
              <a:t>mean cannot be computed for </a:t>
            </a:r>
            <a:r>
              <a:rPr lang="en-IN" sz="2400" dirty="0" smtClean="0"/>
              <a:t>non parametric data.</a:t>
            </a:r>
          </a:p>
          <a:p>
            <a:pPr>
              <a:buFont typeface="Wingdings" panose="05000000000000000000" pitchFamily="2" charset="2"/>
              <a:buChar char="ü"/>
            </a:pPr>
            <a:r>
              <a:rPr lang="en-IN" sz="2400" dirty="0" smtClean="0"/>
              <a:t>It cannot be calculated for open-end classes</a:t>
            </a:r>
            <a:endParaRPr lang="en-IN" sz="2400" dirty="0"/>
          </a:p>
          <a:p>
            <a:pPr marL="0" indent="0">
              <a:buNone/>
            </a:pPr>
            <a:endParaRPr lang="en-IN" sz="2400" dirty="0"/>
          </a:p>
        </p:txBody>
      </p:sp>
    </p:spTree>
    <p:extLst>
      <p:ext uri="{BB962C8B-B14F-4D97-AF65-F5344CB8AC3E}">
        <p14:creationId xmlns:p14="http://schemas.microsoft.com/office/powerpoint/2010/main" val="28690548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r>
              <a:rPr lang="en-IN" dirty="0" smtClean="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gridCol w="778996"/>
                <a:gridCol w="778996"/>
                <a:gridCol w="778996"/>
                <a:gridCol w="778996"/>
                <a:gridCol w="778996"/>
                <a:gridCol w="778996"/>
                <a:gridCol w="778996"/>
                <a:gridCol w="778996"/>
                <a:gridCol w="778996"/>
                <a:gridCol w="778996"/>
              </a:tblGrid>
              <a:tr h="0">
                <a:tc>
                  <a:txBody>
                    <a:bodyPr/>
                    <a:lstStyle/>
                    <a:p>
                      <a:r>
                        <a:rPr lang="en-IN" sz="1400" dirty="0" err="1" smtClean="0">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smtClean="0"/>
              <a:t>µ = 30.7</a:t>
            </a:r>
            <a:endParaRPr lang="en-IN" dirty="0"/>
          </a:p>
        </p:txBody>
      </p:sp>
    </p:spTree>
    <p:extLst>
      <p:ext uri="{BB962C8B-B14F-4D97-AF65-F5344CB8AC3E}">
        <p14:creationId xmlns:p14="http://schemas.microsoft.com/office/powerpoint/2010/main" val="38095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 of data</a:t>
            </a:r>
            <a:endParaRPr lang="en-US" dirty="0"/>
          </a:p>
        </p:txBody>
      </p:sp>
      <p:sp>
        <p:nvSpPr>
          <p:cNvPr id="3" name="Content Placeholder 2"/>
          <p:cNvSpPr>
            <a:spLocks noGrp="1"/>
          </p:cNvSpPr>
          <p:nvPr>
            <p:ph idx="1"/>
          </p:nvPr>
        </p:nvSpPr>
        <p:spPr/>
        <p:txBody>
          <a:bodyPr/>
          <a:lstStyle/>
          <a:p>
            <a:pPr>
              <a:buNone/>
            </a:pPr>
            <a:r>
              <a:rPr lang="en-US" dirty="0" smtClean="0"/>
              <a:t>The final step is drawing conclusion from the data collected. A valid conclusion must be drawn on the basis of analysis. A high degree of skill and experience is necessary for the interpretation.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pPr algn="just"/>
            <a:r>
              <a:rPr lang="en-IN" dirty="0" smtClean="0"/>
              <a:t>Trimmed mean: A trimmed mean is computed by trimming away a certain percent of both the largest and smallest set of values.</a:t>
            </a:r>
            <a:endParaRPr lang="en-IN" dirty="0"/>
          </a:p>
        </p:txBody>
      </p:sp>
    </p:spTree>
    <p:extLst>
      <p:ext uri="{BB962C8B-B14F-4D97-AF65-F5344CB8AC3E}">
        <p14:creationId xmlns:p14="http://schemas.microsoft.com/office/powerpoint/2010/main" val="8519482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smtClean="0"/>
              <a:t>Geometric Mean</a:t>
            </a:r>
            <a:endParaRPr lang="en-IN" dirty="0"/>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smtClean="0"/>
              <a:t>Geometric Mean</a:t>
            </a:r>
            <a:r>
              <a:rPr lang="en-IN" sz="2400" dirty="0" smtClean="0"/>
              <a:t> of set of n observations is the nth root of their products.</a:t>
            </a:r>
          </a:p>
          <a:p>
            <a:pPr marL="0" indent="0">
              <a:buNone/>
            </a:pPr>
            <a:r>
              <a:rPr lang="en-IN" sz="2400" b="1" dirty="0" smtClean="0"/>
              <a:t>If </a:t>
            </a:r>
            <a:r>
              <a:rPr lang="en-IN" sz="2400" b="1" i="1" dirty="0" smtClean="0"/>
              <a:t>x1, x2 . . . </a:t>
            </a:r>
            <a:r>
              <a:rPr lang="en-IN" sz="2400" b="1" i="1" dirty="0" err="1" smtClean="0"/>
              <a:t>Xn</a:t>
            </a:r>
            <a:r>
              <a:rPr lang="en-IN" sz="2400" b="1" i="1" dirty="0" smtClean="0"/>
              <a:t> are the observations then</a:t>
            </a:r>
          </a:p>
          <a:p>
            <a:pPr marL="0" indent="0">
              <a:buNone/>
            </a:pPr>
            <a:endParaRPr lang="en-IN" i="1" dirty="0" smtClean="0"/>
          </a:p>
          <a:p>
            <a:pPr marL="0" indent="0">
              <a:buNone/>
            </a:pPr>
            <a:endParaRPr lang="en-IN" dirty="0"/>
          </a:p>
          <a:p>
            <a:pPr marL="0" indent="0">
              <a:buNone/>
            </a:pPr>
            <a:r>
              <a:rPr lang="en-IN"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smtClean="0"/>
              <a:t>Calculate the Geometric average monthly income of 5 families. </a:t>
            </a:r>
            <a:endParaRPr lang="en-IN" sz="2400" dirty="0"/>
          </a:p>
        </p:txBody>
      </p:sp>
    </p:spTree>
    <p:extLst>
      <p:ext uri="{BB962C8B-B14F-4D97-AF65-F5344CB8AC3E}">
        <p14:creationId xmlns:p14="http://schemas.microsoft.com/office/powerpoint/2010/main" val="10281341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smtClean="0"/>
                  <a:t>GM = </a:t>
                </a:r>
                <a14:m>
                  <m:oMath xmlns:m="http://schemas.openxmlformats.org/officeDocument/2006/math">
                    <m:rad>
                      <m:radPr>
                        <m:ctrlPr>
                          <a:rPr lang="en-IN" i="1" smtClean="0">
                            <a:latin typeface="Cambria Math" panose="02040503050406030204" pitchFamily="18" charset="0"/>
                          </a:rPr>
                        </m:ctrlPr>
                      </m:radPr>
                      <m:deg>
                        <m:r>
                          <m:rPr>
                            <m:brk m:alnAt="7"/>
                          </m:rPr>
                          <a:rPr lang="en-IN" b="0" i="1" smtClean="0">
                            <a:latin typeface="Cambria Math"/>
                          </a:rPr>
                          <m:t>5</m:t>
                        </m:r>
                      </m:deg>
                      <m:e>
                        <m:eqArr>
                          <m:eqArrPr>
                            <m:ctrlPr>
                              <a:rPr lang="en-IN" b="0" i="1" smtClean="0">
                                <a:latin typeface="Cambria Math" panose="02040503050406030204" pitchFamily="18" charset="0"/>
                              </a:rPr>
                            </m:ctrlPr>
                          </m:eqArrPr>
                          <m:e>
                            <m:r>
                              <a:rPr lang="en-IN" b="0" i="1" smtClean="0">
                                <a:latin typeface="Cambria Math"/>
                              </a:rPr>
                              <m:t>1.05∗1.2∗1.25.0.9∗1.2</m:t>
                            </m:r>
                          </m:e>
                          <m:e/>
                        </m:eqArr>
                      </m:e>
                    </m:rad>
                  </m:oMath>
                </a14:m>
                <a:endParaRPr lang="en-IN" dirty="0" smtClean="0"/>
              </a:p>
              <a:p>
                <a:r>
                  <a:rPr lang="en-IN" dirty="0" smtClean="0"/>
                  <a:t>GM = 11.20</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smtClean="0"/>
              <a:t>Investment return for Rs. 10,000  is as below.</a:t>
            </a:r>
          </a:p>
          <a:p>
            <a:pPr marL="0" indent="0">
              <a:buNone/>
            </a:pPr>
            <a:r>
              <a:rPr lang="en-IN" sz="2800" dirty="0" smtClean="0"/>
              <a:t>Find the average rate of return.</a:t>
            </a:r>
            <a:endParaRPr lang="en-IN" sz="2800" dirty="0"/>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6209793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1</a:t>
            </a:r>
            <a:r>
              <a:rPr lang="en-IN" baseline="30000" dirty="0" smtClean="0"/>
              <a:t>st</a:t>
            </a:r>
            <a:r>
              <a:rPr lang="en-IN" dirty="0" smtClean="0"/>
              <a:t> year  = 100% return</a:t>
            </a:r>
          </a:p>
          <a:p>
            <a:r>
              <a:rPr lang="en-IN" dirty="0" smtClean="0"/>
              <a:t>2</a:t>
            </a:r>
            <a:r>
              <a:rPr lang="en-IN" baseline="30000" dirty="0" smtClean="0"/>
              <a:t>nd</a:t>
            </a:r>
            <a:r>
              <a:rPr lang="en-IN" dirty="0" smtClean="0"/>
              <a:t> year = -50% return</a:t>
            </a:r>
          </a:p>
          <a:p>
            <a:endParaRPr lang="en-IN" dirty="0"/>
          </a:p>
          <a:p>
            <a:r>
              <a:rPr lang="en-IN" dirty="0" smtClean="0"/>
              <a:t>Is your average return 25% or 0%</a:t>
            </a:r>
            <a:endParaRPr lang="en-IN" dirty="0"/>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1843719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r>
              <a:rPr lang="en-IN" dirty="0"/>
              <a:t/>
            </a: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r>
              <a:rPr lang="en-IN" dirty="0"/>
              <a:t/>
            </a:r>
            <a:br>
              <a:rPr lang="en-IN" dirty="0"/>
            </a:br>
            <a:r>
              <a:rPr lang="en-IN" dirty="0"/>
              <a:t>What is the geometric average return? It turns out that it's 14.89</a:t>
            </a:r>
            <a:r>
              <a:rPr lang="en-IN" dirty="0" smtClean="0"/>
              <a:t>%</a:t>
            </a:r>
            <a:r>
              <a:rPr lang="en-IN" dirty="0"/>
              <a:t/>
            </a:r>
            <a:br>
              <a:rPr lang="en-IN" dirty="0"/>
            </a:br>
            <a:r>
              <a:rPr lang="en-IN" dirty="0"/>
              <a:t/>
            </a:r>
            <a:br>
              <a:rPr lang="en-IN" dirty="0"/>
            </a:br>
            <a:r>
              <a:rPr lang="en-IN" dirty="0"/>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4228307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distribution</a:t>
            </a:r>
            <a:endParaRPr lang="en-US" dirty="0"/>
          </a:p>
        </p:txBody>
      </p:sp>
      <p:sp>
        <p:nvSpPr>
          <p:cNvPr id="3" name="Content Placeholder 2"/>
          <p:cNvSpPr>
            <a:spLocks noGrp="1"/>
          </p:cNvSpPr>
          <p:nvPr>
            <p:ph idx="1"/>
          </p:nvPr>
        </p:nvSpPr>
        <p:spPr/>
        <p:txBody>
          <a:bodyPr/>
          <a:lstStyle/>
          <a:p>
            <a:r>
              <a:rPr lang="en-US" dirty="0" smtClean="0"/>
              <a:t>Find the average rate of increase in population which in the first decade had increased by 20%, in the next by 30% and in the third by 40%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a:t>
            </a:r>
            <a:r>
              <a:rPr lang="en-IN" sz="4500" dirty="0" smtClean="0"/>
              <a:t>includes medical </a:t>
            </a:r>
            <a:r>
              <a:rPr lang="en-IN" sz="4500" dirty="0"/>
              <a:t>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smtClean="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a:t>
            </a:r>
            <a:r>
              <a:rPr lang="en-IN" sz="4500" dirty="0" smtClean="0"/>
              <a:t>, geochemistry</a:t>
            </a:r>
            <a:r>
              <a:rPr lang="en-IN" sz="4500" dirty="0"/>
              <a:t>, geography.</a:t>
            </a:r>
          </a:p>
          <a:p>
            <a:pPr algn="just"/>
            <a:r>
              <a:rPr lang="en-IN" sz="4500" b="1" dirty="0"/>
              <a:t>Machine Learning</a:t>
            </a:r>
            <a:endParaRPr lang="en-IN" sz="4500" dirty="0"/>
          </a:p>
          <a:p>
            <a:pPr marL="0" indent="0">
              <a:buNone/>
            </a:pPr>
            <a:endParaRPr lang="en-IN" dirty="0"/>
          </a:p>
        </p:txBody>
      </p:sp>
    </p:spTree>
    <p:extLst>
      <p:ext uri="{BB962C8B-B14F-4D97-AF65-F5344CB8AC3E}">
        <p14:creationId xmlns:p14="http://schemas.microsoft.com/office/powerpoint/2010/main" val="816197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dirty="0"/>
              <a:t>The geometric </a:t>
            </a:r>
            <a:r>
              <a:rPr lang="en-IN" dirty="0" smtClean="0"/>
              <a:t>mean is used when dealing with average </a:t>
            </a:r>
            <a:r>
              <a:rPr lang="en-IN" dirty="0"/>
              <a:t>investment </a:t>
            </a:r>
            <a:r>
              <a:rPr lang="en-IN" dirty="0" smtClean="0"/>
              <a:t>returns, </a:t>
            </a:r>
            <a:r>
              <a:rPr lang="en-IN" dirty="0"/>
              <a:t>Growth </a:t>
            </a:r>
            <a:r>
              <a:rPr lang="en-IN" dirty="0" smtClean="0"/>
              <a:t>Rates, </a:t>
            </a:r>
            <a:r>
              <a:rPr lang="en-IN" dirty="0"/>
              <a:t>Portfolio </a:t>
            </a:r>
            <a:r>
              <a:rPr lang="en-IN" dirty="0" smtClean="0"/>
              <a:t>return, etc.</a:t>
            </a:r>
            <a:endParaRPr lang="en-IN" dirty="0"/>
          </a:p>
        </p:txBody>
      </p:sp>
    </p:spTree>
    <p:extLst>
      <p:ext uri="{BB962C8B-B14F-4D97-AF65-F5344CB8AC3E}">
        <p14:creationId xmlns:p14="http://schemas.microsoft.com/office/powerpoint/2010/main" val="39148435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Merits:</a:t>
            </a:r>
          </a:p>
          <a:p>
            <a:pPr algn="just">
              <a:buFont typeface="Wingdings" panose="05000000000000000000" pitchFamily="2" charset="2"/>
              <a:buChar char="ü"/>
            </a:pPr>
            <a:r>
              <a:rPr lang="en-IN" dirty="0" smtClean="0"/>
              <a:t>It </a:t>
            </a:r>
            <a:r>
              <a:rPr lang="en-IN" dirty="0"/>
              <a:t>is rigidly </a:t>
            </a:r>
            <a:r>
              <a:rPr lang="en-IN" dirty="0" smtClean="0"/>
              <a:t>defined. </a:t>
            </a:r>
          </a:p>
          <a:p>
            <a:pPr algn="just">
              <a:buFont typeface="Wingdings" panose="05000000000000000000" pitchFamily="2" charset="2"/>
              <a:buChar char="ü"/>
            </a:pPr>
            <a:r>
              <a:rPr lang="en-IN" dirty="0" smtClean="0"/>
              <a:t>2</a:t>
            </a:r>
            <a:r>
              <a:rPr lang="en-IN" dirty="0"/>
              <a:t>. It is based on all </a:t>
            </a:r>
            <a:r>
              <a:rPr lang="en-IN" dirty="0" smtClean="0"/>
              <a:t>items.</a:t>
            </a:r>
          </a:p>
          <a:p>
            <a:pPr algn="just">
              <a:buFont typeface="Wingdings" panose="05000000000000000000" pitchFamily="2" charset="2"/>
              <a:buChar char="ü"/>
            </a:pPr>
            <a:r>
              <a:rPr lang="en-IN" dirty="0" smtClean="0"/>
              <a:t>3</a:t>
            </a:r>
            <a:r>
              <a:rPr lang="en-IN" dirty="0"/>
              <a:t>. It is very suitable for averaging ratios, rates and </a:t>
            </a:r>
            <a:r>
              <a:rPr lang="en-IN" dirty="0" smtClean="0"/>
              <a:t>percentages. </a:t>
            </a:r>
          </a:p>
          <a:p>
            <a:pPr algn="just">
              <a:buFont typeface="Wingdings" panose="05000000000000000000" pitchFamily="2" charset="2"/>
              <a:buChar char="ü"/>
            </a:pPr>
            <a:r>
              <a:rPr lang="en-IN" dirty="0" smtClean="0"/>
              <a:t>4</a:t>
            </a:r>
            <a:r>
              <a:rPr lang="en-IN" dirty="0"/>
              <a:t>. It is capable of further mathematical treatment. </a:t>
            </a:r>
            <a:endParaRPr lang="en-IN" dirty="0" smtClean="0"/>
          </a:p>
          <a:p>
            <a:pPr algn="just">
              <a:buFont typeface="Wingdings" panose="05000000000000000000" pitchFamily="2" charset="2"/>
              <a:buChar char="ü"/>
            </a:pPr>
            <a:r>
              <a:rPr lang="en-IN" dirty="0" smtClean="0"/>
              <a:t>5</a:t>
            </a:r>
            <a:r>
              <a:rPr lang="en-IN" dirty="0"/>
              <a:t>. Unlike AM, it is not affected much by the presence of extreme </a:t>
            </a:r>
            <a:r>
              <a:rPr lang="en-IN" dirty="0" smtClean="0"/>
              <a:t>values. </a:t>
            </a:r>
            <a:endParaRPr lang="en-IN" dirty="0"/>
          </a:p>
        </p:txBody>
      </p:sp>
    </p:spTree>
    <p:extLst>
      <p:ext uri="{BB962C8B-B14F-4D97-AF65-F5344CB8AC3E}">
        <p14:creationId xmlns:p14="http://schemas.microsoft.com/office/powerpoint/2010/main" val="4352350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smtClean="0"/>
              <a:t>Demerits:</a:t>
            </a:r>
          </a:p>
          <a:p>
            <a:pPr algn="just">
              <a:buFont typeface="Wingdings" panose="05000000000000000000" pitchFamily="2" charset="2"/>
              <a:buChar char="ü"/>
            </a:pPr>
            <a:r>
              <a:rPr lang="en-IN" dirty="0" smtClean="0"/>
              <a:t>It </a:t>
            </a:r>
            <a:r>
              <a:rPr lang="en-IN" dirty="0"/>
              <a:t>cannot be used when the values are negative or if any of the observations is zero </a:t>
            </a:r>
            <a:endParaRPr lang="en-IN" dirty="0" smtClean="0"/>
          </a:p>
          <a:p>
            <a:pPr algn="just">
              <a:buFont typeface="Wingdings" panose="05000000000000000000" pitchFamily="2" charset="2"/>
              <a:buChar char="ü"/>
            </a:pPr>
            <a:r>
              <a:rPr lang="en-IN" dirty="0" smtClean="0"/>
              <a:t>It </a:t>
            </a:r>
            <a:r>
              <a:rPr lang="en-IN" dirty="0"/>
              <a:t>is difficult to calculate particularly when the items are very large or when there is a frequency distribution</a:t>
            </a:r>
            <a:r>
              <a:rPr lang="en-IN" dirty="0" smtClean="0"/>
              <a:t>.</a:t>
            </a:r>
          </a:p>
        </p:txBody>
      </p:sp>
    </p:spTree>
    <p:extLst>
      <p:ext uri="{BB962C8B-B14F-4D97-AF65-F5344CB8AC3E}">
        <p14:creationId xmlns:p14="http://schemas.microsoft.com/office/powerpoint/2010/main" val="30232043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GM</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smtClean="0"/>
              <a:t>GM(W) = Antilog(∑</a:t>
            </a:r>
            <a:r>
              <a:rPr lang="en-IN" sz="2400" dirty="0" err="1" smtClean="0"/>
              <a:t>WlogX</a:t>
            </a:r>
            <a:r>
              <a:rPr lang="en-IN" sz="2400" dirty="0" smtClean="0"/>
              <a:t>/</a:t>
            </a:r>
            <a:r>
              <a:rPr lang="en-IN" sz="2400" dirty="0"/>
              <a:t> </a:t>
            </a:r>
            <a:r>
              <a:rPr lang="en-IN" sz="2400" dirty="0" smtClean="0"/>
              <a:t>∑W)</a:t>
            </a:r>
            <a:endParaRPr lang="en-IN" sz="2400" dirty="0"/>
          </a:p>
        </p:txBody>
      </p:sp>
    </p:spTree>
    <p:extLst>
      <p:ext uri="{BB962C8B-B14F-4D97-AF65-F5344CB8AC3E}">
        <p14:creationId xmlns:p14="http://schemas.microsoft.com/office/powerpoint/2010/main" val="11082925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smtClean="0"/>
              <a:t>A cyclist pedals from his house to his college at a speed of 10 </a:t>
            </a:r>
            <a:r>
              <a:rPr lang="en-IN" sz="2800" dirty="0" err="1" smtClean="0"/>
              <a:t>k.m.p.h</a:t>
            </a:r>
            <a:r>
              <a:rPr lang="en-IN" sz="2800" dirty="0" smtClean="0"/>
              <a:t>. and back from the college to his house at 15 </a:t>
            </a:r>
            <a:r>
              <a:rPr lang="en-IN" sz="2800" dirty="0" err="1" smtClean="0"/>
              <a:t>k.m.p.h</a:t>
            </a:r>
            <a:r>
              <a:rPr lang="en-IN" sz="2800" dirty="0"/>
              <a:t>. </a:t>
            </a:r>
            <a:r>
              <a:rPr lang="en-IN" sz="2800" dirty="0" smtClean="0"/>
              <a:t>Find the average speed.</a:t>
            </a:r>
          </a:p>
          <a:p>
            <a:pPr marL="0" indent="0" algn="just">
              <a:buNone/>
            </a:pPr>
            <a:r>
              <a:rPr lang="en-IN" sz="2800" b="1" dirty="0" smtClean="0"/>
              <a:t>Solution: </a:t>
            </a:r>
            <a:r>
              <a:rPr lang="en-IN" sz="2800" dirty="0" smtClean="0"/>
              <a:t>Speed = Distance/ Time.</a:t>
            </a:r>
          </a:p>
          <a:p>
            <a:pPr marL="0" indent="0" algn="just">
              <a:buNone/>
            </a:pPr>
            <a:r>
              <a:rPr lang="en-IN" sz="2800" dirty="0" smtClean="0"/>
              <a:t>Let x be the distance from house to college.</a:t>
            </a:r>
          </a:p>
          <a:p>
            <a:pPr marL="0" indent="0" algn="just">
              <a:buNone/>
            </a:pPr>
            <a:r>
              <a:rPr lang="en-IN" sz="2800" dirty="0" smtClean="0"/>
              <a:t>Average speed = Total distance/Total time.</a:t>
            </a:r>
          </a:p>
          <a:p>
            <a:pPr marL="0" indent="0" algn="just">
              <a:buNone/>
            </a:pPr>
            <a:r>
              <a:rPr lang="en-IN" sz="2800" dirty="0" smtClean="0"/>
              <a:t>Average speed = 2x/[x/10 + x/15] = 12 </a:t>
            </a:r>
            <a:r>
              <a:rPr lang="en-IN" sz="2800" dirty="0" err="1" smtClean="0"/>
              <a:t>kmph</a:t>
            </a:r>
            <a:r>
              <a:rPr lang="en-IN" sz="2800" dirty="0" smtClean="0"/>
              <a:t>.</a:t>
            </a:r>
          </a:p>
          <a:p>
            <a:pPr marL="0" indent="0" algn="just">
              <a:buNone/>
            </a:pPr>
            <a:endParaRPr lang="en-IN" sz="2800" dirty="0" smtClean="0"/>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smtClean="0"/>
              <a:t>An investor buys Rs. 1,200 worth of shares in a company each month. During the first 5 months, he bought the shares at a price of </a:t>
            </a:r>
            <a:r>
              <a:rPr lang="en-IN" sz="2000" dirty="0" err="1" smtClean="0"/>
              <a:t>Rs</a:t>
            </a:r>
            <a:r>
              <a:rPr lang="en-IN" sz="2000" dirty="0" smtClean="0"/>
              <a:t>. 10, </a:t>
            </a:r>
            <a:r>
              <a:rPr lang="en-IN" sz="2000" dirty="0" err="1" smtClean="0"/>
              <a:t>Rs</a:t>
            </a:r>
            <a:r>
              <a:rPr lang="en-IN" sz="2000" dirty="0" smtClean="0"/>
              <a:t>. 12, Rs.15, </a:t>
            </a:r>
            <a:r>
              <a:rPr lang="en-IN" sz="2000" dirty="0" err="1" smtClean="0"/>
              <a:t>Rs</a:t>
            </a:r>
            <a:r>
              <a:rPr lang="en-IN" sz="2000" dirty="0" smtClean="0"/>
              <a:t>, 20 and </a:t>
            </a:r>
            <a:r>
              <a:rPr lang="en-IN" sz="2000" dirty="0" err="1" smtClean="0"/>
              <a:t>Rs</a:t>
            </a:r>
            <a:r>
              <a:rPr lang="en-IN" sz="2000" dirty="0" smtClean="0"/>
              <a:t>. 24 per share. After 5 months what is the average price paid for the shares by him?</a:t>
            </a:r>
          </a:p>
          <a:p>
            <a:pPr algn="just">
              <a:buNone/>
            </a:pPr>
            <a:r>
              <a:rPr lang="en-IN" sz="2000" b="1" dirty="0" smtClean="0"/>
              <a:t>Solution: Since the share value is </a:t>
            </a:r>
            <a:r>
              <a:rPr lang="en-IN" sz="2000" b="1" dirty="0" err="1" smtClean="0"/>
              <a:t>chngine</a:t>
            </a:r>
            <a:r>
              <a:rPr lang="en-IN" sz="2000" b="1" dirty="0" smtClean="0"/>
              <a:t> after a fixed unit of time ( 1 month), The required average price per share is harmonic mean of 10,12,15,20,24.</a:t>
            </a:r>
          </a:p>
          <a:p>
            <a:pPr algn="just">
              <a:buNone/>
            </a:pPr>
            <a:endParaRPr lang="en-IN" sz="2000" b="1" dirty="0" smtClean="0"/>
          </a:p>
          <a:p>
            <a:pPr algn="just">
              <a:buNone/>
            </a:pPr>
            <a:r>
              <a:rPr lang="en-IN" sz="2000" b="1" dirty="0" smtClean="0"/>
              <a:t>	5/ [ 1/10 + 1/12 + 1/ 15 + 1/20 = 1/24] = 14.63.</a:t>
            </a:r>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Month</a:t>
                      </a:r>
                      <a:endParaRPr lang="en-US" dirty="0"/>
                    </a:p>
                  </a:txBody>
                  <a:tcPr/>
                </a:tc>
                <a:tc>
                  <a:txBody>
                    <a:bodyPr/>
                    <a:lstStyle/>
                    <a:p>
                      <a:r>
                        <a:rPr lang="en-US" dirty="0" smtClean="0"/>
                        <a:t>Price per share [x] </a:t>
                      </a:r>
                      <a:endParaRPr lang="en-US" dirty="0"/>
                    </a:p>
                  </a:txBody>
                  <a:tcPr/>
                </a:tc>
                <a:tc>
                  <a:txBody>
                    <a:bodyPr/>
                    <a:lstStyle/>
                    <a:p>
                      <a:r>
                        <a:rPr lang="en-US" dirty="0" smtClean="0"/>
                        <a:t>Total cost [ </a:t>
                      </a:r>
                      <a:r>
                        <a:rPr lang="en-US" dirty="0" err="1" smtClean="0"/>
                        <a:t>fx</a:t>
                      </a:r>
                      <a:r>
                        <a:rPr lang="en-US" dirty="0" smtClean="0"/>
                        <a:t>]</a:t>
                      </a:r>
                      <a:endParaRPr lang="en-US" dirty="0"/>
                    </a:p>
                  </a:txBody>
                  <a:tcPr/>
                </a:tc>
                <a:tc>
                  <a:txBody>
                    <a:bodyPr/>
                    <a:lstStyle/>
                    <a:p>
                      <a:r>
                        <a:rPr lang="en-US" dirty="0" smtClean="0"/>
                        <a:t>Number of shares </a:t>
                      </a:r>
                      <a:r>
                        <a:rPr lang="en-US" dirty="0" err="1" smtClean="0"/>
                        <a:t>boutht</a:t>
                      </a:r>
                      <a:r>
                        <a:rPr lang="en-US" dirty="0" smtClean="0"/>
                        <a:t> [ f]</a:t>
                      </a:r>
                      <a:endParaRPr lang="en-US" dirty="0"/>
                    </a:p>
                  </a:txBody>
                  <a:tcPr/>
                </a:tc>
              </a:tr>
              <a:tr h="370840">
                <a:tc>
                  <a:txBody>
                    <a:bodyPr/>
                    <a:lstStyle/>
                    <a:p>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1200</a:t>
                      </a:r>
                      <a:endParaRPr lang="en-US" dirty="0"/>
                    </a:p>
                  </a:txBody>
                  <a:tcPr/>
                </a:tc>
                <a:tc>
                  <a:txBody>
                    <a:bodyPr/>
                    <a:lstStyle/>
                    <a:p>
                      <a:pPr algn="r"/>
                      <a:r>
                        <a:rPr lang="en-US" dirty="0" smtClean="0"/>
                        <a:t>120</a:t>
                      </a:r>
                      <a:endParaRPr lang="en-US" dirty="0"/>
                    </a:p>
                  </a:txBody>
                  <a:tcPr/>
                </a:tc>
              </a:tr>
              <a:tr h="370840">
                <a:tc>
                  <a:txBody>
                    <a:bodyPr/>
                    <a:lstStyle/>
                    <a:p>
                      <a:r>
                        <a:rPr lang="en-US" dirty="0" smtClean="0"/>
                        <a:t>2</a:t>
                      </a:r>
                      <a:endParaRPr lang="en-US" dirty="0"/>
                    </a:p>
                  </a:txBody>
                  <a:tcPr/>
                </a:tc>
                <a:tc>
                  <a:txBody>
                    <a:bodyPr/>
                    <a:lstStyle/>
                    <a:p>
                      <a:pPr algn="r"/>
                      <a:r>
                        <a:rPr lang="en-US" dirty="0" smtClean="0"/>
                        <a:t>12</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1200</a:t>
                      </a:r>
                      <a:endParaRPr lang="en-US" dirty="0"/>
                    </a:p>
                  </a:txBody>
                  <a:tcPr/>
                </a:tc>
                <a:tc>
                  <a:txBody>
                    <a:bodyPr/>
                    <a:lstStyle/>
                    <a:p>
                      <a:pPr algn="r"/>
                      <a:r>
                        <a:rPr lang="en-US" dirty="0" smtClean="0"/>
                        <a:t>100</a:t>
                      </a:r>
                      <a:endParaRPr lang="en-US" dirty="0"/>
                    </a:p>
                  </a:txBody>
                  <a:tcPr/>
                </a:tc>
              </a:tr>
              <a:tr h="370840">
                <a:tc>
                  <a:txBody>
                    <a:bodyPr/>
                    <a:lstStyle/>
                    <a:p>
                      <a:r>
                        <a:rPr lang="en-US" dirty="0" smtClean="0"/>
                        <a:t>3</a:t>
                      </a:r>
                      <a:endParaRPr lang="en-US" dirty="0"/>
                    </a:p>
                  </a:txBody>
                  <a:tcPr/>
                </a:tc>
                <a:tc>
                  <a:txBody>
                    <a:bodyPr/>
                    <a:lstStyle/>
                    <a:p>
                      <a:pPr algn="r"/>
                      <a:r>
                        <a:rPr lang="en-US" dirty="0" smtClean="0"/>
                        <a:t>15</a:t>
                      </a:r>
                      <a:endParaRPr lang="en-US" dirty="0"/>
                    </a:p>
                  </a:txBody>
                  <a:tcPr/>
                </a:tc>
                <a:tc>
                  <a:txBody>
                    <a:bodyPr/>
                    <a:lstStyle/>
                    <a:p>
                      <a:pPr algn="r"/>
                      <a:r>
                        <a:rPr lang="en-US" dirty="0" smtClean="0"/>
                        <a:t>1200</a:t>
                      </a:r>
                      <a:endParaRPr lang="en-US" dirty="0"/>
                    </a:p>
                  </a:txBody>
                  <a:tcPr/>
                </a:tc>
                <a:tc>
                  <a:txBody>
                    <a:bodyPr/>
                    <a:lstStyle/>
                    <a:p>
                      <a:pPr algn="r"/>
                      <a:r>
                        <a:rPr lang="en-US" dirty="0" smtClean="0"/>
                        <a:t>80</a:t>
                      </a:r>
                      <a:endParaRPr lang="en-US" dirty="0"/>
                    </a:p>
                  </a:txBody>
                  <a:tcPr/>
                </a:tc>
              </a:tr>
              <a:tr h="370840">
                <a:tc>
                  <a:txBody>
                    <a:bodyPr/>
                    <a:lstStyle/>
                    <a:p>
                      <a:r>
                        <a:rPr lang="en-US" dirty="0" smtClean="0"/>
                        <a:t>4</a:t>
                      </a:r>
                      <a:endParaRPr lang="en-US" dirty="0"/>
                    </a:p>
                  </a:txBody>
                  <a:tcPr/>
                </a:tc>
                <a:tc>
                  <a:txBody>
                    <a:bodyPr/>
                    <a:lstStyle/>
                    <a:p>
                      <a:pPr algn="r"/>
                      <a:r>
                        <a:rPr lang="en-US" dirty="0" smtClean="0"/>
                        <a:t>20</a:t>
                      </a:r>
                      <a:endParaRPr lang="en-US" dirty="0"/>
                    </a:p>
                  </a:txBody>
                  <a:tcPr/>
                </a:tc>
                <a:tc>
                  <a:txBody>
                    <a:bodyPr/>
                    <a:lstStyle/>
                    <a:p>
                      <a:pPr algn="r"/>
                      <a:r>
                        <a:rPr lang="en-US" dirty="0" smtClean="0"/>
                        <a:t>1200</a:t>
                      </a:r>
                      <a:endParaRPr lang="en-US" dirty="0"/>
                    </a:p>
                  </a:txBody>
                  <a:tcPr/>
                </a:tc>
                <a:tc>
                  <a:txBody>
                    <a:bodyPr/>
                    <a:lstStyle/>
                    <a:p>
                      <a:pPr algn="r"/>
                      <a:r>
                        <a:rPr lang="en-US" dirty="0" smtClean="0"/>
                        <a:t>60</a:t>
                      </a:r>
                      <a:endParaRPr lang="en-US" dirty="0"/>
                    </a:p>
                  </a:txBody>
                  <a:tcPr/>
                </a:tc>
              </a:tr>
              <a:tr h="370840">
                <a:tc>
                  <a:txBody>
                    <a:bodyPr/>
                    <a:lstStyle/>
                    <a:p>
                      <a:r>
                        <a:rPr lang="en-US" dirty="0" smtClean="0"/>
                        <a:t>5</a:t>
                      </a:r>
                      <a:endParaRPr lang="en-US" dirty="0"/>
                    </a:p>
                  </a:txBody>
                  <a:tcPr/>
                </a:tc>
                <a:tc>
                  <a:txBody>
                    <a:bodyPr/>
                    <a:lstStyle/>
                    <a:p>
                      <a:pPr algn="r"/>
                      <a:r>
                        <a:rPr lang="en-US" dirty="0" smtClean="0"/>
                        <a:t>24</a:t>
                      </a:r>
                      <a:endParaRPr lang="en-US" dirty="0"/>
                    </a:p>
                  </a:txBody>
                  <a:tcPr/>
                </a:tc>
                <a:tc>
                  <a:txBody>
                    <a:bodyPr/>
                    <a:lstStyle/>
                    <a:p>
                      <a:pPr algn="r"/>
                      <a:r>
                        <a:rPr lang="en-US" dirty="0" smtClean="0"/>
                        <a:t>1200</a:t>
                      </a:r>
                      <a:endParaRPr lang="en-US" dirty="0"/>
                    </a:p>
                  </a:txBody>
                  <a:tcPr/>
                </a:tc>
                <a:tc>
                  <a:txBody>
                    <a:bodyPr/>
                    <a:lstStyle/>
                    <a:p>
                      <a:pPr algn="r"/>
                      <a:r>
                        <a:rPr lang="en-US" dirty="0" smtClean="0"/>
                        <a:t>50</a:t>
                      </a:r>
                      <a:endParaRPr lang="en-US" dirty="0"/>
                    </a:p>
                  </a:txBody>
                  <a:tcPr/>
                </a:tc>
              </a:tr>
              <a:tr h="370840">
                <a:tc>
                  <a:txBody>
                    <a:bodyPr/>
                    <a:lstStyle/>
                    <a:p>
                      <a:endParaRPr lang="en-US" dirty="0"/>
                    </a:p>
                  </a:txBody>
                  <a:tcPr/>
                </a:tc>
                <a:tc>
                  <a:txBody>
                    <a:bodyPr/>
                    <a:lstStyle/>
                    <a:p>
                      <a:endParaRPr lang="en-US" dirty="0"/>
                    </a:p>
                  </a:txBody>
                  <a:tcPr/>
                </a:tc>
                <a:tc>
                  <a:txBody>
                    <a:bodyPr/>
                    <a:lstStyle/>
                    <a:p>
                      <a:pPr algn="r"/>
                      <a:r>
                        <a:rPr lang="el-GR" dirty="0" smtClean="0"/>
                        <a:t>Σ </a:t>
                      </a:r>
                      <a:r>
                        <a:rPr lang="en-US" dirty="0" err="1" smtClean="0"/>
                        <a:t>fx</a:t>
                      </a:r>
                      <a:r>
                        <a:rPr lang="en-US" dirty="0" smtClean="0"/>
                        <a:t> = 6000</a:t>
                      </a:r>
                      <a:endParaRPr lang="en-US" dirty="0"/>
                    </a:p>
                  </a:txBody>
                  <a:tcPr/>
                </a:tc>
                <a:tc>
                  <a:txBody>
                    <a:bodyPr/>
                    <a:lstStyle/>
                    <a:p>
                      <a:pPr algn="r"/>
                      <a:r>
                        <a:rPr lang="el-GR" dirty="0" smtClean="0"/>
                        <a:t>Σ </a:t>
                      </a:r>
                      <a:r>
                        <a:rPr lang="en-US" dirty="0" smtClean="0"/>
                        <a:t>f=  410</a:t>
                      </a:r>
                      <a:endParaRPr lang="en-US" dirty="0"/>
                    </a:p>
                  </a:txBody>
                  <a:tcPr/>
                </a:tc>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smtClean="0"/>
              <a:t>Average price = </a:t>
            </a:r>
            <a:r>
              <a:rPr lang="el-GR" dirty="0" smtClean="0"/>
              <a:t>Σ </a:t>
            </a:r>
            <a:r>
              <a:rPr lang="en-US" dirty="0" err="1" smtClean="0"/>
              <a:t>fx</a:t>
            </a:r>
            <a:r>
              <a:rPr lang="en-US" dirty="0" smtClean="0"/>
              <a:t> / </a:t>
            </a:r>
            <a:r>
              <a:rPr lang="el-GR" dirty="0" smtClean="0"/>
              <a:t>Σ </a:t>
            </a:r>
            <a:r>
              <a:rPr lang="en-US" dirty="0" smtClean="0"/>
              <a:t>f</a:t>
            </a:r>
          </a:p>
          <a:p>
            <a:r>
              <a:rPr lang="en-US" dirty="0" smtClean="0"/>
              <a:t>	</a:t>
            </a:r>
          </a:p>
          <a:p>
            <a:r>
              <a:rPr lang="en-US" dirty="0" smtClean="0"/>
              <a:t>	       = 6000 / 410</a:t>
            </a:r>
          </a:p>
          <a:p>
            <a:endParaRPr lang="en-US" dirty="0" smtClean="0"/>
          </a:p>
          <a:p>
            <a:r>
              <a:rPr lang="en-US" dirty="0" smtClean="0"/>
              <a:t>	       = 14.63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p:spTree>
    <p:extLst>
      <p:ext uri="{BB962C8B-B14F-4D97-AF65-F5344CB8AC3E}">
        <p14:creationId xmlns:p14="http://schemas.microsoft.com/office/powerpoint/2010/main" val="40367627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smtClean="0"/>
                  <a:t>Weighted HM: </a:t>
                </a:r>
                <a:r>
                  <a:rPr lang="en-IN" sz="2400" dirty="0" smtClean="0"/>
                  <a:t>Instead of fixed (constant) distance being travelled with varying speeds, let us now suppose that different distances are travelled with corresponding different speeds. What is the average speed.</a:t>
                </a:r>
              </a:p>
              <a:p>
                <a:pPr marL="0" indent="0" algn="just">
                  <a:buNone/>
                </a:pPr>
                <a:r>
                  <a:rPr lang="en-IN" sz="2400" dirty="0" smtClean="0"/>
                  <a:t>Speed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smtClean="0"/>
              </a:p>
              <a:p>
                <a:pPr marL="0" indent="0">
                  <a:buNone/>
                </a:pPr>
                <a:r>
                  <a:rPr lang="en-IN" sz="2400" dirty="0" smtClean="0"/>
                  <a:t>	t1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smtClean="0"/>
                  <a:t>    t2 </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smtClean="0"/>
                  <a:t>   …….. </a:t>
                </a:r>
                <a:r>
                  <a:rPr lang="en-IN" sz="2400" dirty="0" err="1" smtClean="0"/>
                  <a:t>tn</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smtClean="0"/>
                  <a:t>    Average speed = </a:t>
                </a:r>
                <a14:m>
                  <m:oMath xmlns:m="http://schemas.openxmlformats.org/officeDocument/2006/math">
                    <m:f>
                      <m:fPr>
                        <m:ctrlPr>
                          <a:rPr lang="en-IN" sz="2800" i="1" smtClean="0">
                            <a:latin typeface="Cambria Math" panose="02040503050406030204" pitchFamily="18" charset="0"/>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36022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sp>
        <p:nvSpPr>
          <p:cNvPr id="3" name="Content Placeholder 2"/>
          <p:cNvSpPr>
            <a:spLocks noGrp="1"/>
          </p:cNvSpPr>
          <p:nvPr>
            <p:ph idx="1"/>
          </p:nvPr>
        </p:nvSpPr>
        <p:spPr/>
        <p:txBody>
          <a:bodyPr>
            <a:normAutofit/>
          </a:bodyPr>
          <a:lstStyle/>
          <a:p>
            <a:pPr algn="just"/>
            <a:r>
              <a:rPr lang="en-IN" sz="2000" dirty="0" smtClean="0"/>
              <a:t>If you make a trip which entails travelling 900 </a:t>
            </a:r>
            <a:r>
              <a:rPr lang="en-IN" sz="2000" dirty="0" err="1" smtClean="0"/>
              <a:t>kms</a:t>
            </a:r>
            <a:r>
              <a:rPr lang="en-IN" sz="2000" dirty="0" smtClean="0"/>
              <a:t> by train at an average speed of 60 </a:t>
            </a:r>
            <a:r>
              <a:rPr lang="en-IN" sz="2000" dirty="0" err="1" smtClean="0"/>
              <a:t>kmph</a:t>
            </a:r>
            <a:r>
              <a:rPr lang="en-IN" sz="2000" dirty="0" smtClean="0"/>
              <a:t>; 3000 </a:t>
            </a:r>
            <a:r>
              <a:rPr lang="en-IN" sz="2000" dirty="0" err="1" smtClean="0"/>
              <a:t>kms</a:t>
            </a:r>
            <a:r>
              <a:rPr lang="en-IN" sz="2000" dirty="0" smtClean="0"/>
              <a:t> by </a:t>
            </a:r>
            <a:r>
              <a:rPr lang="en-IN" sz="2000" dirty="0" err="1" smtClean="0"/>
              <a:t>boad</a:t>
            </a:r>
            <a:r>
              <a:rPr lang="en-IN" sz="2000" dirty="0" smtClean="0"/>
              <a:t> at an average speed of 25 </a:t>
            </a:r>
            <a:r>
              <a:rPr lang="en-IN" sz="2000" dirty="0" err="1" smtClean="0"/>
              <a:t>kmph</a:t>
            </a:r>
            <a:r>
              <a:rPr lang="en-IN" sz="2000" dirty="0" smtClean="0"/>
              <a:t>; 400 </a:t>
            </a:r>
            <a:r>
              <a:rPr lang="en-IN" sz="2000" dirty="0" err="1" smtClean="0"/>
              <a:t>kms</a:t>
            </a:r>
            <a:r>
              <a:rPr lang="en-IN" sz="2000" dirty="0" smtClean="0"/>
              <a:t> by plane at 350 </a:t>
            </a:r>
            <a:r>
              <a:rPr lang="en-IN" sz="2000" dirty="0" err="1" smtClean="0"/>
              <a:t>kmph</a:t>
            </a:r>
            <a:r>
              <a:rPr lang="en-IN" sz="2000" dirty="0" smtClean="0"/>
              <a:t>, and finally 15 </a:t>
            </a:r>
            <a:r>
              <a:rPr lang="en-IN" sz="2000" dirty="0" err="1" smtClean="0"/>
              <a:t>ksm</a:t>
            </a:r>
            <a:r>
              <a:rPr lang="en-IN" sz="2000" dirty="0" smtClean="0"/>
              <a:t> by taxi at 25 </a:t>
            </a:r>
            <a:r>
              <a:rPr lang="en-IN" sz="2000" dirty="0" err="1" smtClean="0"/>
              <a:t>kmph</a:t>
            </a:r>
            <a:r>
              <a:rPr lang="en-IN" sz="2000" dirty="0" smtClean="0"/>
              <a:t>. What is your average speed for the entire distance.</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gridCol w="1464163"/>
                <a:gridCol w="1080119"/>
              </a:tblGrid>
              <a:tr h="228025">
                <a:tc>
                  <a:txBody>
                    <a:bodyPr/>
                    <a:lstStyle/>
                    <a:p>
                      <a:r>
                        <a:rPr lang="en-IN" dirty="0" smtClean="0"/>
                        <a:t>X (speed)</a:t>
                      </a:r>
                      <a:endParaRPr lang="en-IN" dirty="0"/>
                    </a:p>
                  </a:txBody>
                  <a:tcPr/>
                </a:tc>
                <a:tc>
                  <a:txBody>
                    <a:bodyPr/>
                    <a:lstStyle/>
                    <a:p>
                      <a:r>
                        <a:rPr lang="en-IN" dirty="0" smtClean="0"/>
                        <a:t>W(Distance)</a:t>
                      </a:r>
                      <a:endParaRPr lang="en-IN" dirty="0"/>
                    </a:p>
                  </a:txBody>
                  <a:tcPr/>
                </a:tc>
                <a:tc>
                  <a:txBody>
                    <a:bodyPr/>
                    <a:lstStyle/>
                    <a:p>
                      <a:r>
                        <a:rPr lang="en-IN" dirty="0" smtClean="0"/>
                        <a:t>W/X</a:t>
                      </a:r>
                      <a:endParaRPr lang="en-IN" dirty="0"/>
                    </a:p>
                  </a:txBody>
                  <a:tcPr/>
                </a:tc>
              </a:tr>
              <a:tr h="228025">
                <a:tc>
                  <a:txBody>
                    <a:bodyPr/>
                    <a:lstStyle/>
                    <a:p>
                      <a:r>
                        <a:rPr lang="en-IN" dirty="0" smtClean="0"/>
                        <a:t>60</a:t>
                      </a:r>
                      <a:endParaRPr lang="en-IN" dirty="0"/>
                    </a:p>
                  </a:txBody>
                  <a:tcPr/>
                </a:tc>
                <a:tc>
                  <a:txBody>
                    <a:bodyPr/>
                    <a:lstStyle/>
                    <a:p>
                      <a:r>
                        <a:rPr lang="en-IN" dirty="0" smtClean="0"/>
                        <a:t>900</a:t>
                      </a:r>
                      <a:endParaRPr lang="en-IN" dirty="0"/>
                    </a:p>
                  </a:txBody>
                  <a:tcPr/>
                </a:tc>
                <a:tc>
                  <a:txBody>
                    <a:bodyPr/>
                    <a:lstStyle/>
                    <a:p>
                      <a:r>
                        <a:rPr lang="en-IN" dirty="0" smtClean="0"/>
                        <a:t>15</a:t>
                      </a:r>
                      <a:endParaRPr lang="en-IN" dirty="0"/>
                    </a:p>
                  </a:txBody>
                  <a:tcPr/>
                </a:tc>
              </a:tr>
              <a:tr h="228025">
                <a:tc>
                  <a:txBody>
                    <a:bodyPr/>
                    <a:lstStyle/>
                    <a:p>
                      <a:r>
                        <a:rPr lang="en-IN" dirty="0" smtClean="0"/>
                        <a:t>25</a:t>
                      </a:r>
                      <a:endParaRPr lang="en-IN" dirty="0"/>
                    </a:p>
                  </a:txBody>
                  <a:tcPr/>
                </a:tc>
                <a:tc>
                  <a:txBody>
                    <a:bodyPr/>
                    <a:lstStyle/>
                    <a:p>
                      <a:r>
                        <a:rPr lang="en-IN" dirty="0" smtClean="0"/>
                        <a:t>3000</a:t>
                      </a:r>
                      <a:endParaRPr lang="en-IN" dirty="0"/>
                    </a:p>
                  </a:txBody>
                  <a:tcPr/>
                </a:tc>
                <a:tc>
                  <a:txBody>
                    <a:bodyPr/>
                    <a:lstStyle/>
                    <a:p>
                      <a:r>
                        <a:rPr lang="en-IN" dirty="0" smtClean="0"/>
                        <a:t>120</a:t>
                      </a:r>
                      <a:endParaRPr lang="en-IN" dirty="0"/>
                    </a:p>
                  </a:txBody>
                  <a:tcPr/>
                </a:tc>
              </a:tr>
              <a:tr h="228025">
                <a:tc>
                  <a:txBody>
                    <a:bodyPr/>
                    <a:lstStyle/>
                    <a:p>
                      <a:r>
                        <a:rPr lang="en-IN" dirty="0" smtClean="0"/>
                        <a:t>350</a:t>
                      </a:r>
                      <a:endParaRPr lang="en-IN" dirty="0"/>
                    </a:p>
                  </a:txBody>
                  <a:tcPr/>
                </a:tc>
                <a:tc>
                  <a:txBody>
                    <a:bodyPr/>
                    <a:lstStyle/>
                    <a:p>
                      <a:r>
                        <a:rPr lang="en-IN" dirty="0" smtClean="0"/>
                        <a:t>400</a:t>
                      </a:r>
                      <a:endParaRPr lang="en-IN" dirty="0"/>
                    </a:p>
                  </a:txBody>
                  <a:tcPr/>
                </a:tc>
                <a:tc>
                  <a:txBody>
                    <a:bodyPr/>
                    <a:lstStyle/>
                    <a:p>
                      <a:r>
                        <a:rPr lang="en-IN" dirty="0" smtClean="0"/>
                        <a:t>1.43</a:t>
                      </a:r>
                      <a:endParaRPr lang="en-IN" dirty="0"/>
                    </a:p>
                  </a:txBody>
                  <a:tcPr/>
                </a:tc>
              </a:tr>
              <a:tr h="228025">
                <a:tc>
                  <a:txBody>
                    <a:bodyPr/>
                    <a:lstStyle/>
                    <a:p>
                      <a:r>
                        <a:rPr lang="en-IN" dirty="0" smtClean="0"/>
                        <a:t>25</a:t>
                      </a:r>
                      <a:endParaRPr lang="en-IN" dirty="0"/>
                    </a:p>
                  </a:txBody>
                  <a:tcPr/>
                </a:tc>
                <a:tc>
                  <a:txBody>
                    <a:bodyPr/>
                    <a:lstStyle/>
                    <a:p>
                      <a:r>
                        <a:rPr lang="en-IN" dirty="0" smtClean="0"/>
                        <a:t>15</a:t>
                      </a:r>
                      <a:endParaRPr lang="en-IN" dirty="0"/>
                    </a:p>
                  </a:txBody>
                  <a:tcPr/>
                </a:tc>
                <a:tc>
                  <a:txBody>
                    <a:bodyPr/>
                    <a:lstStyle/>
                    <a:p>
                      <a:r>
                        <a:rPr lang="en-IN" dirty="0" smtClean="0"/>
                        <a:t>0.60</a:t>
                      </a:r>
                      <a:endParaRPr lang="en-IN" dirty="0"/>
                    </a:p>
                  </a:txBody>
                  <a:tcPr/>
                </a:tc>
              </a:tr>
              <a:tr h="228025">
                <a:tc>
                  <a:txBody>
                    <a:bodyPr/>
                    <a:lstStyle/>
                    <a:p>
                      <a:r>
                        <a:rPr lang="en-IN" dirty="0" smtClean="0"/>
                        <a:t>Total</a:t>
                      </a:r>
                      <a:endParaRPr lang="en-IN" dirty="0"/>
                    </a:p>
                  </a:txBody>
                  <a:tcPr/>
                </a:tc>
                <a:tc>
                  <a:txBody>
                    <a:bodyPr/>
                    <a:lstStyle/>
                    <a:p>
                      <a:r>
                        <a:rPr lang="en-IN" dirty="0" smtClean="0"/>
                        <a:t>4315</a:t>
                      </a:r>
                      <a:endParaRPr lang="en-IN" dirty="0"/>
                    </a:p>
                  </a:txBody>
                  <a:tcPr/>
                </a:tc>
                <a:tc>
                  <a:txBody>
                    <a:bodyPr/>
                    <a:lstStyle/>
                    <a:p>
                      <a:r>
                        <a:rPr lang="en-IN" dirty="0" smtClean="0"/>
                        <a:t>137.03</a:t>
                      </a:r>
                      <a:endParaRPr lang="en-IN" dirty="0"/>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smtClean="0"/>
                  <a:t>Average speed = </a:t>
                </a:r>
                <a14:m>
                  <m:oMath xmlns:m="http://schemas.openxmlformats.org/officeDocument/2006/math">
                    <m:f>
                      <m:fPr>
                        <m:ctrlPr>
                          <a:rPr lang="en-IN" i="1" smtClean="0">
                            <a:latin typeface="Cambria Math" panose="02040503050406030204" pitchFamily="18" charset="0"/>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smtClean="0"/>
              <a:t>= 4315/ 134.03</a:t>
            </a:r>
          </a:p>
          <a:p>
            <a:endParaRPr lang="en-US" dirty="0" smtClean="0"/>
          </a:p>
          <a:p>
            <a:r>
              <a:rPr lang="en-US" dirty="0" smtClean="0"/>
              <a:t>= 31.49 km. ph.</a:t>
            </a:r>
            <a:endParaRPr lang="en-US" dirty="0"/>
          </a:p>
        </p:txBody>
      </p:sp>
    </p:spTree>
    <p:extLst>
      <p:ext uri="{BB962C8B-B14F-4D97-AF65-F5344CB8AC3E}">
        <p14:creationId xmlns:p14="http://schemas.microsoft.com/office/powerpoint/2010/main" val="19927026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Merits:</a:t>
            </a:r>
          </a:p>
          <a:p>
            <a:pPr algn="just">
              <a:buFont typeface="Wingdings" panose="05000000000000000000" pitchFamily="2" charset="2"/>
              <a:buChar char="ü"/>
            </a:pPr>
            <a:r>
              <a:rPr lang="en-IN" dirty="0" smtClean="0"/>
              <a:t>It </a:t>
            </a:r>
            <a:r>
              <a:rPr lang="en-IN" dirty="0"/>
              <a:t>is rigidly defined. </a:t>
            </a:r>
            <a:endParaRPr lang="en-IN" dirty="0" smtClean="0"/>
          </a:p>
          <a:p>
            <a:pPr algn="just">
              <a:buFont typeface="Wingdings" panose="05000000000000000000" pitchFamily="2" charset="2"/>
              <a:buChar char="ü"/>
            </a:pPr>
            <a:r>
              <a:rPr lang="en-IN" dirty="0" smtClean="0"/>
              <a:t>It </a:t>
            </a:r>
            <a:r>
              <a:rPr lang="en-IN" dirty="0"/>
              <a:t>is defined on all observations</a:t>
            </a:r>
            <a:r>
              <a:rPr lang="en-IN" dirty="0" smtClean="0"/>
              <a:t>.</a:t>
            </a:r>
          </a:p>
          <a:p>
            <a:pPr algn="just">
              <a:buFont typeface="Wingdings" panose="05000000000000000000" pitchFamily="2" charset="2"/>
              <a:buChar char="ü"/>
            </a:pPr>
            <a:r>
              <a:rPr lang="en-IN" dirty="0" smtClean="0"/>
              <a:t>It </a:t>
            </a:r>
            <a:r>
              <a:rPr lang="en-IN" dirty="0"/>
              <a:t>is the most suitable average when it is desired to give greater weight to smaller observations and less weight to the larger ones</a:t>
            </a:r>
            <a:r>
              <a:rPr lang="en-IN" dirty="0" smtClean="0"/>
              <a:t>.</a:t>
            </a:r>
          </a:p>
          <a:p>
            <a:pPr algn="just">
              <a:buFont typeface="Wingdings" panose="05000000000000000000" pitchFamily="2" charset="2"/>
              <a:buChar char="ü"/>
            </a:pPr>
            <a:r>
              <a:rPr lang="en-IN" dirty="0" smtClean="0"/>
              <a:t>It gives greater importance to small items and is therefore, useful only when small items have to be given greater </a:t>
            </a:r>
            <a:r>
              <a:rPr lang="en-IN" dirty="0" err="1" smtClean="0"/>
              <a:t>weightage</a:t>
            </a:r>
            <a:r>
              <a:rPr lang="en-IN" dirty="0" smtClean="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2279550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smtClean="0"/>
              <a:t>“</a:t>
            </a:r>
            <a:r>
              <a:rPr lang="en-IN" sz="2800" i="1" dirty="0" smtClean="0"/>
              <a:t>The median is that value of the variable which divides the group into two equal parts, one part comprising all the values greater and the other, all the values less than median</a:t>
            </a:r>
            <a:r>
              <a:rPr lang="en-IN" sz="2800" dirty="0" smtClean="0"/>
              <a:t>” – L.R. Conner</a:t>
            </a:r>
          </a:p>
          <a:p>
            <a:pPr marL="0" indent="0">
              <a:buFont typeface="Wingdings" pitchFamily="2" charset="2"/>
              <a:buChar char="ü"/>
            </a:pPr>
            <a:endParaRPr lang="en-IN" sz="2800" dirty="0" smtClean="0"/>
          </a:p>
          <a:p>
            <a:pPr marL="0" indent="0" algn="just">
              <a:buFont typeface="Wingdings" pitchFamily="2" charset="2"/>
              <a:buChar char="ü"/>
            </a:pPr>
            <a:r>
              <a:rPr lang="en-IN" sz="2800" dirty="0" smtClean="0"/>
              <a:t>Thus median of distribution may be defined as that value f the variable which exceeds and is exceeded by the same number of observations.</a:t>
            </a:r>
            <a:endParaRPr lang="en-IN" sz="2800" dirty="0"/>
          </a:p>
        </p:txBody>
      </p:sp>
    </p:spTree>
    <p:extLst>
      <p:ext uri="{BB962C8B-B14F-4D97-AF65-F5344CB8AC3E}">
        <p14:creationId xmlns:p14="http://schemas.microsoft.com/office/powerpoint/2010/main" val="8681423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dirty="0" smtClean="0"/>
                  <a:t>Ungrouped Data :</a:t>
                </a:r>
              </a:p>
              <a:p>
                <a:pPr marL="0" indent="0">
                  <a:buNone/>
                </a:pPr>
                <a:r>
                  <a:rPr lang="en-IN" sz="2400" dirty="0"/>
                  <a:t>Arrange the given values in the increasing or decreasing order</a:t>
                </a:r>
                <a:r>
                  <a:rPr lang="en-IN" sz="2400" dirty="0" smtClean="0"/>
                  <a:t>.</a:t>
                </a:r>
              </a:p>
              <a:p>
                <a:pPr marL="0" indent="0">
                  <a:buNone/>
                </a:pPr>
                <a:r>
                  <a:rPr lang="en-IN" sz="2400" dirty="0" smtClean="0"/>
                  <a:t>If </a:t>
                </a:r>
                <a:r>
                  <a:rPr lang="en-IN" sz="2400" dirty="0"/>
                  <a:t>the number of values are odd, median is the middle </a:t>
                </a:r>
                <a:r>
                  <a:rPr lang="en-IN" sz="2400" dirty="0" smtClean="0"/>
                  <a:t>value.</a:t>
                </a:r>
              </a:p>
              <a:p>
                <a:pPr marL="0" indent="0">
                  <a:buNone/>
                </a:pPr>
                <a:endParaRPr lang="en-IN" sz="2400" dirty="0"/>
              </a:p>
              <a:p>
                <a:pPr marL="0" indent="0">
                  <a:buNone/>
                </a:pPr>
                <a:r>
                  <a:rPr lang="en-IN" sz="2400" dirty="0" smtClean="0"/>
                  <a:t>If </a:t>
                </a:r>
                <a:r>
                  <a:rPr lang="en-IN" sz="2400" dirty="0"/>
                  <a:t>the number of values are even, median is the mean of middle two values. By formula Median = </a:t>
                </a:r>
                <a:r>
                  <a:rPr lang="en-IN" sz="2400" dirty="0" err="1"/>
                  <a:t>Md</a:t>
                </a:r>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err="1" smtClean="0"/>
                  <a:t>th</a:t>
                </a:r>
                <a:r>
                  <a:rPr lang="en-IN" sz="2400" dirty="0"/>
                  <a:t>item. </a:t>
                </a:r>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val="8868982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r>
              <a:rPr lang="en-IN" b="1" dirty="0" smtClean="0"/>
              <a:t>:</a:t>
            </a:r>
          </a:p>
          <a:p>
            <a:pPr marL="0" indent="0" algn="just">
              <a:buNone/>
            </a:pPr>
            <a:r>
              <a:rPr lang="en-IN" dirty="0" smtClean="0"/>
              <a:t>	In </a:t>
            </a:r>
            <a:r>
              <a:rPr lang="en-IN" dirty="0"/>
              <a:t>a grouped distribution, values are associated with frequencies. Grouping can be in the form of a discrete frequency distribution or a continuous frequency distribution. </a:t>
            </a:r>
            <a:endParaRPr lang="en-IN" dirty="0" smtClean="0"/>
          </a:p>
          <a:p>
            <a:pPr marL="0" indent="0" algn="just">
              <a:buNone/>
            </a:pPr>
            <a:r>
              <a:rPr lang="en-IN" dirty="0"/>
              <a:t>	</a:t>
            </a:r>
            <a:r>
              <a:rPr lang="en-IN" dirty="0" smtClean="0"/>
              <a:t>Whatever </a:t>
            </a:r>
            <a:r>
              <a:rPr lang="en-IN" dirty="0"/>
              <a:t>may be the type of distribution , </a:t>
            </a:r>
            <a:r>
              <a:rPr lang="en-IN" b="1" dirty="0"/>
              <a:t>cumulative frequencies</a:t>
            </a:r>
            <a:r>
              <a:rPr lang="en-IN" dirty="0"/>
              <a:t> have to be calculated to know the total number of items</a:t>
            </a:r>
            <a:r>
              <a:rPr lang="en-IN" dirty="0" smtClean="0"/>
              <a:t>.</a:t>
            </a:r>
          </a:p>
          <a:p>
            <a:pPr marL="0" indent="0" algn="just">
              <a:buNone/>
            </a:pPr>
            <a:r>
              <a:rPr lang="en-IN" b="1" dirty="0" smtClean="0"/>
              <a:t>Cumulative frequency:</a:t>
            </a:r>
            <a:r>
              <a:rPr lang="en-IN" dirty="0" smtClean="0"/>
              <a:t> (C.F.) </a:t>
            </a:r>
            <a:r>
              <a:rPr lang="en-IN" dirty="0"/>
              <a:t>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E173B005134D4D80EDB71C1206FEBA" ma:contentTypeVersion="10" ma:contentTypeDescription="Create a new document." ma:contentTypeScope="" ma:versionID="25a1299ed943cff1c172a19a35b9c8a2">
  <xsd:schema xmlns:xsd="http://www.w3.org/2001/XMLSchema" xmlns:xs="http://www.w3.org/2001/XMLSchema" xmlns:p="http://schemas.microsoft.com/office/2006/metadata/properties" xmlns:ns2="f9fe4562-da36-42d9-8095-8d9b111c51f7" targetNamespace="http://schemas.microsoft.com/office/2006/metadata/properties" ma:root="true" ma:fieldsID="40926548943bceb8c3d01b0c3adb9165" ns2:_="">
    <xsd:import namespace="f9fe4562-da36-42d9-8095-8d9b111c51f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fe4562-da36-42d9-8095-8d9b111c51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700BC0-0141-42E2-A23D-F3640380C1DF}"/>
</file>

<file path=customXml/itemProps2.xml><?xml version="1.0" encoding="utf-8"?>
<ds:datastoreItem xmlns:ds="http://schemas.openxmlformats.org/officeDocument/2006/customXml" ds:itemID="{9008B003-6F09-4FFB-AF58-B032F531A46E}"/>
</file>

<file path=customXml/itemProps3.xml><?xml version="1.0" encoding="utf-8"?>
<ds:datastoreItem xmlns:ds="http://schemas.openxmlformats.org/officeDocument/2006/customXml" ds:itemID="{E9BC588D-EC51-46F3-BA0B-8845EBE121E7}"/>
</file>

<file path=docProps/app.xml><?xml version="1.0" encoding="utf-8"?>
<Properties xmlns="http://schemas.openxmlformats.org/officeDocument/2006/extended-properties" xmlns:vt="http://schemas.openxmlformats.org/officeDocument/2006/docPropsVTypes">
  <TotalTime>10548</TotalTime>
  <Words>4060</Words>
  <Application>Microsoft Office PowerPoint</Application>
  <PresentationFormat>On-screen Show (4:3)</PresentationFormat>
  <Paragraphs>617</Paragraphs>
  <Slides>128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128</vt:i4>
      </vt:variant>
    </vt:vector>
  </HeadingPairs>
  <TitlesOfParts>
    <vt:vector size="134" baseType="lpstr">
      <vt:lpstr>Arial</vt:lpstr>
      <vt:lpstr>Calibri</vt:lpstr>
      <vt:lpstr>Cambria Math</vt:lpstr>
      <vt:lpstr>Times New Roman</vt:lpstr>
      <vt:lpstr>Wingdings</vt: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Size of the class interval</vt:lpstr>
      <vt:lpstr>PowerPoint Presentation</vt:lpstr>
      <vt:lpstr>PowerPoint Presentation</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Measures of Central Tendency</vt:lpstr>
      <vt:lpstr>Measures of Central Tendency</vt:lpstr>
      <vt:lpstr>Measures of Central Tendency</vt:lpstr>
      <vt:lpstr>PowerPoint Presentation</vt:lpstr>
      <vt:lpstr> Arithmetic Mean </vt:lpstr>
      <vt:lpstr>Arithmetic Mean</vt:lpstr>
      <vt:lpstr>PowerPoint Presentation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sachin yadav</cp:lastModifiedBy>
  <cp:revision>162</cp:revision>
  <dcterms:created xsi:type="dcterms:W3CDTF">2016-07-29T05:03:05Z</dcterms:created>
  <dcterms:modified xsi:type="dcterms:W3CDTF">2018-06-16T04:03:55Z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0x01010024E173B005134D4D80EDB71C1206FEBA</vt:lpwstr>
  </property>
</Properties>
</file>